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2"/>
  </p:notesMasterIdLst>
  <p:handoutMasterIdLst>
    <p:handoutMasterId r:id="rId23"/>
  </p:handoutMasterIdLst>
  <p:sldIdLst>
    <p:sldId id="256" r:id="rId2"/>
    <p:sldId id="313" r:id="rId3"/>
    <p:sldId id="354" r:id="rId4"/>
    <p:sldId id="331" r:id="rId5"/>
    <p:sldId id="332" r:id="rId6"/>
    <p:sldId id="334" r:id="rId7"/>
    <p:sldId id="341" r:id="rId8"/>
    <p:sldId id="343" r:id="rId9"/>
    <p:sldId id="321" r:id="rId10"/>
    <p:sldId id="359" r:id="rId11"/>
    <p:sldId id="355" r:id="rId12"/>
    <p:sldId id="361" r:id="rId13"/>
    <p:sldId id="360" r:id="rId14"/>
    <p:sldId id="314" r:id="rId15"/>
    <p:sldId id="316" r:id="rId16"/>
    <p:sldId id="357" r:id="rId17"/>
    <p:sldId id="358" r:id="rId18"/>
    <p:sldId id="329" r:id="rId19"/>
    <p:sldId id="283" r:id="rId20"/>
    <p:sldId id="352"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4BE188-FDA8-7E4E-AB6C-B3D238079096}">
          <p14:sldIdLst>
            <p14:sldId id="256"/>
            <p14:sldId id="313"/>
            <p14:sldId id="354"/>
            <p14:sldId id="331"/>
            <p14:sldId id="332"/>
            <p14:sldId id="334"/>
            <p14:sldId id="341"/>
            <p14:sldId id="343"/>
            <p14:sldId id="321"/>
            <p14:sldId id="359"/>
            <p14:sldId id="355"/>
            <p14:sldId id="361"/>
            <p14:sldId id="360"/>
            <p14:sldId id="314"/>
            <p14:sldId id="316"/>
            <p14:sldId id="357"/>
            <p14:sldId id="358"/>
            <p14:sldId id="329"/>
            <p14:sldId id="283"/>
            <p14:sldId id="352"/>
          </p14:sldIdLst>
        </p14:section>
      </p14:sectionLst>
    </p:ext>
    <p:ext uri="{EFAFB233-063F-42B5-8137-9DF3F51BA10A}">
      <p15:sldGuideLst xmlns:p15="http://schemas.microsoft.com/office/powerpoint/2012/main">
        <p15:guide id="1" orient="horz" pos="2155">
          <p15:clr>
            <a:srgbClr val="A4A3A4"/>
          </p15:clr>
        </p15:guide>
        <p15:guide id="2" pos="2886">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amena, Rachel Joy" initials="R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77149" autoAdjust="0"/>
  </p:normalViewPr>
  <p:slideViewPr>
    <p:cSldViewPr snapToGrid="0" snapToObjects="1">
      <p:cViewPr varScale="1">
        <p:scale>
          <a:sx n="89" d="100"/>
          <a:sy n="89" d="100"/>
        </p:scale>
        <p:origin x="2496" y="84"/>
      </p:cViewPr>
      <p:guideLst>
        <p:guide orient="horz" pos="2155"/>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2304" y="-11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rdc-drhc.net\nc_common-commun$\SP-PS\EP-PE\MgtGovInfo-GestInfoGouv\POLICY-POLITIQUE\2018%20Economic%20Analysis\Labour%20Market%20Assessment%20Deck\Drafts\LabourMarketAssessment_Updated%20December%2020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rdc-drhc.net\nc_common-commun$\SP-PS\EP-PE\MgtGovInfo-GestInfoGouv\POLICY-POLITIQUE\2018%20Economic%20Analysis\Labour%20Market%20Assessment%20Deck\Drafts\LabourMarketAssessment_Updated%20December%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rdc-drhc.net\settings\FolderRedir\NCR-RCN\NCR-RCN1\najat.glabi\Desktop\PPW%20Update\LabourMarketAssessment_2017-12-0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ajat.glabi\AppData\Local\Microsoft\Windows\Temporary%20Internet%20Files\Content.Outlook\A0XTA1J6\SSPB-EPD-EMP_TASK_SL_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remy.mclay\AppData\Local\Microsoft\Windows\Temporary%20Internet%20Files\Content.Outlook\27K10IK1\Premium%20Rate%20chart.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CA" sz="1800" dirty="0"/>
              <a:t>National unemployment</a:t>
            </a:r>
            <a:r>
              <a:rPr lang="en-CA" sz="1800" baseline="0" dirty="0"/>
              <a:t> rate, January 1976 to May 2018</a:t>
            </a:r>
            <a:endParaRPr lang="en-CA" sz="1800" dirty="0"/>
          </a:p>
        </c:rich>
      </c:tx>
      <c:layout>
        <c:manualLayout>
          <c:xMode val="edge"/>
          <c:yMode val="edge"/>
          <c:x val="8.1818181818181825E-3"/>
          <c:y val="1.0560128959559285E-2"/>
        </c:manualLayout>
      </c:layout>
      <c:overlay val="0"/>
    </c:title>
    <c:autoTitleDeleted val="0"/>
    <c:plotArea>
      <c:layout>
        <c:manualLayout>
          <c:layoutTarget val="inner"/>
          <c:xMode val="edge"/>
          <c:yMode val="edge"/>
          <c:x val="5.3108446671438797E-2"/>
          <c:y val="0.13994867776207767"/>
          <c:w val="0.91911377555078344"/>
          <c:h val="0.73076198599509923"/>
        </c:manualLayout>
      </c:layout>
      <c:lineChart>
        <c:grouping val="standard"/>
        <c:varyColors val="0"/>
        <c:ser>
          <c:idx val="0"/>
          <c:order val="0"/>
          <c:marker>
            <c:symbol val="none"/>
          </c:marker>
          <c:dPt>
            <c:idx val="0"/>
            <c:bubble3D val="0"/>
            <c:extLst>
              <c:ext xmlns:c16="http://schemas.microsoft.com/office/drawing/2014/chart" uri="{C3380CC4-5D6E-409C-BE32-E72D297353CC}">
                <c16:uniqueId val="{00000000-A226-45D0-AAF3-EC3DED19D26A}"/>
              </c:ext>
            </c:extLst>
          </c:dPt>
          <c:dPt>
            <c:idx val="381"/>
            <c:marker>
              <c:symbol val="square"/>
              <c:size val="5"/>
              <c:spPr>
                <a:solidFill>
                  <a:schemeClr val="accent2"/>
                </a:solidFill>
              </c:spPr>
            </c:marker>
            <c:bubble3D val="0"/>
            <c:extLst>
              <c:ext xmlns:c16="http://schemas.microsoft.com/office/drawing/2014/chart" uri="{C3380CC4-5D6E-409C-BE32-E72D297353CC}">
                <c16:uniqueId val="{00000001-A226-45D0-AAF3-EC3DED19D26A}"/>
              </c:ext>
            </c:extLst>
          </c:dPt>
          <c:dPt>
            <c:idx val="393"/>
            <c:bubble3D val="0"/>
            <c:extLst>
              <c:ext xmlns:c16="http://schemas.microsoft.com/office/drawing/2014/chart" uri="{C3380CC4-5D6E-409C-BE32-E72D297353CC}">
                <c16:uniqueId val="{00000002-A226-45D0-AAF3-EC3DED19D26A}"/>
              </c:ext>
            </c:extLst>
          </c:dPt>
          <c:dPt>
            <c:idx val="401"/>
            <c:bubble3D val="0"/>
            <c:extLst>
              <c:ext xmlns:c16="http://schemas.microsoft.com/office/drawing/2014/chart" uri="{C3380CC4-5D6E-409C-BE32-E72D297353CC}">
                <c16:uniqueId val="{00000003-A226-45D0-AAF3-EC3DED19D26A}"/>
              </c:ext>
            </c:extLst>
          </c:dPt>
          <c:dPt>
            <c:idx val="402"/>
            <c:marker>
              <c:symbol val="square"/>
              <c:size val="5"/>
              <c:spPr>
                <a:solidFill>
                  <a:schemeClr val="accent2"/>
                </a:solidFill>
              </c:spPr>
            </c:marker>
            <c:bubble3D val="0"/>
            <c:extLst>
              <c:ext xmlns:c16="http://schemas.microsoft.com/office/drawing/2014/chart" uri="{C3380CC4-5D6E-409C-BE32-E72D297353CC}">
                <c16:uniqueId val="{00000004-A226-45D0-AAF3-EC3DED19D26A}"/>
              </c:ext>
            </c:extLst>
          </c:dPt>
          <c:dPt>
            <c:idx val="499"/>
            <c:bubble3D val="0"/>
            <c:extLst>
              <c:ext xmlns:c16="http://schemas.microsoft.com/office/drawing/2014/chart" uri="{C3380CC4-5D6E-409C-BE32-E72D297353CC}">
                <c16:uniqueId val="{00000005-A226-45D0-AAF3-EC3DED19D26A}"/>
              </c:ext>
            </c:extLst>
          </c:dPt>
          <c:dPt>
            <c:idx val="501"/>
            <c:bubble3D val="0"/>
            <c:extLst>
              <c:ext xmlns:c16="http://schemas.microsoft.com/office/drawing/2014/chart" uri="{C3380CC4-5D6E-409C-BE32-E72D297353CC}">
                <c16:uniqueId val="{00000006-A226-45D0-AAF3-EC3DED19D26A}"/>
              </c:ext>
            </c:extLst>
          </c:dPt>
          <c:dPt>
            <c:idx val="506"/>
            <c:bubble3D val="0"/>
            <c:spPr>
              <a:ln>
                <a:solidFill>
                  <a:srgbClr val="C00000"/>
                </a:solidFill>
              </a:ln>
            </c:spPr>
            <c:extLst>
              <c:ext xmlns:c16="http://schemas.microsoft.com/office/drawing/2014/chart" uri="{C3380CC4-5D6E-409C-BE32-E72D297353CC}">
                <c16:uniqueId val="{00000008-A226-45D0-AAF3-EC3DED19D26A}"/>
              </c:ext>
            </c:extLst>
          </c:dPt>
          <c:dPt>
            <c:idx val="507"/>
            <c:bubble3D val="0"/>
            <c:extLst>
              <c:ext xmlns:c16="http://schemas.microsoft.com/office/drawing/2014/chart" uri="{C3380CC4-5D6E-409C-BE32-E72D297353CC}">
                <c16:uniqueId val="{00000009-A226-45D0-AAF3-EC3DED19D26A}"/>
              </c:ext>
            </c:extLst>
          </c:dPt>
          <c:dPt>
            <c:idx val="508"/>
            <c:marker>
              <c:symbol val="square"/>
              <c:size val="5"/>
              <c:spPr>
                <a:solidFill>
                  <a:schemeClr val="accent2"/>
                </a:solidFill>
                <a:ln>
                  <a:solidFill>
                    <a:schemeClr val="tx2">
                      <a:alpha val="0"/>
                    </a:schemeClr>
                  </a:solidFill>
                </a:ln>
              </c:spPr>
            </c:marker>
            <c:bubble3D val="0"/>
            <c:extLst>
              <c:ext xmlns:c16="http://schemas.microsoft.com/office/drawing/2014/chart" uri="{C3380CC4-5D6E-409C-BE32-E72D297353CC}">
                <c16:uniqueId val="{0000000A-A226-45D0-AAF3-EC3DED19D26A}"/>
              </c:ext>
            </c:extLst>
          </c:dPt>
          <c:cat>
            <c:strRef>
              <c:f>'6. UR historical'!$B$4:$B$512</c:f>
              <c:strCache>
                <c:ptCount val="509"/>
                <c:pt idx="0">
                  <c:v>Jan-76</c:v>
                </c:pt>
                <c:pt idx="1">
                  <c:v>Feb-76</c:v>
                </c:pt>
                <c:pt idx="2">
                  <c:v>Mar-76</c:v>
                </c:pt>
                <c:pt idx="3">
                  <c:v>Apr-76</c:v>
                </c:pt>
                <c:pt idx="4">
                  <c:v>May-76</c:v>
                </c:pt>
                <c:pt idx="5">
                  <c:v>Jun-76</c:v>
                </c:pt>
                <c:pt idx="6">
                  <c:v>Jul-76</c:v>
                </c:pt>
                <c:pt idx="7">
                  <c:v>Aug-76</c:v>
                </c:pt>
                <c:pt idx="8">
                  <c:v>Sep-76</c:v>
                </c:pt>
                <c:pt idx="9">
                  <c:v>Oct-76</c:v>
                </c:pt>
                <c:pt idx="10">
                  <c:v>Nov-76</c:v>
                </c:pt>
                <c:pt idx="11">
                  <c:v>Dec-76</c:v>
                </c:pt>
                <c:pt idx="12">
                  <c:v>Jan-77</c:v>
                </c:pt>
                <c:pt idx="13">
                  <c:v>Feb-77</c:v>
                </c:pt>
                <c:pt idx="14">
                  <c:v>Mar-77</c:v>
                </c:pt>
                <c:pt idx="15">
                  <c:v>Apr-77</c:v>
                </c:pt>
                <c:pt idx="16">
                  <c:v>May-77</c:v>
                </c:pt>
                <c:pt idx="17">
                  <c:v>Jun-77</c:v>
                </c:pt>
                <c:pt idx="18">
                  <c:v>Jul-77</c:v>
                </c:pt>
                <c:pt idx="19">
                  <c:v>Aug-77</c:v>
                </c:pt>
                <c:pt idx="20">
                  <c:v>Sep-77</c:v>
                </c:pt>
                <c:pt idx="21">
                  <c:v>Oct-77</c:v>
                </c:pt>
                <c:pt idx="22">
                  <c:v>Nov-77</c:v>
                </c:pt>
                <c:pt idx="23">
                  <c:v>Dec-77</c:v>
                </c:pt>
                <c:pt idx="24">
                  <c:v>Jan-78</c:v>
                </c:pt>
                <c:pt idx="25">
                  <c:v>Feb-78</c:v>
                </c:pt>
                <c:pt idx="26">
                  <c:v>Mar-78</c:v>
                </c:pt>
                <c:pt idx="27">
                  <c:v>Apr-78</c:v>
                </c:pt>
                <c:pt idx="28">
                  <c:v>May-78</c:v>
                </c:pt>
                <c:pt idx="29">
                  <c:v>Jun-78</c:v>
                </c:pt>
                <c:pt idx="30">
                  <c:v>Jul-78</c:v>
                </c:pt>
                <c:pt idx="31">
                  <c:v>Aug-78</c:v>
                </c:pt>
                <c:pt idx="32">
                  <c:v>Sep-78</c:v>
                </c:pt>
                <c:pt idx="33">
                  <c:v>Oct-78</c:v>
                </c:pt>
                <c:pt idx="34">
                  <c:v>Nov-78</c:v>
                </c:pt>
                <c:pt idx="35">
                  <c:v>Dec-78</c:v>
                </c:pt>
                <c:pt idx="36">
                  <c:v>Jan-79</c:v>
                </c:pt>
                <c:pt idx="37">
                  <c:v>Feb-79</c:v>
                </c:pt>
                <c:pt idx="38">
                  <c:v>Mar-79</c:v>
                </c:pt>
                <c:pt idx="39">
                  <c:v>Apr-79</c:v>
                </c:pt>
                <c:pt idx="40">
                  <c:v>May-79</c:v>
                </c:pt>
                <c:pt idx="41">
                  <c:v>Jun-79</c:v>
                </c:pt>
                <c:pt idx="42">
                  <c:v>Jul-79</c:v>
                </c:pt>
                <c:pt idx="43">
                  <c:v>Aug-79</c:v>
                </c:pt>
                <c:pt idx="44">
                  <c:v>Sep-79</c:v>
                </c:pt>
                <c:pt idx="45">
                  <c:v>Oct-79</c:v>
                </c:pt>
                <c:pt idx="46">
                  <c:v>Nov-79</c:v>
                </c:pt>
                <c:pt idx="47">
                  <c:v>Dec-79</c:v>
                </c:pt>
                <c:pt idx="48">
                  <c:v>Jan-80</c:v>
                </c:pt>
                <c:pt idx="49">
                  <c:v>Feb-80</c:v>
                </c:pt>
                <c:pt idx="50">
                  <c:v>Mar-80</c:v>
                </c:pt>
                <c:pt idx="51">
                  <c:v>Apr-80</c:v>
                </c:pt>
                <c:pt idx="52">
                  <c:v>May-80</c:v>
                </c:pt>
                <c:pt idx="53">
                  <c:v>Jun-80</c:v>
                </c:pt>
                <c:pt idx="54">
                  <c:v>Jul-80</c:v>
                </c:pt>
                <c:pt idx="55">
                  <c:v>Aug-80</c:v>
                </c:pt>
                <c:pt idx="56">
                  <c:v>Sep-80</c:v>
                </c:pt>
                <c:pt idx="57">
                  <c:v>Oct-80</c:v>
                </c:pt>
                <c:pt idx="58">
                  <c:v>Nov-80</c:v>
                </c:pt>
                <c:pt idx="59">
                  <c:v>Dec-80</c:v>
                </c:pt>
                <c:pt idx="60">
                  <c:v>Jan-81</c:v>
                </c:pt>
                <c:pt idx="61">
                  <c:v>Feb-81</c:v>
                </c:pt>
                <c:pt idx="62">
                  <c:v>Mar-81</c:v>
                </c:pt>
                <c:pt idx="63">
                  <c:v>Apr-81</c:v>
                </c:pt>
                <c:pt idx="64">
                  <c:v>May-81</c:v>
                </c:pt>
                <c:pt idx="65">
                  <c:v>Jun-81</c:v>
                </c:pt>
                <c:pt idx="66">
                  <c:v>Jul-81</c:v>
                </c:pt>
                <c:pt idx="67">
                  <c:v>Aug-81</c:v>
                </c:pt>
                <c:pt idx="68">
                  <c:v>Sep-81</c:v>
                </c:pt>
                <c:pt idx="69">
                  <c:v>Oct-81</c:v>
                </c:pt>
                <c:pt idx="70">
                  <c:v>Nov-81</c:v>
                </c:pt>
                <c:pt idx="71">
                  <c:v>Dec-81</c:v>
                </c:pt>
                <c:pt idx="72">
                  <c:v>Jan-82</c:v>
                </c:pt>
                <c:pt idx="73">
                  <c:v>Feb-82</c:v>
                </c:pt>
                <c:pt idx="74">
                  <c:v>Mar-82</c:v>
                </c:pt>
                <c:pt idx="75">
                  <c:v>Apr-82</c:v>
                </c:pt>
                <c:pt idx="76">
                  <c:v>May-82</c:v>
                </c:pt>
                <c:pt idx="77">
                  <c:v>Jun-82</c:v>
                </c:pt>
                <c:pt idx="78">
                  <c:v>Jul-82</c:v>
                </c:pt>
                <c:pt idx="79">
                  <c:v>Aug-82</c:v>
                </c:pt>
                <c:pt idx="80">
                  <c:v>Sep-82</c:v>
                </c:pt>
                <c:pt idx="81">
                  <c:v>Oct-82</c:v>
                </c:pt>
                <c:pt idx="82">
                  <c:v>Nov-82</c:v>
                </c:pt>
                <c:pt idx="83">
                  <c:v>Dec-82</c:v>
                </c:pt>
                <c:pt idx="84">
                  <c:v>Jan-83</c:v>
                </c:pt>
                <c:pt idx="85">
                  <c:v>Feb-83</c:v>
                </c:pt>
                <c:pt idx="86">
                  <c:v>Mar-83</c:v>
                </c:pt>
                <c:pt idx="87">
                  <c:v>Apr-83</c:v>
                </c:pt>
                <c:pt idx="88">
                  <c:v>May-83</c:v>
                </c:pt>
                <c:pt idx="89">
                  <c:v>Jun-83</c:v>
                </c:pt>
                <c:pt idx="90">
                  <c:v>Jul-83</c:v>
                </c:pt>
                <c:pt idx="91">
                  <c:v>Aug-83</c:v>
                </c:pt>
                <c:pt idx="92">
                  <c:v>Sep-83</c:v>
                </c:pt>
                <c:pt idx="93">
                  <c:v>Oct-83</c:v>
                </c:pt>
                <c:pt idx="94">
                  <c:v>Nov-83</c:v>
                </c:pt>
                <c:pt idx="95">
                  <c:v>Dec-83</c:v>
                </c:pt>
                <c:pt idx="96">
                  <c:v>Jan-84</c:v>
                </c:pt>
                <c:pt idx="97">
                  <c:v>Feb-84</c:v>
                </c:pt>
                <c:pt idx="98">
                  <c:v>Mar-84</c:v>
                </c:pt>
                <c:pt idx="99">
                  <c:v>Apr-84</c:v>
                </c:pt>
                <c:pt idx="100">
                  <c:v>May-84</c:v>
                </c:pt>
                <c:pt idx="101">
                  <c:v>Jun-84</c:v>
                </c:pt>
                <c:pt idx="102">
                  <c:v>Jul-84</c:v>
                </c:pt>
                <c:pt idx="103">
                  <c:v>Aug-84</c:v>
                </c:pt>
                <c:pt idx="104">
                  <c:v>Sep-84</c:v>
                </c:pt>
                <c:pt idx="105">
                  <c:v>Oct-84</c:v>
                </c:pt>
                <c:pt idx="106">
                  <c:v>Nov-84</c:v>
                </c:pt>
                <c:pt idx="107">
                  <c:v>Dec-84</c:v>
                </c:pt>
                <c:pt idx="108">
                  <c:v>Jan-85</c:v>
                </c:pt>
                <c:pt idx="109">
                  <c:v>Feb-85</c:v>
                </c:pt>
                <c:pt idx="110">
                  <c:v>Mar-85</c:v>
                </c:pt>
                <c:pt idx="111">
                  <c:v>Apr-85</c:v>
                </c:pt>
                <c:pt idx="112">
                  <c:v>May-85</c:v>
                </c:pt>
                <c:pt idx="113">
                  <c:v>Jun-85</c:v>
                </c:pt>
                <c:pt idx="114">
                  <c:v>Jul-85</c:v>
                </c:pt>
                <c:pt idx="115">
                  <c:v>Aug-85</c:v>
                </c:pt>
                <c:pt idx="116">
                  <c:v>Sep-85</c:v>
                </c:pt>
                <c:pt idx="117">
                  <c:v>Oct-85</c:v>
                </c:pt>
                <c:pt idx="118">
                  <c:v>Nov-85</c:v>
                </c:pt>
                <c:pt idx="119">
                  <c:v>Dec-85</c:v>
                </c:pt>
                <c:pt idx="120">
                  <c:v>Jan-86</c:v>
                </c:pt>
                <c:pt idx="121">
                  <c:v>Feb-86</c:v>
                </c:pt>
                <c:pt idx="122">
                  <c:v>Mar-86</c:v>
                </c:pt>
                <c:pt idx="123">
                  <c:v>Apr-86</c:v>
                </c:pt>
                <c:pt idx="124">
                  <c:v>May-86</c:v>
                </c:pt>
                <c:pt idx="125">
                  <c:v>Jun-86</c:v>
                </c:pt>
                <c:pt idx="126">
                  <c:v>Jul-86</c:v>
                </c:pt>
                <c:pt idx="127">
                  <c:v>Aug-86</c:v>
                </c:pt>
                <c:pt idx="128">
                  <c:v>Sep-86</c:v>
                </c:pt>
                <c:pt idx="129">
                  <c:v>Oct-86</c:v>
                </c:pt>
                <c:pt idx="130">
                  <c:v>Nov-86</c:v>
                </c:pt>
                <c:pt idx="131">
                  <c:v>Dec-86</c:v>
                </c:pt>
                <c:pt idx="132">
                  <c:v>Jan-87</c:v>
                </c:pt>
                <c:pt idx="133">
                  <c:v>Feb-87</c:v>
                </c:pt>
                <c:pt idx="134">
                  <c:v>Mar-87</c:v>
                </c:pt>
                <c:pt idx="135">
                  <c:v>Apr-87</c:v>
                </c:pt>
                <c:pt idx="136">
                  <c:v>May-87</c:v>
                </c:pt>
                <c:pt idx="137">
                  <c:v>Jun-87</c:v>
                </c:pt>
                <c:pt idx="138">
                  <c:v>Jul-87</c:v>
                </c:pt>
                <c:pt idx="139">
                  <c:v>Aug-87</c:v>
                </c:pt>
                <c:pt idx="140">
                  <c:v>Sep-87</c:v>
                </c:pt>
                <c:pt idx="141">
                  <c:v>Oct-87</c:v>
                </c:pt>
                <c:pt idx="142">
                  <c:v>Nov-87</c:v>
                </c:pt>
                <c:pt idx="143">
                  <c:v>Dec-87</c:v>
                </c:pt>
                <c:pt idx="144">
                  <c:v>Jan-88</c:v>
                </c:pt>
                <c:pt idx="145">
                  <c:v>Feb-88</c:v>
                </c:pt>
                <c:pt idx="146">
                  <c:v>Mar-88</c:v>
                </c:pt>
                <c:pt idx="147">
                  <c:v>Apr-88</c:v>
                </c:pt>
                <c:pt idx="148">
                  <c:v>May-88</c:v>
                </c:pt>
                <c:pt idx="149">
                  <c:v>Jun-88</c:v>
                </c:pt>
                <c:pt idx="150">
                  <c:v>Jul-88</c:v>
                </c:pt>
                <c:pt idx="151">
                  <c:v>Aug-88</c:v>
                </c:pt>
                <c:pt idx="152">
                  <c:v>Sep-88</c:v>
                </c:pt>
                <c:pt idx="153">
                  <c:v>Oct-88</c:v>
                </c:pt>
                <c:pt idx="154">
                  <c:v>Nov-88</c:v>
                </c:pt>
                <c:pt idx="155">
                  <c:v>Dec-88</c:v>
                </c:pt>
                <c:pt idx="156">
                  <c:v>Jan-89</c:v>
                </c:pt>
                <c:pt idx="157">
                  <c:v>Feb-89</c:v>
                </c:pt>
                <c:pt idx="158">
                  <c:v>Mar-89</c:v>
                </c:pt>
                <c:pt idx="159">
                  <c:v>Apr-89</c:v>
                </c:pt>
                <c:pt idx="160">
                  <c:v>May-89</c:v>
                </c:pt>
                <c:pt idx="161">
                  <c:v>Jun-89</c:v>
                </c:pt>
                <c:pt idx="162">
                  <c:v>Jul-89</c:v>
                </c:pt>
                <c:pt idx="163">
                  <c:v>Aug-89</c:v>
                </c:pt>
                <c:pt idx="164">
                  <c:v>Sep-89</c:v>
                </c:pt>
                <c:pt idx="165">
                  <c:v>Oct-89</c:v>
                </c:pt>
                <c:pt idx="166">
                  <c:v>Nov-89</c:v>
                </c:pt>
                <c:pt idx="167">
                  <c:v>Dec-89</c:v>
                </c:pt>
                <c:pt idx="168">
                  <c:v>Jan-90</c:v>
                </c:pt>
                <c:pt idx="169">
                  <c:v>Feb-90</c:v>
                </c:pt>
                <c:pt idx="170">
                  <c:v>Mar-90</c:v>
                </c:pt>
                <c:pt idx="171">
                  <c:v>Apr-90</c:v>
                </c:pt>
                <c:pt idx="172">
                  <c:v>May-90</c:v>
                </c:pt>
                <c:pt idx="173">
                  <c:v>Jun-90</c:v>
                </c:pt>
                <c:pt idx="174">
                  <c:v>Jul-90</c:v>
                </c:pt>
                <c:pt idx="175">
                  <c:v>Aug-90</c:v>
                </c:pt>
                <c:pt idx="176">
                  <c:v>Sep-90</c:v>
                </c:pt>
                <c:pt idx="177">
                  <c:v>Oct-90</c:v>
                </c:pt>
                <c:pt idx="178">
                  <c:v>Nov-90</c:v>
                </c:pt>
                <c:pt idx="179">
                  <c:v>Dec-90</c:v>
                </c:pt>
                <c:pt idx="180">
                  <c:v>Jan-91</c:v>
                </c:pt>
                <c:pt idx="181">
                  <c:v>Feb-91</c:v>
                </c:pt>
                <c:pt idx="182">
                  <c:v>Mar-91</c:v>
                </c:pt>
                <c:pt idx="183">
                  <c:v>Apr-91</c:v>
                </c:pt>
                <c:pt idx="184">
                  <c:v>May-91</c:v>
                </c:pt>
                <c:pt idx="185">
                  <c:v>Jun-91</c:v>
                </c:pt>
                <c:pt idx="186">
                  <c:v>Jul-91</c:v>
                </c:pt>
                <c:pt idx="187">
                  <c:v>Aug-91</c:v>
                </c:pt>
                <c:pt idx="188">
                  <c:v>Sep-91</c:v>
                </c:pt>
                <c:pt idx="189">
                  <c:v>Oct-91</c:v>
                </c:pt>
                <c:pt idx="190">
                  <c:v>Nov-91</c:v>
                </c:pt>
                <c:pt idx="191">
                  <c:v>Dec-91</c:v>
                </c:pt>
                <c:pt idx="192">
                  <c:v>Jan-92</c:v>
                </c:pt>
                <c:pt idx="193">
                  <c:v>Feb-92</c:v>
                </c:pt>
                <c:pt idx="194">
                  <c:v>Mar-92</c:v>
                </c:pt>
                <c:pt idx="195">
                  <c:v>Apr-92</c:v>
                </c:pt>
                <c:pt idx="196">
                  <c:v>May-92</c:v>
                </c:pt>
                <c:pt idx="197">
                  <c:v>Jun-92</c:v>
                </c:pt>
                <c:pt idx="198">
                  <c:v>Jul-92</c:v>
                </c:pt>
                <c:pt idx="199">
                  <c:v>Aug-92</c:v>
                </c:pt>
                <c:pt idx="200">
                  <c:v>Sep-92</c:v>
                </c:pt>
                <c:pt idx="201">
                  <c:v>Oct-92</c:v>
                </c:pt>
                <c:pt idx="202">
                  <c:v>Nov-92</c:v>
                </c:pt>
                <c:pt idx="203">
                  <c:v>Dec-92</c:v>
                </c:pt>
                <c:pt idx="204">
                  <c:v>Jan-93</c:v>
                </c:pt>
                <c:pt idx="205">
                  <c:v>Feb-93</c:v>
                </c:pt>
                <c:pt idx="206">
                  <c:v>Mar-93</c:v>
                </c:pt>
                <c:pt idx="207">
                  <c:v>Apr-93</c:v>
                </c:pt>
                <c:pt idx="208">
                  <c:v>May-93</c:v>
                </c:pt>
                <c:pt idx="209">
                  <c:v>Jun-93</c:v>
                </c:pt>
                <c:pt idx="210">
                  <c:v>Jul-93</c:v>
                </c:pt>
                <c:pt idx="211">
                  <c:v>Aug-93</c:v>
                </c:pt>
                <c:pt idx="212">
                  <c:v>Sep-93</c:v>
                </c:pt>
                <c:pt idx="213">
                  <c:v>Oct-93</c:v>
                </c:pt>
                <c:pt idx="214">
                  <c:v>Nov-93</c:v>
                </c:pt>
                <c:pt idx="215">
                  <c:v>Dec-93</c:v>
                </c:pt>
                <c:pt idx="216">
                  <c:v>Jan-94</c:v>
                </c:pt>
                <c:pt idx="217">
                  <c:v>Feb-94</c:v>
                </c:pt>
                <c:pt idx="218">
                  <c:v>Mar-94</c:v>
                </c:pt>
                <c:pt idx="219">
                  <c:v>Apr-94</c:v>
                </c:pt>
                <c:pt idx="220">
                  <c:v>May-94</c:v>
                </c:pt>
                <c:pt idx="221">
                  <c:v>Jun-94</c:v>
                </c:pt>
                <c:pt idx="222">
                  <c:v>Jul-94</c:v>
                </c:pt>
                <c:pt idx="223">
                  <c:v>Aug-94</c:v>
                </c:pt>
                <c:pt idx="224">
                  <c:v>Sep-94</c:v>
                </c:pt>
                <c:pt idx="225">
                  <c:v>Oct-94</c:v>
                </c:pt>
                <c:pt idx="226">
                  <c:v>Nov-94</c:v>
                </c:pt>
                <c:pt idx="227">
                  <c:v>Dec-94</c:v>
                </c:pt>
                <c:pt idx="228">
                  <c:v>Jan-95</c:v>
                </c:pt>
                <c:pt idx="229">
                  <c:v>Feb-95</c:v>
                </c:pt>
                <c:pt idx="230">
                  <c:v>Mar-95</c:v>
                </c:pt>
                <c:pt idx="231">
                  <c:v>Apr-95</c:v>
                </c:pt>
                <c:pt idx="232">
                  <c:v>May-95</c:v>
                </c:pt>
                <c:pt idx="233">
                  <c:v>Jun-95</c:v>
                </c:pt>
                <c:pt idx="234">
                  <c:v>Jul-95</c:v>
                </c:pt>
                <c:pt idx="235">
                  <c:v>Aug-95</c:v>
                </c:pt>
                <c:pt idx="236">
                  <c:v>Sep-95</c:v>
                </c:pt>
                <c:pt idx="237">
                  <c:v>Oct-95</c:v>
                </c:pt>
                <c:pt idx="238">
                  <c:v>Nov-95</c:v>
                </c:pt>
                <c:pt idx="239">
                  <c:v>Dec-95</c:v>
                </c:pt>
                <c:pt idx="240">
                  <c:v>Jan-96</c:v>
                </c:pt>
                <c:pt idx="241">
                  <c:v>Feb-96</c:v>
                </c:pt>
                <c:pt idx="242">
                  <c:v>Mar-96</c:v>
                </c:pt>
                <c:pt idx="243">
                  <c:v>Apr-96</c:v>
                </c:pt>
                <c:pt idx="244">
                  <c:v>May-96</c:v>
                </c:pt>
                <c:pt idx="245">
                  <c:v>Jun-96</c:v>
                </c:pt>
                <c:pt idx="246">
                  <c:v>Jul-96</c:v>
                </c:pt>
                <c:pt idx="247">
                  <c:v>Aug-96</c:v>
                </c:pt>
                <c:pt idx="248">
                  <c:v>Sep-96</c:v>
                </c:pt>
                <c:pt idx="249">
                  <c:v>Oct-96</c:v>
                </c:pt>
                <c:pt idx="250">
                  <c:v>Nov-96</c:v>
                </c:pt>
                <c:pt idx="251">
                  <c:v>Dec-96</c:v>
                </c:pt>
                <c:pt idx="252">
                  <c:v>Jan-97</c:v>
                </c:pt>
                <c:pt idx="253">
                  <c:v>Feb-97</c:v>
                </c:pt>
                <c:pt idx="254">
                  <c:v>Mar-97</c:v>
                </c:pt>
                <c:pt idx="255">
                  <c:v>Apr-97</c:v>
                </c:pt>
                <c:pt idx="256">
                  <c:v>May-97</c:v>
                </c:pt>
                <c:pt idx="257">
                  <c:v>Jun-97</c:v>
                </c:pt>
                <c:pt idx="258">
                  <c:v>Jul-97</c:v>
                </c:pt>
                <c:pt idx="259">
                  <c:v>Aug-97</c:v>
                </c:pt>
                <c:pt idx="260">
                  <c:v>Sep-97</c:v>
                </c:pt>
                <c:pt idx="261">
                  <c:v>Oct-97</c:v>
                </c:pt>
                <c:pt idx="262">
                  <c:v>Nov-97</c:v>
                </c:pt>
                <c:pt idx="263">
                  <c:v>Dec-97</c:v>
                </c:pt>
                <c:pt idx="264">
                  <c:v>Jan-98</c:v>
                </c:pt>
                <c:pt idx="265">
                  <c:v>Feb-98</c:v>
                </c:pt>
                <c:pt idx="266">
                  <c:v>Mar-98</c:v>
                </c:pt>
                <c:pt idx="267">
                  <c:v>Apr-98</c:v>
                </c:pt>
                <c:pt idx="268">
                  <c:v>May-98</c:v>
                </c:pt>
                <c:pt idx="269">
                  <c:v>Jun-98</c:v>
                </c:pt>
                <c:pt idx="270">
                  <c:v>Jul-98</c:v>
                </c:pt>
                <c:pt idx="271">
                  <c:v>Aug-98</c:v>
                </c:pt>
                <c:pt idx="272">
                  <c:v>Sep-98</c:v>
                </c:pt>
                <c:pt idx="273">
                  <c:v>Oct-98</c:v>
                </c:pt>
                <c:pt idx="274">
                  <c:v>Nov-98</c:v>
                </c:pt>
                <c:pt idx="275">
                  <c:v>Dec-98</c:v>
                </c:pt>
                <c:pt idx="276">
                  <c:v>Jan-99</c:v>
                </c:pt>
                <c:pt idx="277">
                  <c:v>Feb-99</c:v>
                </c:pt>
                <c:pt idx="278">
                  <c:v>Mar-99</c:v>
                </c:pt>
                <c:pt idx="279">
                  <c:v>Apr-99</c:v>
                </c:pt>
                <c:pt idx="280">
                  <c:v>May-99</c:v>
                </c:pt>
                <c:pt idx="281">
                  <c:v>Jun-99</c:v>
                </c:pt>
                <c:pt idx="282">
                  <c:v>Jul-99</c:v>
                </c:pt>
                <c:pt idx="283">
                  <c:v>Aug-99</c:v>
                </c:pt>
                <c:pt idx="284">
                  <c:v>Sep-99</c:v>
                </c:pt>
                <c:pt idx="285">
                  <c:v>Oct-99</c:v>
                </c:pt>
                <c:pt idx="286">
                  <c:v>Nov-99</c:v>
                </c:pt>
                <c:pt idx="287">
                  <c:v>Dec-99</c:v>
                </c:pt>
                <c:pt idx="288">
                  <c:v>Jan-00</c:v>
                </c:pt>
                <c:pt idx="289">
                  <c:v>Feb-00</c:v>
                </c:pt>
                <c:pt idx="290">
                  <c:v>Mar-00</c:v>
                </c:pt>
                <c:pt idx="291">
                  <c:v>Apr-00</c:v>
                </c:pt>
                <c:pt idx="292">
                  <c:v>May-00</c:v>
                </c:pt>
                <c:pt idx="293">
                  <c:v>Jun-00</c:v>
                </c:pt>
                <c:pt idx="294">
                  <c:v>Jul-00</c:v>
                </c:pt>
                <c:pt idx="295">
                  <c:v>Aug-00</c:v>
                </c:pt>
                <c:pt idx="296">
                  <c:v>Sep-00</c:v>
                </c:pt>
                <c:pt idx="297">
                  <c:v>Oct-00</c:v>
                </c:pt>
                <c:pt idx="298">
                  <c:v>Nov-00</c:v>
                </c:pt>
                <c:pt idx="299">
                  <c:v>Dec-00</c:v>
                </c:pt>
                <c:pt idx="300">
                  <c:v>Jan-01</c:v>
                </c:pt>
                <c:pt idx="301">
                  <c:v>Feb-01</c:v>
                </c:pt>
                <c:pt idx="302">
                  <c:v>Mar-01</c:v>
                </c:pt>
                <c:pt idx="303">
                  <c:v>Apr-01</c:v>
                </c:pt>
                <c:pt idx="304">
                  <c:v>May-01</c:v>
                </c:pt>
                <c:pt idx="305">
                  <c:v>Jun-01</c:v>
                </c:pt>
                <c:pt idx="306">
                  <c:v>Jul-01</c:v>
                </c:pt>
                <c:pt idx="307">
                  <c:v>Aug-01</c:v>
                </c:pt>
                <c:pt idx="308">
                  <c:v>Sep-01</c:v>
                </c:pt>
                <c:pt idx="309">
                  <c:v>Oct-01</c:v>
                </c:pt>
                <c:pt idx="310">
                  <c:v>Nov-01</c:v>
                </c:pt>
                <c:pt idx="311">
                  <c:v>Dec-01</c:v>
                </c:pt>
                <c:pt idx="312">
                  <c:v>Jan-02</c:v>
                </c:pt>
                <c:pt idx="313">
                  <c:v>Feb-02</c:v>
                </c:pt>
                <c:pt idx="314">
                  <c:v>Mar-02</c:v>
                </c:pt>
                <c:pt idx="315">
                  <c:v>Apr-02</c:v>
                </c:pt>
                <c:pt idx="316">
                  <c:v>May-02</c:v>
                </c:pt>
                <c:pt idx="317">
                  <c:v>Jun-02</c:v>
                </c:pt>
                <c:pt idx="318">
                  <c:v>Jul-02</c:v>
                </c:pt>
                <c:pt idx="319">
                  <c:v>Aug-02</c:v>
                </c:pt>
                <c:pt idx="320">
                  <c:v>Sep-02</c:v>
                </c:pt>
                <c:pt idx="321">
                  <c:v>Oct-02</c:v>
                </c:pt>
                <c:pt idx="322">
                  <c:v>Nov-02</c:v>
                </c:pt>
                <c:pt idx="323">
                  <c:v>Dec-02</c:v>
                </c:pt>
                <c:pt idx="324">
                  <c:v>Jan-03</c:v>
                </c:pt>
                <c:pt idx="325">
                  <c:v>Feb-03</c:v>
                </c:pt>
                <c:pt idx="326">
                  <c:v>Mar-03</c:v>
                </c:pt>
                <c:pt idx="327">
                  <c:v>Apr-03</c:v>
                </c:pt>
                <c:pt idx="328">
                  <c:v>May-03</c:v>
                </c:pt>
                <c:pt idx="329">
                  <c:v>Jun-03</c:v>
                </c:pt>
                <c:pt idx="330">
                  <c:v>Jul-03</c:v>
                </c:pt>
                <c:pt idx="331">
                  <c:v>Aug-03</c:v>
                </c:pt>
                <c:pt idx="332">
                  <c:v>Sep-03</c:v>
                </c:pt>
                <c:pt idx="333">
                  <c:v>Oct-03</c:v>
                </c:pt>
                <c:pt idx="334">
                  <c:v>Nov-03</c:v>
                </c:pt>
                <c:pt idx="335">
                  <c:v>Dec-03</c:v>
                </c:pt>
                <c:pt idx="336">
                  <c:v>Jan-04</c:v>
                </c:pt>
                <c:pt idx="337">
                  <c:v>Feb-04</c:v>
                </c:pt>
                <c:pt idx="338">
                  <c:v>Mar-04</c:v>
                </c:pt>
                <c:pt idx="339">
                  <c:v>Apr-04</c:v>
                </c:pt>
                <c:pt idx="340">
                  <c:v>May-04</c:v>
                </c:pt>
                <c:pt idx="341">
                  <c:v>Jun-04</c:v>
                </c:pt>
                <c:pt idx="342">
                  <c:v>Jul-04</c:v>
                </c:pt>
                <c:pt idx="343">
                  <c:v>Aug-04</c:v>
                </c:pt>
                <c:pt idx="344">
                  <c:v>Sep-04</c:v>
                </c:pt>
                <c:pt idx="345">
                  <c:v>Oct-04</c:v>
                </c:pt>
                <c:pt idx="346">
                  <c:v>Nov-04</c:v>
                </c:pt>
                <c:pt idx="347">
                  <c:v>Dec-04</c:v>
                </c:pt>
                <c:pt idx="348">
                  <c:v>Jan-05</c:v>
                </c:pt>
                <c:pt idx="349">
                  <c:v>Feb-05</c:v>
                </c:pt>
                <c:pt idx="350">
                  <c:v>Mar-05</c:v>
                </c:pt>
                <c:pt idx="351">
                  <c:v>Apr-05</c:v>
                </c:pt>
                <c:pt idx="352">
                  <c:v>May-05</c:v>
                </c:pt>
                <c:pt idx="353">
                  <c:v>Jun-05</c:v>
                </c:pt>
                <c:pt idx="354">
                  <c:v>Jul-05</c:v>
                </c:pt>
                <c:pt idx="355">
                  <c:v>Aug-05</c:v>
                </c:pt>
                <c:pt idx="356">
                  <c:v>Sep-05</c:v>
                </c:pt>
                <c:pt idx="357">
                  <c:v>Oct-05</c:v>
                </c:pt>
                <c:pt idx="358">
                  <c:v>Nov-05</c:v>
                </c:pt>
                <c:pt idx="359">
                  <c:v>Dec-05</c:v>
                </c:pt>
                <c:pt idx="360">
                  <c:v>Jan-06</c:v>
                </c:pt>
                <c:pt idx="361">
                  <c:v>Feb-06</c:v>
                </c:pt>
                <c:pt idx="362">
                  <c:v>Mar-06</c:v>
                </c:pt>
                <c:pt idx="363">
                  <c:v>Apr-06</c:v>
                </c:pt>
                <c:pt idx="364">
                  <c:v>May-06</c:v>
                </c:pt>
                <c:pt idx="365">
                  <c:v>Jun-06</c:v>
                </c:pt>
                <c:pt idx="366">
                  <c:v>Jul-06</c:v>
                </c:pt>
                <c:pt idx="367">
                  <c:v>Aug-06</c:v>
                </c:pt>
                <c:pt idx="368">
                  <c:v>Sep-06</c:v>
                </c:pt>
                <c:pt idx="369">
                  <c:v>Oct-06</c:v>
                </c:pt>
                <c:pt idx="370">
                  <c:v>Nov-06</c:v>
                </c:pt>
                <c:pt idx="371">
                  <c:v>Dec-06</c:v>
                </c:pt>
                <c:pt idx="372">
                  <c:v>Jan-07</c:v>
                </c:pt>
                <c:pt idx="373">
                  <c:v>Feb-07</c:v>
                </c:pt>
                <c:pt idx="374">
                  <c:v>Mar-07</c:v>
                </c:pt>
                <c:pt idx="375">
                  <c:v>Apr-07</c:v>
                </c:pt>
                <c:pt idx="376">
                  <c:v>May-07</c:v>
                </c:pt>
                <c:pt idx="377">
                  <c:v>Jun-07</c:v>
                </c:pt>
                <c:pt idx="378">
                  <c:v>Jul-07</c:v>
                </c:pt>
                <c:pt idx="379">
                  <c:v>Aug-07</c:v>
                </c:pt>
                <c:pt idx="380">
                  <c:v>Sep-07</c:v>
                </c:pt>
                <c:pt idx="381">
                  <c:v>Oct-07</c:v>
                </c:pt>
                <c:pt idx="382">
                  <c:v>Nov-07</c:v>
                </c:pt>
                <c:pt idx="383">
                  <c:v>Dec-07</c:v>
                </c:pt>
                <c:pt idx="384">
                  <c:v>Jan-08</c:v>
                </c:pt>
                <c:pt idx="385">
                  <c:v>Feb-08</c:v>
                </c:pt>
                <c:pt idx="386">
                  <c:v>Mar-08</c:v>
                </c:pt>
                <c:pt idx="387">
                  <c:v>Apr-08</c:v>
                </c:pt>
                <c:pt idx="388">
                  <c:v>May-08</c:v>
                </c:pt>
                <c:pt idx="389">
                  <c:v>Jun-08</c:v>
                </c:pt>
                <c:pt idx="390">
                  <c:v>Jul-08</c:v>
                </c:pt>
                <c:pt idx="391">
                  <c:v>Aug-08</c:v>
                </c:pt>
                <c:pt idx="392">
                  <c:v>Sep-08</c:v>
                </c:pt>
                <c:pt idx="393">
                  <c:v>Oct-08</c:v>
                </c:pt>
                <c:pt idx="394">
                  <c:v>Nov-08</c:v>
                </c:pt>
                <c:pt idx="395">
                  <c:v>Dec-08</c:v>
                </c:pt>
                <c:pt idx="396">
                  <c:v>Jan-09</c:v>
                </c:pt>
                <c:pt idx="397">
                  <c:v>Feb-09</c:v>
                </c:pt>
                <c:pt idx="398">
                  <c:v>Mar-09</c:v>
                </c:pt>
                <c:pt idx="399">
                  <c:v>Apr-09</c:v>
                </c:pt>
                <c:pt idx="400">
                  <c:v>May-09</c:v>
                </c:pt>
                <c:pt idx="401">
                  <c:v>Jun-09</c:v>
                </c:pt>
                <c:pt idx="402">
                  <c:v>Jul-09</c:v>
                </c:pt>
                <c:pt idx="403">
                  <c:v>Aug-09</c:v>
                </c:pt>
                <c:pt idx="404">
                  <c:v>Sep-09</c:v>
                </c:pt>
                <c:pt idx="405">
                  <c:v>Oct-09</c:v>
                </c:pt>
                <c:pt idx="406">
                  <c:v>Nov-09</c:v>
                </c:pt>
                <c:pt idx="407">
                  <c:v>Dec-09</c:v>
                </c:pt>
                <c:pt idx="408">
                  <c:v>Jan-10</c:v>
                </c:pt>
                <c:pt idx="409">
                  <c:v>Feb-10</c:v>
                </c:pt>
                <c:pt idx="410">
                  <c:v>Mar-10</c:v>
                </c:pt>
                <c:pt idx="411">
                  <c:v>Apr-10</c:v>
                </c:pt>
                <c:pt idx="412">
                  <c:v>May-10</c:v>
                </c:pt>
                <c:pt idx="413">
                  <c:v>Jun-10</c:v>
                </c:pt>
                <c:pt idx="414">
                  <c:v>Jul-10</c:v>
                </c:pt>
                <c:pt idx="415">
                  <c:v>Aug-10</c:v>
                </c:pt>
                <c:pt idx="416">
                  <c:v>Sep-10</c:v>
                </c:pt>
                <c:pt idx="417">
                  <c:v>Oct-10</c:v>
                </c:pt>
                <c:pt idx="418">
                  <c:v>Nov-10</c:v>
                </c:pt>
                <c:pt idx="419">
                  <c:v>Dec-10</c:v>
                </c:pt>
                <c:pt idx="420">
                  <c:v>Jan-11</c:v>
                </c:pt>
                <c:pt idx="421">
                  <c:v>Feb-11</c:v>
                </c:pt>
                <c:pt idx="422">
                  <c:v>Mar-11</c:v>
                </c:pt>
                <c:pt idx="423">
                  <c:v>Apr-11</c:v>
                </c:pt>
                <c:pt idx="424">
                  <c:v>May-11</c:v>
                </c:pt>
                <c:pt idx="425">
                  <c:v>Jun-11</c:v>
                </c:pt>
                <c:pt idx="426">
                  <c:v>Jul-11</c:v>
                </c:pt>
                <c:pt idx="427">
                  <c:v>Aug-11</c:v>
                </c:pt>
                <c:pt idx="428">
                  <c:v>Sep-11</c:v>
                </c:pt>
                <c:pt idx="429">
                  <c:v>Oct-11</c:v>
                </c:pt>
                <c:pt idx="430">
                  <c:v>Nov-11</c:v>
                </c:pt>
                <c:pt idx="431">
                  <c:v>Dec-11</c:v>
                </c:pt>
                <c:pt idx="432">
                  <c:v>Jan-12</c:v>
                </c:pt>
                <c:pt idx="433">
                  <c:v>Feb-12</c:v>
                </c:pt>
                <c:pt idx="434">
                  <c:v>Mar-12</c:v>
                </c:pt>
                <c:pt idx="435">
                  <c:v>Apr-12</c:v>
                </c:pt>
                <c:pt idx="436">
                  <c:v>May-12</c:v>
                </c:pt>
                <c:pt idx="437">
                  <c:v>Jun-12</c:v>
                </c:pt>
                <c:pt idx="438">
                  <c:v>Jul-12</c:v>
                </c:pt>
                <c:pt idx="439">
                  <c:v>Aug-12</c:v>
                </c:pt>
                <c:pt idx="440">
                  <c:v>Sep-12</c:v>
                </c:pt>
                <c:pt idx="441">
                  <c:v>Oct-12</c:v>
                </c:pt>
                <c:pt idx="442">
                  <c:v>Nov-12</c:v>
                </c:pt>
                <c:pt idx="443">
                  <c:v>Dec-12</c:v>
                </c:pt>
                <c:pt idx="444">
                  <c:v>Jan-13</c:v>
                </c:pt>
                <c:pt idx="445">
                  <c:v>Feb-13</c:v>
                </c:pt>
                <c:pt idx="446">
                  <c:v>Mar-13</c:v>
                </c:pt>
                <c:pt idx="447">
                  <c:v>Apr-13</c:v>
                </c:pt>
                <c:pt idx="448">
                  <c:v>May-13</c:v>
                </c:pt>
                <c:pt idx="449">
                  <c:v>Jun-13</c:v>
                </c:pt>
                <c:pt idx="450">
                  <c:v>Jul-13</c:v>
                </c:pt>
                <c:pt idx="451">
                  <c:v>Aug-13</c:v>
                </c:pt>
                <c:pt idx="452">
                  <c:v>Sep-13</c:v>
                </c:pt>
                <c:pt idx="453">
                  <c:v>Oct-13</c:v>
                </c:pt>
                <c:pt idx="454">
                  <c:v>Nov-13</c:v>
                </c:pt>
                <c:pt idx="455">
                  <c:v>Dec-13</c:v>
                </c:pt>
                <c:pt idx="456">
                  <c:v>Jan-14</c:v>
                </c:pt>
                <c:pt idx="457">
                  <c:v>Feb-14</c:v>
                </c:pt>
                <c:pt idx="458">
                  <c:v>Mar-14</c:v>
                </c:pt>
                <c:pt idx="459">
                  <c:v>Apr-14</c:v>
                </c:pt>
                <c:pt idx="460">
                  <c:v>May-14</c:v>
                </c:pt>
                <c:pt idx="461">
                  <c:v>Jun-14</c:v>
                </c:pt>
                <c:pt idx="462">
                  <c:v>Jul-14</c:v>
                </c:pt>
                <c:pt idx="463">
                  <c:v>Aug-14</c:v>
                </c:pt>
                <c:pt idx="464">
                  <c:v>Sep-14</c:v>
                </c:pt>
                <c:pt idx="465">
                  <c:v>Oct-14</c:v>
                </c:pt>
                <c:pt idx="466">
                  <c:v>Nov-14</c:v>
                </c:pt>
                <c:pt idx="467">
                  <c:v>Dec-14</c:v>
                </c:pt>
                <c:pt idx="468">
                  <c:v>Jan-15</c:v>
                </c:pt>
                <c:pt idx="469">
                  <c:v>Feb-15</c:v>
                </c:pt>
                <c:pt idx="470">
                  <c:v>Mar-15</c:v>
                </c:pt>
                <c:pt idx="471">
                  <c:v>Apr-15</c:v>
                </c:pt>
                <c:pt idx="472">
                  <c:v>May-15</c:v>
                </c:pt>
                <c:pt idx="473">
                  <c:v>Jun-15</c:v>
                </c:pt>
                <c:pt idx="474">
                  <c:v>Jul-15</c:v>
                </c:pt>
                <c:pt idx="475">
                  <c:v>Aug-15</c:v>
                </c:pt>
                <c:pt idx="476">
                  <c:v>Sep-15</c:v>
                </c:pt>
                <c:pt idx="477">
                  <c:v>Oct-15</c:v>
                </c:pt>
                <c:pt idx="478">
                  <c:v>Nov-15</c:v>
                </c:pt>
                <c:pt idx="479">
                  <c:v>Dec-15</c:v>
                </c:pt>
                <c:pt idx="480">
                  <c:v>Jan-16</c:v>
                </c:pt>
                <c:pt idx="481">
                  <c:v>Feb-16</c:v>
                </c:pt>
                <c:pt idx="482">
                  <c:v>Mar-16</c:v>
                </c:pt>
                <c:pt idx="483">
                  <c:v>Apr-16</c:v>
                </c:pt>
                <c:pt idx="484">
                  <c:v>May-16</c:v>
                </c:pt>
                <c:pt idx="485">
                  <c:v>Jun-16</c:v>
                </c:pt>
                <c:pt idx="486">
                  <c:v>Jul-16</c:v>
                </c:pt>
                <c:pt idx="487">
                  <c:v>Aug-16</c:v>
                </c:pt>
                <c:pt idx="488">
                  <c:v>Sep-16</c:v>
                </c:pt>
                <c:pt idx="489">
                  <c:v>Oct-16</c:v>
                </c:pt>
                <c:pt idx="490">
                  <c:v>Nov-16</c:v>
                </c:pt>
                <c:pt idx="491">
                  <c:v>Dec-16</c:v>
                </c:pt>
                <c:pt idx="492">
                  <c:v>Jan-17</c:v>
                </c:pt>
                <c:pt idx="493">
                  <c:v>Feb-17</c:v>
                </c:pt>
                <c:pt idx="494">
                  <c:v>Mar-17</c:v>
                </c:pt>
                <c:pt idx="495">
                  <c:v>Apr-17</c:v>
                </c:pt>
                <c:pt idx="496">
                  <c:v>May-17</c:v>
                </c:pt>
                <c:pt idx="497">
                  <c:v>Jun-17</c:v>
                </c:pt>
                <c:pt idx="498">
                  <c:v>Jul-17</c:v>
                </c:pt>
                <c:pt idx="499">
                  <c:v>Aug-17</c:v>
                </c:pt>
                <c:pt idx="500">
                  <c:v>Sep-17</c:v>
                </c:pt>
                <c:pt idx="501">
                  <c:v>Oct-17</c:v>
                </c:pt>
                <c:pt idx="502">
                  <c:v>Nov-17</c:v>
                </c:pt>
                <c:pt idx="503">
                  <c:v>Dec-17</c:v>
                </c:pt>
                <c:pt idx="504">
                  <c:v>Jan-18</c:v>
                </c:pt>
                <c:pt idx="505">
                  <c:v>Fev-18</c:v>
                </c:pt>
                <c:pt idx="506">
                  <c:v>Mar-18</c:v>
                </c:pt>
                <c:pt idx="507">
                  <c:v>Apr-18</c:v>
                </c:pt>
                <c:pt idx="508">
                  <c:v>May-18</c:v>
                </c:pt>
              </c:strCache>
            </c:strRef>
          </c:cat>
          <c:val>
            <c:numRef>
              <c:f>'6. UR historical'!$C$4:$C$512</c:f>
              <c:numCache>
                <c:formatCode>General</c:formatCode>
                <c:ptCount val="509"/>
                <c:pt idx="0">
                  <c:v>7.1</c:v>
                </c:pt>
                <c:pt idx="1">
                  <c:v>7</c:v>
                </c:pt>
                <c:pt idx="2">
                  <c:v>6.7</c:v>
                </c:pt>
                <c:pt idx="3">
                  <c:v>6.8</c:v>
                </c:pt>
                <c:pt idx="4">
                  <c:v>6.9</c:v>
                </c:pt>
                <c:pt idx="5">
                  <c:v>6.9</c:v>
                </c:pt>
                <c:pt idx="6">
                  <c:v>7.4</c:v>
                </c:pt>
                <c:pt idx="7">
                  <c:v>7.1</c:v>
                </c:pt>
                <c:pt idx="8">
                  <c:v>7</c:v>
                </c:pt>
                <c:pt idx="9">
                  <c:v>7.4</c:v>
                </c:pt>
                <c:pt idx="10">
                  <c:v>7.4</c:v>
                </c:pt>
                <c:pt idx="11">
                  <c:v>7.5</c:v>
                </c:pt>
                <c:pt idx="12">
                  <c:v>7.6</c:v>
                </c:pt>
                <c:pt idx="13">
                  <c:v>7.9</c:v>
                </c:pt>
                <c:pt idx="14">
                  <c:v>7.8</c:v>
                </c:pt>
                <c:pt idx="15">
                  <c:v>7.9</c:v>
                </c:pt>
                <c:pt idx="16">
                  <c:v>7.8</c:v>
                </c:pt>
                <c:pt idx="17">
                  <c:v>7.8</c:v>
                </c:pt>
                <c:pt idx="18">
                  <c:v>8.1</c:v>
                </c:pt>
                <c:pt idx="19">
                  <c:v>8.1999999999999993</c:v>
                </c:pt>
                <c:pt idx="20">
                  <c:v>8.3000000000000007</c:v>
                </c:pt>
                <c:pt idx="21">
                  <c:v>8.4</c:v>
                </c:pt>
                <c:pt idx="22">
                  <c:v>8.5</c:v>
                </c:pt>
                <c:pt idx="23">
                  <c:v>8.5</c:v>
                </c:pt>
                <c:pt idx="24">
                  <c:v>8.3000000000000007</c:v>
                </c:pt>
                <c:pt idx="25">
                  <c:v>8.3000000000000007</c:v>
                </c:pt>
                <c:pt idx="26">
                  <c:v>8.5</c:v>
                </c:pt>
                <c:pt idx="27">
                  <c:v>8.4</c:v>
                </c:pt>
                <c:pt idx="28">
                  <c:v>8.6</c:v>
                </c:pt>
                <c:pt idx="29">
                  <c:v>8.4</c:v>
                </c:pt>
                <c:pt idx="30">
                  <c:v>8.3000000000000007</c:v>
                </c:pt>
                <c:pt idx="31">
                  <c:v>8.4</c:v>
                </c:pt>
                <c:pt idx="32">
                  <c:v>8.4</c:v>
                </c:pt>
                <c:pt idx="33">
                  <c:v>8.1999999999999993</c:v>
                </c:pt>
                <c:pt idx="34">
                  <c:v>8.3000000000000007</c:v>
                </c:pt>
                <c:pt idx="35">
                  <c:v>8.3000000000000007</c:v>
                </c:pt>
                <c:pt idx="36">
                  <c:v>8.1999999999999993</c:v>
                </c:pt>
                <c:pt idx="37">
                  <c:v>8</c:v>
                </c:pt>
                <c:pt idx="38">
                  <c:v>7.9</c:v>
                </c:pt>
                <c:pt idx="39">
                  <c:v>8</c:v>
                </c:pt>
                <c:pt idx="40">
                  <c:v>7.6</c:v>
                </c:pt>
                <c:pt idx="41">
                  <c:v>7.4</c:v>
                </c:pt>
                <c:pt idx="42">
                  <c:v>7.2</c:v>
                </c:pt>
                <c:pt idx="43">
                  <c:v>7.1</c:v>
                </c:pt>
                <c:pt idx="44">
                  <c:v>7</c:v>
                </c:pt>
                <c:pt idx="45">
                  <c:v>7.2</c:v>
                </c:pt>
                <c:pt idx="46">
                  <c:v>7.2</c:v>
                </c:pt>
                <c:pt idx="47">
                  <c:v>7.2</c:v>
                </c:pt>
                <c:pt idx="48">
                  <c:v>7.5</c:v>
                </c:pt>
                <c:pt idx="49">
                  <c:v>7.6</c:v>
                </c:pt>
                <c:pt idx="50">
                  <c:v>7.6</c:v>
                </c:pt>
                <c:pt idx="51">
                  <c:v>7.7</c:v>
                </c:pt>
                <c:pt idx="52">
                  <c:v>7.8</c:v>
                </c:pt>
                <c:pt idx="53">
                  <c:v>7.7</c:v>
                </c:pt>
                <c:pt idx="54">
                  <c:v>7.6</c:v>
                </c:pt>
                <c:pt idx="55">
                  <c:v>7.6</c:v>
                </c:pt>
                <c:pt idx="56">
                  <c:v>7.3</c:v>
                </c:pt>
                <c:pt idx="57">
                  <c:v>7.3</c:v>
                </c:pt>
                <c:pt idx="58">
                  <c:v>7.2</c:v>
                </c:pt>
                <c:pt idx="59">
                  <c:v>7.3</c:v>
                </c:pt>
                <c:pt idx="60">
                  <c:v>7.4</c:v>
                </c:pt>
                <c:pt idx="61">
                  <c:v>7.4</c:v>
                </c:pt>
                <c:pt idx="62">
                  <c:v>7.4</c:v>
                </c:pt>
                <c:pt idx="63">
                  <c:v>7.1</c:v>
                </c:pt>
                <c:pt idx="64">
                  <c:v>7.2</c:v>
                </c:pt>
                <c:pt idx="65">
                  <c:v>7.2</c:v>
                </c:pt>
                <c:pt idx="66">
                  <c:v>7.2</c:v>
                </c:pt>
                <c:pt idx="67">
                  <c:v>7.1</c:v>
                </c:pt>
                <c:pt idx="68">
                  <c:v>8.1</c:v>
                </c:pt>
                <c:pt idx="69">
                  <c:v>8.3000000000000007</c:v>
                </c:pt>
                <c:pt idx="70">
                  <c:v>8.3000000000000007</c:v>
                </c:pt>
                <c:pt idx="71">
                  <c:v>8.6999999999999993</c:v>
                </c:pt>
                <c:pt idx="72">
                  <c:v>8.6</c:v>
                </c:pt>
                <c:pt idx="73">
                  <c:v>8.9</c:v>
                </c:pt>
                <c:pt idx="74">
                  <c:v>9.3000000000000007</c:v>
                </c:pt>
                <c:pt idx="75">
                  <c:v>9.8000000000000007</c:v>
                </c:pt>
                <c:pt idx="76">
                  <c:v>10.3</c:v>
                </c:pt>
                <c:pt idx="77">
                  <c:v>11.1</c:v>
                </c:pt>
                <c:pt idx="78">
                  <c:v>11.9</c:v>
                </c:pt>
                <c:pt idx="79">
                  <c:v>12</c:v>
                </c:pt>
                <c:pt idx="80">
                  <c:v>12.4</c:v>
                </c:pt>
                <c:pt idx="81">
                  <c:v>12.9</c:v>
                </c:pt>
                <c:pt idx="82">
                  <c:v>12.9</c:v>
                </c:pt>
                <c:pt idx="83">
                  <c:v>13.1</c:v>
                </c:pt>
                <c:pt idx="84">
                  <c:v>12.7</c:v>
                </c:pt>
                <c:pt idx="85">
                  <c:v>12.7</c:v>
                </c:pt>
                <c:pt idx="86">
                  <c:v>12.5</c:v>
                </c:pt>
                <c:pt idx="87">
                  <c:v>12.4</c:v>
                </c:pt>
                <c:pt idx="88">
                  <c:v>12.4</c:v>
                </c:pt>
                <c:pt idx="89">
                  <c:v>12.4</c:v>
                </c:pt>
                <c:pt idx="90">
                  <c:v>11.9</c:v>
                </c:pt>
                <c:pt idx="91">
                  <c:v>11.7</c:v>
                </c:pt>
                <c:pt idx="92">
                  <c:v>11.4</c:v>
                </c:pt>
                <c:pt idx="93">
                  <c:v>11.3</c:v>
                </c:pt>
                <c:pt idx="94">
                  <c:v>11.3</c:v>
                </c:pt>
                <c:pt idx="95">
                  <c:v>11.3</c:v>
                </c:pt>
                <c:pt idx="96">
                  <c:v>11.3</c:v>
                </c:pt>
                <c:pt idx="97">
                  <c:v>11.3</c:v>
                </c:pt>
                <c:pt idx="98">
                  <c:v>11.3</c:v>
                </c:pt>
                <c:pt idx="99">
                  <c:v>11.5</c:v>
                </c:pt>
                <c:pt idx="100">
                  <c:v>11.7</c:v>
                </c:pt>
                <c:pt idx="101">
                  <c:v>11.3</c:v>
                </c:pt>
                <c:pt idx="102">
                  <c:v>11.2</c:v>
                </c:pt>
                <c:pt idx="103">
                  <c:v>11.3</c:v>
                </c:pt>
                <c:pt idx="104">
                  <c:v>11.8</c:v>
                </c:pt>
                <c:pt idx="105">
                  <c:v>11.3</c:v>
                </c:pt>
                <c:pt idx="106">
                  <c:v>11.4</c:v>
                </c:pt>
                <c:pt idx="107">
                  <c:v>11.1</c:v>
                </c:pt>
                <c:pt idx="108">
                  <c:v>10.6</c:v>
                </c:pt>
                <c:pt idx="109">
                  <c:v>10.8</c:v>
                </c:pt>
                <c:pt idx="110">
                  <c:v>11</c:v>
                </c:pt>
                <c:pt idx="111">
                  <c:v>10.8</c:v>
                </c:pt>
                <c:pt idx="112">
                  <c:v>10.6</c:v>
                </c:pt>
                <c:pt idx="113">
                  <c:v>10.7</c:v>
                </c:pt>
                <c:pt idx="114">
                  <c:v>10.4</c:v>
                </c:pt>
                <c:pt idx="115">
                  <c:v>10.3</c:v>
                </c:pt>
                <c:pt idx="116">
                  <c:v>10.199999999999999</c:v>
                </c:pt>
                <c:pt idx="117">
                  <c:v>10.3</c:v>
                </c:pt>
                <c:pt idx="118">
                  <c:v>10.3</c:v>
                </c:pt>
                <c:pt idx="119">
                  <c:v>10.1</c:v>
                </c:pt>
                <c:pt idx="120">
                  <c:v>9.8000000000000007</c:v>
                </c:pt>
                <c:pt idx="121">
                  <c:v>9.9</c:v>
                </c:pt>
                <c:pt idx="122">
                  <c:v>9.8000000000000007</c:v>
                </c:pt>
                <c:pt idx="123">
                  <c:v>9.6999999999999993</c:v>
                </c:pt>
                <c:pt idx="124">
                  <c:v>9.5</c:v>
                </c:pt>
                <c:pt idx="125">
                  <c:v>9.6</c:v>
                </c:pt>
                <c:pt idx="126">
                  <c:v>9.6</c:v>
                </c:pt>
                <c:pt idx="127">
                  <c:v>9.6</c:v>
                </c:pt>
                <c:pt idx="128">
                  <c:v>9.5</c:v>
                </c:pt>
                <c:pt idx="129">
                  <c:v>9.4</c:v>
                </c:pt>
                <c:pt idx="130">
                  <c:v>9.4</c:v>
                </c:pt>
                <c:pt idx="131">
                  <c:v>9.5</c:v>
                </c:pt>
                <c:pt idx="132">
                  <c:v>9.5</c:v>
                </c:pt>
                <c:pt idx="133">
                  <c:v>9.5</c:v>
                </c:pt>
                <c:pt idx="134">
                  <c:v>9.4</c:v>
                </c:pt>
                <c:pt idx="135">
                  <c:v>9.1999999999999993</c:v>
                </c:pt>
                <c:pt idx="136">
                  <c:v>8.9</c:v>
                </c:pt>
                <c:pt idx="137">
                  <c:v>8.9</c:v>
                </c:pt>
                <c:pt idx="138">
                  <c:v>8.6999999999999993</c:v>
                </c:pt>
                <c:pt idx="139">
                  <c:v>8.6</c:v>
                </c:pt>
                <c:pt idx="140">
                  <c:v>8.4</c:v>
                </c:pt>
                <c:pt idx="141">
                  <c:v>8.3000000000000007</c:v>
                </c:pt>
                <c:pt idx="142">
                  <c:v>8.1999999999999993</c:v>
                </c:pt>
                <c:pt idx="143">
                  <c:v>8</c:v>
                </c:pt>
                <c:pt idx="144">
                  <c:v>8.1</c:v>
                </c:pt>
                <c:pt idx="145">
                  <c:v>7.8</c:v>
                </c:pt>
                <c:pt idx="146">
                  <c:v>7.8</c:v>
                </c:pt>
                <c:pt idx="147">
                  <c:v>7.7</c:v>
                </c:pt>
                <c:pt idx="148">
                  <c:v>7.8</c:v>
                </c:pt>
                <c:pt idx="149">
                  <c:v>7.6</c:v>
                </c:pt>
                <c:pt idx="150">
                  <c:v>7.8</c:v>
                </c:pt>
                <c:pt idx="151">
                  <c:v>7.8</c:v>
                </c:pt>
                <c:pt idx="152">
                  <c:v>7.8</c:v>
                </c:pt>
                <c:pt idx="153">
                  <c:v>7.8</c:v>
                </c:pt>
                <c:pt idx="154">
                  <c:v>7.8</c:v>
                </c:pt>
                <c:pt idx="155">
                  <c:v>7.5</c:v>
                </c:pt>
                <c:pt idx="156">
                  <c:v>7.5</c:v>
                </c:pt>
                <c:pt idx="157">
                  <c:v>7.6</c:v>
                </c:pt>
                <c:pt idx="158">
                  <c:v>7.5</c:v>
                </c:pt>
                <c:pt idx="159">
                  <c:v>7.8</c:v>
                </c:pt>
                <c:pt idx="160">
                  <c:v>7.7</c:v>
                </c:pt>
                <c:pt idx="161">
                  <c:v>7.5</c:v>
                </c:pt>
                <c:pt idx="162">
                  <c:v>7.5</c:v>
                </c:pt>
                <c:pt idx="163">
                  <c:v>7.3</c:v>
                </c:pt>
                <c:pt idx="164">
                  <c:v>7.3</c:v>
                </c:pt>
                <c:pt idx="165">
                  <c:v>7.2</c:v>
                </c:pt>
                <c:pt idx="166">
                  <c:v>7.5</c:v>
                </c:pt>
                <c:pt idx="167">
                  <c:v>7.7</c:v>
                </c:pt>
                <c:pt idx="168">
                  <c:v>7.9</c:v>
                </c:pt>
                <c:pt idx="169">
                  <c:v>7.7</c:v>
                </c:pt>
                <c:pt idx="170">
                  <c:v>7.3</c:v>
                </c:pt>
                <c:pt idx="171">
                  <c:v>7.6</c:v>
                </c:pt>
                <c:pt idx="172">
                  <c:v>7.8</c:v>
                </c:pt>
                <c:pt idx="173">
                  <c:v>7.6</c:v>
                </c:pt>
                <c:pt idx="174">
                  <c:v>7.9</c:v>
                </c:pt>
                <c:pt idx="175">
                  <c:v>8.1</c:v>
                </c:pt>
                <c:pt idx="176">
                  <c:v>8.5</c:v>
                </c:pt>
                <c:pt idx="177">
                  <c:v>8.8000000000000007</c:v>
                </c:pt>
                <c:pt idx="178">
                  <c:v>9.1</c:v>
                </c:pt>
                <c:pt idx="179">
                  <c:v>9.5</c:v>
                </c:pt>
                <c:pt idx="180">
                  <c:v>9.8000000000000007</c:v>
                </c:pt>
                <c:pt idx="181">
                  <c:v>10.199999999999999</c:v>
                </c:pt>
                <c:pt idx="182">
                  <c:v>10.5</c:v>
                </c:pt>
                <c:pt idx="183">
                  <c:v>10.3</c:v>
                </c:pt>
                <c:pt idx="184">
                  <c:v>10.199999999999999</c:v>
                </c:pt>
                <c:pt idx="185">
                  <c:v>10.5</c:v>
                </c:pt>
                <c:pt idx="186">
                  <c:v>10.5</c:v>
                </c:pt>
                <c:pt idx="187">
                  <c:v>10.5</c:v>
                </c:pt>
                <c:pt idx="188">
                  <c:v>10.3</c:v>
                </c:pt>
                <c:pt idx="189">
                  <c:v>10.3</c:v>
                </c:pt>
                <c:pt idx="190">
                  <c:v>10.4</c:v>
                </c:pt>
                <c:pt idx="191">
                  <c:v>10.3</c:v>
                </c:pt>
                <c:pt idx="192">
                  <c:v>10.4</c:v>
                </c:pt>
                <c:pt idx="193">
                  <c:v>10.5</c:v>
                </c:pt>
                <c:pt idx="194">
                  <c:v>10.9</c:v>
                </c:pt>
                <c:pt idx="195">
                  <c:v>10.7</c:v>
                </c:pt>
                <c:pt idx="196">
                  <c:v>10.9</c:v>
                </c:pt>
                <c:pt idx="197">
                  <c:v>11.4</c:v>
                </c:pt>
                <c:pt idx="198">
                  <c:v>11.3</c:v>
                </c:pt>
                <c:pt idx="199">
                  <c:v>11.7</c:v>
                </c:pt>
                <c:pt idx="200">
                  <c:v>11.6</c:v>
                </c:pt>
                <c:pt idx="201">
                  <c:v>11.4</c:v>
                </c:pt>
                <c:pt idx="202">
                  <c:v>12.1</c:v>
                </c:pt>
                <c:pt idx="203">
                  <c:v>11.7</c:v>
                </c:pt>
                <c:pt idx="204">
                  <c:v>11.2</c:v>
                </c:pt>
                <c:pt idx="205">
                  <c:v>11</c:v>
                </c:pt>
                <c:pt idx="206">
                  <c:v>11.2</c:v>
                </c:pt>
                <c:pt idx="207">
                  <c:v>11.6</c:v>
                </c:pt>
                <c:pt idx="208">
                  <c:v>11.6</c:v>
                </c:pt>
                <c:pt idx="209">
                  <c:v>11.7</c:v>
                </c:pt>
                <c:pt idx="210">
                  <c:v>11.6</c:v>
                </c:pt>
                <c:pt idx="211">
                  <c:v>11.2</c:v>
                </c:pt>
                <c:pt idx="212">
                  <c:v>11.5</c:v>
                </c:pt>
                <c:pt idx="213">
                  <c:v>11.3</c:v>
                </c:pt>
                <c:pt idx="214">
                  <c:v>11.2</c:v>
                </c:pt>
                <c:pt idx="215">
                  <c:v>11.4</c:v>
                </c:pt>
                <c:pt idx="216">
                  <c:v>11.4</c:v>
                </c:pt>
                <c:pt idx="217">
                  <c:v>11.1</c:v>
                </c:pt>
                <c:pt idx="218">
                  <c:v>10.6</c:v>
                </c:pt>
                <c:pt idx="219">
                  <c:v>10.9</c:v>
                </c:pt>
                <c:pt idx="220">
                  <c:v>10.7</c:v>
                </c:pt>
                <c:pt idx="221">
                  <c:v>10.3</c:v>
                </c:pt>
                <c:pt idx="222">
                  <c:v>10.1</c:v>
                </c:pt>
                <c:pt idx="223">
                  <c:v>10.199999999999999</c:v>
                </c:pt>
                <c:pt idx="224">
                  <c:v>10.1</c:v>
                </c:pt>
                <c:pt idx="225">
                  <c:v>10</c:v>
                </c:pt>
                <c:pt idx="226">
                  <c:v>9.6999999999999993</c:v>
                </c:pt>
                <c:pt idx="227">
                  <c:v>9.6</c:v>
                </c:pt>
                <c:pt idx="228">
                  <c:v>9.6</c:v>
                </c:pt>
                <c:pt idx="229">
                  <c:v>9.6</c:v>
                </c:pt>
                <c:pt idx="230">
                  <c:v>9.6999999999999993</c:v>
                </c:pt>
                <c:pt idx="231">
                  <c:v>9.5</c:v>
                </c:pt>
                <c:pt idx="232">
                  <c:v>9.5</c:v>
                </c:pt>
                <c:pt idx="233">
                  <c:v>9.5</c:v>
                </c:pt>
                <c:pt idx="234">
                  <c:v>9.6</c:v>
                </c:pt>
                <c:pt idx="235">
                  <c:v>9.5</c:v>
                </c:pt>
                <c:pt idx="236">
                  <c:v>9.1999999999999993</c:v>
                </c:pt>
                <c:pt idx="237">
                  <c:v>9.3000000000000007</c:v>
                </c:pt>
                <c:pt idx="238">
                  <c:v>9.1999999999999993</c:v>
                </c:pt>
                <c:pt idx="239">
                  <c:v>9.4</c:v>
                </c:pt>
                <c:pt idx="240">
                  <c:v>9.4</c:v>
                </c:pt>
                <c:pt idx="241">
                  <c:v>9.5</c:v>
                </c:pt>
                <c:pt idx="242">
                  <c:v>9.6</c:v>
                </c:pt>
                <c:pt idx="243">
                  <c:v>9.3000000000000007</c:v>
                </c:pt>
                <c:pt idx="244">
                  <c:v>9.1999999999999993</c:v>
                </c:pt>
                <c:pt idx="245">
                  <c:v>9.8000000000000007</c:v>
                </c:pt>
                <c:pt idx="246">
                  <c:v>9.6999999999999993</c:v>
                </c:pt>
                <c:pt idx="247">
                  <c:v>9.4</c:v>
                </c:pt>
                <c:pt idx="248">
                  <c:v>9.9</c:v>
                </c:pt>
                <c:pt idx="249">
                  <c:v>9.9</c:v>
                </c:pt>
                <c:pt idx="250">
                  <c:v>9.9</c:v>
                </c:pt>
                <c:pt idx="251">
                  <c:v>9.6999999999999993</c:v>
                </c:pt>
                <c:pt idx="252">
                  <c:v>9.5</c:v>
                </c:pt>
                <c:pt idx="253">
                  <c:v>9.5</c:v>
                </c:pt>
                <c:pt idx="254">
                  <c:v>9.3000000000000007</c:v>
                </c:pt>
                <c:pt idx="255">
                  <c:v>9.4</c:v>
                </c:pt>
                <c:pt idx="256">
                  <c:v>9.4</c:v>
                </c:pt>
                <c:pt idx="257">
                  <c:v>9.1</c:v>
                </c:pt>
                <c:pt idx="258">
                  <c:v>8.9</c:v>
                </c:pt>
                <c:pt idx="259">
                  <c:v>8.9</c:v>
                </c:pt>
                <c:pt idx="260">
                  <c:v>8.8000000000000007</c:v>
                </c:pt>
                <c:pt idx="261">
                  <c:v>8.9</c:v>
                </c:pt>
                <c:pt idx="262">
                  <c:v>8.9</c:v>
                </c:pt>
                <c:pt idx="263">
                  <c:v>8.5</c:v>
                </c:pt>
                <c:pt idx="264">
                  <c:v>8.8000000000000007</c:v>
                </c:pt>
                <c:pt idx="265">
                  <c:v>8.6</c:v>
                </c:pt>
                <c:pt idx="266">
                  <c:v>8.4</c:v>
                </c:pt>
                <c:pt idx="267">
                  <c:v>8.3000000000000007</c:v>
                </c:pt>
                <c:pt idx="268">
                  <c:v>8.3000000000000007</c:v>
                </c:pt>
                <c:pt idx="269">
                  <c:v>8.4</c:v>
                </c:pt>
                <c:pt idx="270">
                  <c:v>8.3000000000000007</c:v>
                </c:pt>
                <c:pt idx="271">
                  <c:v>8.1</c:v>
                </c:pt>
                <c:pt idx="272">
                  <c:v>8.1999999999999993</c:v>
                </c:pt>
                <c:pt idx="273">
                  <c:v>8</c:v>
                </c:pt>
                <c:pt idx="274">
                  <c:v>8</c:v>
                </c:pt>
                <c:pt idx="275">
                  <c:v>8.1</c:v>
                </c:pt>
                <c:pt idx="276">
                  <c:v>7.9</c:v>
                </c:pt>
                <c:pt idx="277">
                  <c:v>7.9</c:v>
                </c:pt>
                <c:pt idx="278">
                  <c:v>7.9</c:v>
                </c:pt>
                <c:pt idx="279">
                  <c:v>8.1999999999999993</c:v>
                </c:pt>
                <c:pt idx="280">
                  <c:v>7.9</c:v>
                </c:pt>
                <c:pt idx="281">
                  <c:v>7.6</c:v>
                </c:pt>
                <c:pt idx="282">
                  <c:v>7.6</c:v>
                </c:pt>
                <c:pt idx="283">
                  <c:v>7.4</c:v>
                </c:pt>
                <c:pt idx="284">
                  <c:v>7.5</c:v>
                </c:pt>
                <c:pt idx="285">
                  <c:v>7.2</c:v>
                </c:pt>
                <c:pt idx="286">
                  <c:v>6.9</c:v>
                </c:pt>
                <c:pt idx="287">
                  <c:v>6.8</c:v>
                </c:pt>
                <c:pt idx="288">
                  <c:v>6.8</c:v>
                </c:pt>
                <c:pt idx="289">
                  <c:v>6.9</c:v>
                </c:pt>
                <c:pt idx="290">
                  <c:v>6.9</c:v>
                </c:pt>
                <c:pt idx="291">
                  <c:v>6.7</c:v>
                </c:pt>
                <c:pt idx="292">
                  <c:v>6.6</c:v>
                </c:pt>
                <c:pt idx="293">
                  <c:v>6.7</c:v>
                </c:pt>
                <c:pt idx="294">
                  <c:v>6.8</c:v>
                </c:pt>
                <c:pt idx="295">
                  <c:v>7</c:v>
                </c:pt>
                <c:pt idx="296">
                  <c:v>6.9</c:v>
                </c:pt>
                <c:pt idx="297">
                  <c:v>7</c:v>
                </c:pt>
                <c:pt idx="298">
                  <c:v>6.9</c:v>
                </c:pt>
                <c:pt idx="299">
                  <c:v>6.8</c:v>
                </c:pt>
                <c:pt idx="300">
                  <c:v>6.9</c:v>
                </c:pt>
                <c:pt idx="301">
                  <c:v>7</c:v>
                </c:pt>
                <c:pt idx="302">
                  <c:v>7.1</c:v>
                </c:pt>
                <c:pt idx="303">
                  <c:v>7.1</c:v>
                </c:pt>
                <c:pt idx="304">
                  <c:v>7</c:v>
                </c:pt>
                <c:pt idx="305">
                  <c:v>7.2</c:v>
                </c:pt>
                <c:pt idx="306">
                  <c:v>7.1</c:v>
                </c:pt>
                <c:pt idx="307">
                  <c:v>7.2</c:v>
                </c:pt>
                <c:pt idx="308">
                  <c:v>7.2</c:v>
                </c:pt>
                <c:pt idx="309">
                  <c:v>7.3</c:v>
                </c:pt>
                <c:pt idx="310">
                  <c:v>7.5</c:v>
                </c:pt>
                <c:pt idx="311">
                  <c:v>8.1</c:v>
                </c:pt>
                <c:pt idx="312">
                  <c:v>8</c:v>
                </c:pt>
                <c:pt idx="313">
                  <c:v>7.9</c:v>
                </c:pt>
                <c:pt idx="314">
                  <c:v>7.9</c:v>
                </c:pt>
                <c:pt idx="315">
                  <c:v>7.7</c:v>
                </c:pt>
                <c:pt idx="316">
                  <c:v>7.7</c:v>
                </c:pt>
                <c:pt idx="317">
                  <c:v>7.7</c:v>
                </c:pt>
                <c:pt idx="318">
                  <c:v>7.6</c:v>
                </c:pt>
                <c:pt idx="319">
                  <c:v>7.4</c:v>
                </c:pt>
                <c:pt idx="320">
                  <c:v>7.5</c:v>
                </c:pt>
                <c:pt idx="321">
                  <c:v>7.5</c:v>
                </c:pt>
                <c:pt idx="322">
                  <c:v>7.5</c:v>
                </c:pt>
                <c:pt idx="323">
                  <c:v>7.6</c:v>
                </c:pt>
                <c:pt idx="324">
                  <c:v>7.4</c:v>
                </c:pt>
                <c:pt idx="325">
                  <c:v>7.4</c:v>
                </c:pt>
                <c:pt idx="326">
                  <c:v>7.4</c:v>
                </c:pt>
                <c:pt idx="327">
                  <c:v>7.6</c:v>
                </c:pt>
                <c:pt idx="328">
                  <c:v>7.8</c:v>
                </c:pt>
                <c:pt idx="329">
                  <c:v>7.6</c:v>
                </c:pt>
                <c:pt idx="330">
                  <c:v>7.6</c:v>
                </c:pt>
                <c:pt idx="331">
                  <c:v>7.8</c:v>
                </c:pt>
                <c:pt idx="332">
                  <c:v>7.9</c:v>
                </c:pt>
                <c:pt idx="333">
                  <c:v>7.6</c:v>
                </c:pt>
                <c:pt idx="334">
                  <c:v>7.4</c:v>
                </c:pt>
                <c:pt idx="335">
                  <c:v>7.4</c:v>
                </c:pt>
                <c:pt idx="336">
                  <c:v>7.3</c:v>
                </c:pt>
                <c:pt idx="337">
                  <c:v>7.4</c:v>
                </c:pt>
                <c:pt idx="338">
                  <c:v>7.3</c:v>
                </c:pt>
                <c:pt idx="339">
                  <c:v>7.2</c:v>
                </c:pt>
                <c:pt idx="340">
                  <c:v>7.1</c:v>
                </c:pt>
                <c:pt idx="341">
                  <c:v>7.2</c:v>
                </c:pt>
                <c:pt idx="342">
                  <c:v>7</c:v>
                </c:pt>
                <c:pt idx="343">
                  <c:v>7</c:v>
                </c:pt>
                <c:pt idx="344">
                  <c:v>7</c:v>
                </c:pt>
                <c:pt idx="345">
                  <c:v>7.1</c:v>
                </c:pt>
                <c:pt idx="346">
                  <c:v>7.2</c:v>
                </c:pt>
                <c:pt idx="347">
                  <c:v>7.1</c:v>
                </c:pt>
                <c:pt idx="348">
                  <c:v>6.9</c:v>
                </c:pt>
                <c:pt idx="349">
                  <c:v>7</c:v>
                </c:pt>
                <c:pt idx="350">
                  <c:v>6.9</c:v>
                </c:pt>
                <c:pt idx="351">
                  <c:v>6.8</c:v>
                </c:pt>
                <c:pt idx="352">
                  <c:v>7</c:v>
                </c:pt>
                <c:pt idx="353">
                  <c:v>6.8</c:v>
                </c:pt>
                <c:pt idx="354">
                  <c:v>6.7</c:v>
                </c:pt>
                <c:pt idx="355">
                  <c:v>6.7</c:v>
                </c:pt>
                <c:pt idx="356">
                  <c:v>6.7</c:v>
                </c:pt>
                <c:pt idx="357">
                  <c:v>6.7</c:v>
                </c:pt>
                <c:pt idx="358">
                  <c:v>6.3</c:v>
                </c:pt>
                <c:pt idx="359">
                  <c:v>6.6</c:v>
                </c:pt>
                <c:pt idx="360">
                  <c:v>6.6</c:v>
                </c:pt>
                <c:pt idx="361">
                  <c:v>6.4</c:v>
                </c:pt>
                <c:pt idx="362">
                  <c:v>6.4</c:v>
                </c:pt>
                <c:pt idx="363">
                  <c:v>6.3</c:v>
                </c:pt>
                <c:pt idx="364">
                  <c:v>6.1</c:v>
                </c:pt>
                <c:pt idx="365">
                  <c:v>6.1</c:v>
                </c:pt>
                <c:pt idx="366">
                  <c:v>6.4</c:v>
                </c:pt>
                <c:pt idx="367">
                  <c:v>6.4</c:v>
                </c:pt>
                <c:pt idx="368">
                  <c:v>6.4</c:v>
                </c:pt>
                <c:pt idx="369">
                  <c:v>6.1</c:v>
                </c:pt>
                <c:pt idx="370">
                  <c:v>6.2</c:v>
                </c:pt>
                <c:pt idx="371">
                  <c:v>6.1</c:v>
                </c:pt>
                <c:pt idx="372">
                  <c:v>6.2</c:v>
                </c:pt>
                <c:pt idx="373">
                  <c:v>6.2</c:v>
                </c:pt>
                <c:pt idx="374">
                  <c:v>6.1</c:v>
                </c:pt>
                <c:pt idx="375">
                  <c:v>6.2</c:v>
                </c:pt>
                <c:pt idx="376">
                  <c:v>6</c:v>
                </c:pt>
                <c:pt idx="377">
                  <c:v>6.1</c:v>
                </c:pt>
                <c:pt idx="378">
                  <c:v>6</c:v>
                </c:pt>
                <c:pt idx="379">
                  <c:v>5.9</c:v>
                </c:pt>
                <c:pt idx="380">
                  <c:v>5.9</c:v>
                </c:pt>
                <c:pt idx="381">
                  <c:v>5.8</c:v>
                </c:pt>
                <c:pt idx="382">
                  <c:v>6</c:v>
                </c:pt>
                <c:pt idx="383">
                  <c:v>6</c:v>
                </c:pt>
                <c:pt idx="384">
                  <c:v>5.9</c:v>
                </c:pt>
                <c:pt idx="385">
                  <c:v>5.9</c:v>
                </c:pt>
                <c:pt idx="386">
                  <c:v>6.1</c:v>
                </c:pt>
                <c:pt idx="387">
                  <c:v>6</c:v>
                </c:pt>
                <c:pt idx="388">
                  <c:v>6</c:v>
                </c:pt>
                <c:pt idx="389">
                  <c:v>6</c:v>
                </c:pt>
                <c:pt idx="390">
                  <c:v>6.1</c:v>
                </c:pt>
                <c:pt idx="391">
                  <c:v>6.1</c:v>
                </c:pt>
                <c:pt idx="392">
                  <c:v>6.1</c:v>
                </c:pt>
                <c:pt idx="393">
                  <c:v>6.2</c:v>
                </c:pt>
                <c:pt idx="394">
                  <c:v>6.6</c:v>
                </c:pt>
                <c:pt idx="395">
                  <c:v>6.9</c:v>
                </c:pt>
                <c:pt idx="396">
                  <c:v>7.4</c:v>
                </c:pt>
                <c:pt idx="397">
                  <c:v>8</c:v>
                </c:pt>
                <c:pt idx="398">
                  <c:v>8.1</c:v>
                </c:pt>
                <c:pt idx="399">
                  <c:v>8.3000000000000007</c:v>
                </c:pt>
                <c:pt idx="400">
                  <c:v>8.6</c:v>
                </c:pt>
                <c:pt idx="401">
                  <c:v>8.6999999999999993</c:v>
                </c:pt>
                <c:pt idx="402">
                  <c:v>8.6999999999999993</c:v>
                </c:pt>
                <c:pt idx="403">
                  <c:v>8.6999999999999993</c:v>
                </c:pt>
                <c:pt idx="404">
                  <c:v>8.4</c:v>
                </c:pt>
                <c:pt idx="405">
                  <c:v>8.4</c:v>
                </c:pt>
                <c:pt idx="406">
                  <c:v>8.5</c:v>
                </c:pt>
                <c:pt idx="407">
                  <c:v>8.5</c:v>
                </c:pt>
                <c:pt idx="408">
                  <c:v>8.3000000000000007</c:v>
                </c:pt>
                <c:pt idx="409">
                  <c:v>8.1999999999999993</c:v>
                </c:pt>
                <c:pt idx="410">
                  <c:v>8.1999999999999993</c:v>
                </c:pt>
                <c:pt idx="411">
                  <c:v>8.1</c:v>
                </c:pt>
                <c:pt idx="412">
                  <c:v>8</c:v>
                </c:pt>
                <c:pt idx="413">
                  <c:v>7.9</c:v>
                </c:pt>
                <c:pt idx="414">
                  <c:v>8.1</c:v>
                </c:pt>
                <c:pt idx="415">
                  <c:v>8.1</c:v>
                </c:pt>
                <c:pt idx="416">
                  <c:v>8.1</c:v>
                </c:pt>
                <c:pt idx="417">
                  <c:v>7.8</c:v>
                </c:pt>
                <c:pt idx="418">
                  <c:v>7.6</c:v>
                </c:pt>
                <c:pt idx="419">
                  <c:v>7.6</c:v>
                </c:pt>
                <c:pt idx="420">
                  <c:v>7.7</c:v>
                </c:pt>
                <c:pt idx="421">
                  <c:v>7.7</c:v>
                </c:pt>
                <c:pt idx="422">
                  <c:v>7.7</c:v>
                </c:pt>
                <c:pt idx="423">
                  <c:v>7.6</c:v>
                </c:pt>
                <c:pt idx="424">
                  <c:v>7.5</c:v>
                </c:pt>
                <c:pt idx="425">
                  <c:v>7.5</c:v>
                </c:pt>
                <c:pt idx="426">
                  <c:v>7.3</c:v>
                </c:pt>
                <c:pt idx="427">
                  <c:v>7.3</c:v>
                </c:pt>
                <c:pt idx="428">
                  <c:v>7.4</c:v>
                </c:pt>
                <c:pt idx="429">
                  <c:v>7.4</c:v>
                </c:pt>
                <c:pt idx="430">
                  <c:v>7.5</c:v>
                </c:pt>
                <c:pt idx="431">
                  <c:v>7.4</c:v>
                </c:pt>
                <c:pt idx="432">
                  <c:v>7.6</c:v>
                </c:pt>
                <c:pt idx="433">
                  <c:v>7.5</c:v>
                </c:pt>
                <c:pt idx="434">
                  <c:v>7.3</c:v>
                </c:pt>
                <c:pt idx="435">
                  <c:v>7.3</c:v>
                </c:pt>
                <c:pt idx="436">
                  <c:v>7.4</c:v>
                </c:pt>
                <c:pt idx="437">
                  <c:v>7.2</c:v>
                </c:pt>
                <c:pt idx="438">
                  <c:v>7.3</c:v>
                </c:pt>
                <c:pt idx="439">
                  <c:v>7.2</c:v>
                </c:pt>
                <c:pt idx="440">
                  <c:v>7.3</c:v>
                </c:pt>
                <c:pt idx="441">
                  <c:v>7.4</c:v>
                </c:pt>
                <c:pt idx="442">
                  <c:v>7.2</c:v>
                </c:pt>
                <c:pt idx="443">
                  <c:v>7.2</c:v>
                </c:pt>
                <c:pt idx="444">
                  <c:v>7.1</c:v>
                </c:pt>
                <c:pt idx="445">
                  <c:v>7.1</c:v>
                </c:pt>
                <c:pt idx="446">
                  <c:v>7.3</c:v>
                </c:pt>
                <c:pt idx="447">
                  <c:v>7.1</c:v>
                </c:pt>
                <c:pt idx="448">
                  <c:v>7</c:v>
                </c:pt>
                <c:pt idx="449">
                  <c:v>7.1</c:v>
                </c:pt>
                <c:pt idx="450">
                  <c:v>7.2</c:v>
                </c:pt>
                <c:pt idx="451">
                  <c:v>7.1</c:v>
                </c:pt>
                <c:pt idx="452">
                  <c:v>7</c:v>
                </c:pt>
                <c:pt idx="453">
                  <c:v>7</c:v>
                </c:pt>
                <c:pt idx="454">
                  <c:v>7</c:v>
                </c:pt>
                <c:pt idx="455">
                  <c:v>7.2</c:v>
                </c:pt>
                <c:pt idx="456">
                  <c:v>7</c:v>
                </c:pt>
                <c:pt idx="457">
                  <c:v>7</c:v>
                </c:pt>
                <c:pt idx="458">
                  <c:v>7</c:v>
                </c:pt>
                <c:pt idx="459">
                  <c:v>7</c:v>
                </c:pt>
                <c:pt idx="460">
                  <c:v>7</c:v>
                </c:pt>
                <c:pt idx="461">
                  <c:v>7</c:v>
                </c:pt>
                <c:pt idx="462">
                  <c:v>7.1</c:v>
                </c:pt>
                <c:pt idx="463">
                  <c:v>7</c:v>
                </c:pt>
                <c:pt idx="464">
                  <c:v>6.9</c:v>
                </c:pt>
                <c:pt idx="465">
                  <c:v>6.7</c:v>
                </c:pt>
                <c:pt idx="466">
                  <c:v>6.7</c:v>
                </c:pt>
                <c:pt idx="467">
                  <c:v>6.7</c:v>
                </c:pt>
                <c:pt idx="468">
                  <c:v>6.6</c:v>
                </c:pt>
                <c:pt idx="469">
                  <c:v>6.8</c:v>
                </c:pt>
                <c:pt idx="470">
                  <c:v>6.9</c:v>
                </c:pt>
                <c:pt idx="471">
                  <c:v>6.8</c:v>
                </c:pt>
                <c:pt idx="472">
                  <c:v>6.8</c:v>
                </c:pt>
                <c:pt idx="473">
                  <c:v>6.8</c:v>
                </c:pt>
                <c:pt idx="474">
                  <c:v>6.9</c:v>
                </c:pt>
                <c:pt idx="475">
                  <c:v>7</c:v>
                </c:pt>
                <c:pt idx="476">
                  <c:v>7</c:v>
                </c:pt>
                <c:pt idx="477">
                  <c:v>7</c:v>
                </c:pt>
                <c:pt idx="478">
                  <c:v>7.1</c:v>
                </c:pt>
                <c:pt idx="479">
                  <c:v>7.1</c:v>
                </c:pt>
                <c:pt idx="480">
                  <c:v>7.2</c:v>
                </c:pt>
                <c:pt idx="481">
                  <c:v>7.2</c:v>
                </c:pt>
                <c:pt idx="482">
                  <c:v>7.1</c:v>
                </c:pt>
                <c:pt idx="483">
                  <c:v>7.1</c:v>
                </c:pt>
                <c:pt idx="484">
                  <c:v>6.9</c:v>
                </c:pt>
                <c:pt idx="485">
                  <c:v>6.8</c:v>
                </c:pt>
                <c:pt idx="486">
                  <c:v>7</c:v>
                </c:pt>
                <c:pt idx="487">
                  <c:v>7</c:v>
                </c:pt>
                <c:pt idx="488">
                  <c:v>7</c:v>
                </c:pt>
                <c:pt idx="489">
                  <c:v>7</c:v>
                </c:pt>
                <c:pt idx="490">
                  <c:v>6.8</c:v>
                </c:pt>
                <c:pt idx="491">
                  <c:v>6.9</c:v>
                </c:pt>
                <c:pt idx="492">
                  <c:v>6.8</c:v>
                </c:pt>
                <c:pt idx="493">
                  <c:v>6.6</c:v>
                </c:pt>
                <c:pt idx="494">
                  <c:v>6.7</c:v>
                </c:pt>
                <c:pt idx="495">
                  <c:v>6.5</c:v>
                </c:pt>
                <c:pt idx="496">
                  <c:v>6.6</c:v>
                </c:pt>
                <c:pt idx="497">
                  <c:v>6.5</c:v>
                </c:pt>
                <c:pt idx="498">
                  <c:v>6.3</c:v>
                </c:pt>
                <c:pt idx="499">
                  <c:v>6.2</c:v>
                </c:pt>
                <c:pt idx="500">
                  <c:v>6.2</c:v>
                </c:pt>
                <c:pt idx="501">
                  <c:v>6.2</c:v>
                </c:pt>
                <c:pt idx="502">
                  <c:v>5.9</c:v>
                </c:pt>
                <c:pt idx="503">
                  <c:v>5.8</c:v>
                </c:pt>
                <c:pt idx="504">
                  <c:v>5.9</c:v>
                </c:pt>
                <c:pt idx="505">
                  <c:v>5.8</c:v>
                </c:pt>
                <c:pt idx="506">
                  <c:v>5.8</c:v>
                </c:pt>
                <c:pt idx="507">
                  <c:v>5.8</c:v>
                </c:pt>
                <c:pt idx="508">
                  <c:v>5.8</c:v>
                </c:pt>
              </c:numCache>
            </c:numRef>
          </c:val>
          <c:smooth val="0"/>
          <c:extLst>
            <c:ext xmlns:c16="http://schemas.microsoft.com/office/drawing/2014/chart" uri="{C3380CC4-5D6E-409C-BE32-E72D297353CC}">
              <c16:uniqueId val="{0000000B-A226-45D0-AAF3-EC3DED19D26A}"/>
            </c:ext>
          </c:extLst>
        </c:ser>
        <c:ser>
          <c:idx val="1"/>
          <c:order val="1"/>
          <c:spPr>
            <a:ln>
              <a:solidFill>
                <a:srgbClr val="C00000"/>
              </a:solidFill>
              <a:prstDash val="sysDot"/>
            </a:ln>
          </c:spPr>
          <c:marker>
            <c:symbol val="none"/>
          </c:marker>
          <c:cat>
            <c:strRef>
              <c:f>'6. UR historical'!$B$4:$B$512</c:f>
              <c:strCache>
                <c:ptCount val="509"/>
                <c:pt idx="0">
                  <c:v>Jan-76</c:v>
                </c:pt>
                <c:pt idx="1">
                  <c:v>Feb-76</c:v>
                </c:pt>
                <c:pt idx="2">
                  <c:v>Mar-76</c:v>
                </c:pt>
                <c:pt idx="3">
                  <c:v>Apr-76</c:v>
                </c:pt>
                <c:pt idx="4">
                  <c:v>May-76</c:v>
                </c:pt>
                <c:pt idx="5">
                  <c:v>Jun-76</c:v>
                </c:pt>
                <c:pt idx="6">
                  <c:v>Jul-76</c:v>
                </c:pt>
                <c:pt idx="7">
                  <c:v>Aug-76</c:v>
                </c:pt>
                <c:pt idx="8">
                  <c:v>Sep-76</c:v>
                </c:pt>
                <c:pt idx="9">
                  <c:v>Oct-76</c:v>
                </c:pt>
                <c:pt idx="10">
                  <c:v>Nov-76</c:v>
                </c:pt>
                <c:pt idx="11">
                  <c:v>Dec-76</c:v>
                </c:pt>
                <c:pt idx="12">
                  <c:v>Jan-77</c:v>
                </c:pt>
                <c:pt idx="13">
                  <c:v>Feb-77</c:v>
                </c:pt>
                <c:pt idx="14">
                  <c:v>Mar-77</c:v>
                </c:pt>
                <c:pt idx="15">
                  <c:v>Apr-77</c:v>
                </c:pt>
                <c:pt idx="16">
                  <c:v>May-77</c:v>
                </c:pt>
                <c:pt idx="17">
                  <c:v>Jun-77</c:v>
                </c:pt>
                <c:pt idx="18">
                  <c:v>Jul-77</c:v>
                </c:pt>
                <c:pt idx="19">
                  <c:v>Aug-77</c:v>
                </c:pt>
                <c:pt idx="20">
                  <c:v>Sep-77</c:v>
                </c:pt>
                <c:pt idx="21">
                  <c:v>Oct-77</c:v>
                </c:pt>
                <c:pt idx="22">
                  <c:v>Nov-77</c:v>
                </c:pt>
                <c:pt idx="23">
                  <c:v>Dec-77</c:v>
                </c:pt>
                <c:pt idx="24">
                  <c:v>Jan-78</c:v>
                </c:pt>
                <c:pt idx="25">
                  <c:v>Feb-78</c:v>
                </c:pt>
                <c:pt idx="26">
                  <c:v>Mar-78</c:v>
                </c:pt>
                <c:pt idx="27">
                  <c:v>Apr-78</c:v>
                </c:pt>
                <c:pt idx="28">
                  <c:v>May-78</c:v>
                </c:pt>
                <c:pt idx="29">
                  <c:v>Jun-78</c:v>
                </c:pt>
                <c:pt idx="30">
                  <c:v>Jul-78</c:v>
                </c:pt>
                <c:pt idx="31">
                  <c:v>Aug-78</c:v>
                </c:pt>
                <c:pt idx="32">
                  <c:v>Sep-78</c:v>
                </c:pt>
                <c:pt idx="33">
                  <c:v>Oct-78</c:v>
                </c:pt>
                <c:pt idx="34">
                  <c:v>Nov-78</c:v>
                </c:pt>
                <c:pt idx="35">
                  <c:v>Dec-78</c:v>
                </c:pt>
                <c:pt idx="36">
                  <c:v>Jan-79</c:v>
                </c:pt>
                <c:pt idx="37">
                  <c:v>Feb-79</c:v>
                </c:pt>
                <c:pt idx="38">
                  <c:v>Mar-79</c:v>
                </c:pt>
                <c:pt idx="39">
                  <c:v>Apr-79</c:v>
                </c:pt>
                <c:pt idx="40">
                  <c:v>May-79</c:v>
                </c:pt>
                <c:pt idx="41">
                  <c:v>Jun-79</c:v>
                </c:pt>
                <c:pt idx="42">
                  <c:v>Jul-79</c:v>
                </c:pt>
                <c:pt idx="43">
                  <c:v>Aug-79</c:v>
                </c:pt>
                <c:pt idx="44">
                  <c:v>Sep-79</c:v>
                </c:pt>
                <c:pt idx="45">
                  <c:v>Oct-79</c:v>
                </c:pt>
                <c:pt idx="46">
                  <c:v>Nov-79</c:v>
                </c:pt>
                <c:pt idx="47">
                  <c:v>Dec-79</c:v>
                </c:pt>
                <c:pt idx="48">
                  <c:v>Jan-80</c:v>
                </c:pt>
                <c:pt idx="49">
                  <c:v>Feb-80</c:v>
                </c:pt>
                <c:pt idx="50">
                  <c:v>Mar-80</c:v>
                </c:pt>
                <c:pt idx="51">
                  <c:v>Apr-80</c:v>
                </c:pt>
                <c:pt idx="52">
                  <c:v>May-80</c:v>
                </c:pt>
                <c:pt idx="53">
                  <c:v>Jun-80</c:v>
                </c:pt>
                <c:pt idx="54">
                  <c:v>Jul-80</c:v>
                </c:pt>
                <c:pt idx="55">
                  <c:v>Aug-80</c:v>
                </c:pt>
                <c:pt idx="56">
                  <c:v>Sep-80</c:v>
                </c:pt>
                <c:pt idx="57">
                  <c:v>Oct-80</c:v>
                </c:pt>
                <c:pt idx="58">
                  <c:v>Nov-80</c:v>
                </c:pt>
                <c:pt idx="59">
                  <c:v>Dec-80</c:v>
                </c:pt>
                <c:pt idx="60">
                  <c:v>Jan-81</c:v>
                </c:pt>
                <c:pt idx="61">
                  <c:v>Feb-81</c:v>
                </c:pt>
                <c:pt idx="62">
                  <c:v>Mar-81</c:v>
                </c:pt>
                <c:pt idx="63">
                  <c:v>Apr-81</c:v>
                </c:pt>
                <c:pt idx="64">
                  <c:v>May-81</c:v>
                </c:pt>
                <c:pt idx="65">
                  <c:v>Jun-81</c:v>
                </c:pt>
                <c:pt idx="66">
                  <c:v>Jul-81</c:v>
                </c:pt>
                <c:pt idx="67">
                  <c:v>Aug-81</c:v>
                </c:pt>
                <c:pt idx="68">
                  <c:v>Sep-81</c:v>
                </c:pt>
                <c:pt idx="69">
                  <c:v>Oct-81</c:v>
                </c:pt>
                <c:pt idx="70">
                  <c:v>Nov-81</c:v>
                </c:pt>
                <c:pt idx="71">
                  <c:v>Dec-81</c:v>
                </c:pt>
                <c:pt idx="72">
                  <c:v>Jan-82</c:v>
                </c:pt>
                <c:pt idx="73">
                  <c:v>Feb-82</c:v>
                </c:pt>
                <c:pt idx="74">
                  <c:v>Mar-82</c:v>
                </c:pt>
                <c:pt idx="75">
                  <c:v>Apr-82</c:v>
                </c:pt>
                <c:pt idx="76">
                  <c:v>May-82</c:v>
                </c:pt>
                <c:pt idx="77">
                  <c:v>Jun-82</c:v>
                </c:pt>
                <c:pt idx="78">
                  <c:v>Jul-82</c:v>
                </c:pt>
                <c:pt idx="79">
                  <c:v>Aug-82</c:v>
                </c:pt>
                <c:pt idx="80">
                  <c:v>Sep-82</c:v>
                </c:pt>
                <c:pt idx="81">
                  <c:v>Oct-82</c:v>
                </c:pt>
                <c:pt idx="82">
                  <c:v>Nov-82</c:v>
                </c:pt>
                <c:pt idx="83">
                  <c:v>Dec-82</c:v>
                </c:pt>
                <c:pt idx="84">
                  <c:v>Jan-83</c:v>
                </c:pt>
                <c:pt idx="85">
                  <c:v>Feb-83</c:v>
                </c:pt>
                <c:pt idx="86">
                  <c:v>Mar-83</c:v>
                </c:pt>
                <c:pt idx="87">
                  <c:v>Apr-83</c:v>
                </c:pt>
                <c:pt idx="88">
                  <c:v>May-83</c:v>
                </c:pt>
                <c:pt idx="89">
                  <c:v>Jun-83</c:v>
                </c:pt>
                <c:pt idx="90">
                  <c:v>Jul-83</c:v>
                </c:pt>
                <c:pt idx="91">
                  <c:v>Aug-83</c:v>
                </c:pt>
                <c:pt idx="92">
                  <c:v>Sep-83</c:v>
                </c:pt>
                <c:pt idx="93">
                  <c:v>Oct-83</c:v>
                </c:pt>
                <c:pt idx="94">
                  <c:v>Nov-83</c:v>
                </c:pt>
                <c:pt idx="95">
                  <c:v>Dec-83</c:v>
                </c:pt>
                <c:pt idx="96">
                  <c:v>Jan-84</c:v>
                </c:pt>
                <c:pt idx="97">
                  <c:v>Feb-84</c:v>
                </c:pt>
                <c:pt idx="98">
                  <c:v>Mar-84</c:v>
                </c:pt>
                <c:pt idx="99">
                  <c:v>Apr-84</c:v>
                </c:pt>
                <c:pt idx="100">
                  <c:v>May-84</c:v>
                </c:pt>
                <c:pt idx="101">
                  <c:v>Jun-84</c:v>
                </c:pt>
                <c:pt idx="102">
                  <c:v>Jul-84</c:v>
                </c:pt>
                <c:pt idx="103">
                  <c:v>Aug-84</c:v>
                </c:pt>
                <c:pt idx="104">
                  <c:v>Sep-84</c:v>
                </c:pt>
                <c:pt idx="105">
                  <c:v>Oct-84</c:v>
                </c:pt>
                <c:pt idx="106">
                  <c:v>Nov-84</c:v>
                </c:pt>
                <c:pt idx="107">
                  <c:v>Dec-84</c:v>
                </c:pt>
                <c:pt idx="108">
                  <c:v>Jan-85</c:v>
                </c:pt>
                <c:pt idx="109">
                  <c:v>Feb-85</c:v>
                </c:pt>
                <c:pt idx="110">
                  <c:v>Mar-85</c:v>
                </c:pt>
                <c:pt idx="111">
                  <c:v>Apr-85</c:v>
                </c:pt>
                <c:pt idx="112">
                  <c:v>May-85</c:v>
                </c:pt>
                <c:pt idx="113">
                  <c:v>Jun-85</c:v>
                </c:pt>
                <c:pt idx="114">
                  <c:v>Jul-85</c:v>
                </c:pt>
                <c:pt idx="115">
                  <c:v>Aug-85</c:v>
                </c:pt>
                <c:pt idx="116">
                  <c:v>Sep-85</c:v>
                </c:pt>
                <c:pt idx="117">
                  <c:v>Oct-85</c:v>
                </c:pt>
                <c:pt idx="118">
                  <c:v>Nov-85</c:v>
                </c:pt>
                <c:pt idx="119">
                  <c:v>Dec-85</c:v>
                </c:pt>
                <c:pt idx="120">
                  <c:v>Jan-86</c:v>
                </c:pt>
                <c:pt idx="121">
                  <c:v>Feb-86</c:v>
                </c:pt>
                <c:pt idx="122">
                  <c:v>Mar-86</c:v>
                </c:pt>
                <c:pt idx="123">
                  <c:v>Apr-86</c:v>
                </c:pt>
                <c:pt idx="124">
                  <c:v>May-86</c:v>
                </c:pt>
                <c:pt idx="125">
                  <c:v>Jun-86</c:v>
                </c:pt>
                <c:pt idx="126">
                  <c:v>Jul-86</c:v>
                </c:pt>
                <c:pt idx="127">
                  <c:v>Aug-86</c:v>
                </c:pt>
                <c:pt idx="128">
                  <c:v>Sep-86</c:v>
                </c:pt>
                <c:pt idx="129">
                  <c:v>Oct-86</c:v>
                </c:pt>
                <c:pt idx="130">
                  <c:v>Nov-86</c:v>
                </c:pt>
                <c:pt idx="131">
                  <c:v>Dec-86</c:v>
                </c:pt>
                <c:pt idx="132">
                  <c:v>Jan-87</c:v>
                </c:pt>
                <c:pt idx="133">
                  <c:v>Feb-87</c:v>
                </c:pt>
                <c:pt idx="134">
                  <c:v>Mar-87</c:v>
                </c:pt>
                <c:pt idx="135">
                  <c:v>Apr-87</c:v>
                </c:pt>
                <c:pt idx="136">
                  <c:v>May-87</c:v>
                </c:pt>
                <c:pt idx="137">
                  <c:v>Jun-87</c:v>
                </c:pt>
                <c:pt idx="138">
                  <c:v>Jul-87</c:v>
                </c:pt>
                <c:pt idx="139">
                  <c:v>Aug-87</c:v>
                </c:pt>
                <c:pt idx="140">
                  <c:v>Sep-87</c:v>
                </c:pt>
                <c:pt idx="141">
                  <c:v>Oct-87</c:v>
                </c:pt>
                <c:pt idx="142">
                  <c:v>Nov-87</c:v>
                </c:pt>
                <c:pt idx="143">
                  <c:v>Dec-87</c:v>
                </c:pt>
                <c:pt idx="144">
                  <c:v>Jan-88</c:v>
                </c:pt>
                <c:pt idx="145">
                  <c:v>Feb-88</c:v>
                </c:pt>
                <c:pt idx="146">
                  <c:v>Mar-88</c:v>
                </c:pt>
                <c:pt idx="147">
                  <c:v>Apr-88</c:v>
                </c:pt>
                <c:pt idx="148">
                  <c:v>May-88</c:v>
                </c:pt>
                <c:pt idx="149">
                  <c:v>Jun-88</c:v>
                </c:pt>
                <c:pt idx="150">
                  <c:v>Jul-88</c:v>
                </c:pt>
                <c:pt idx="151">
                  <c:v>Aug-88</c:v>
                </c:pt>
                <c:pt idx="152">
                  <c:v>Sep-88</c:v>
                </c:pt>
                <c:pt idx="153">
                  <c:v>Oct-88</c:v>
                </c:pt>
                <c:pt idx="154">
                  <c:v>Nov-88</c:v>
                </c:pt>
                <c:pt idx="155">
                  <c:v>Dec-88</c:v>
                </c:pt>
                <c:pt idx="156">
                  <c:v>Jan-89</c:v>
                </c:pt>
                <c:pt idx="157">
                  <c:v>Feb-89</c:v>
                </c:pt>
                <c:pt idx="158">
                  <c:v>Mar-89</c:v>
                </c:pt>
                <c:pt idx="159">
                  <c:v>Apr-89</c:v>
                </c:pt>
                <c:pt idx="160">
                  <c:v>May-89</c:v>
                </c:pt>
                <c:pt idx="161">
                  <c:v>Jun-89</c:v>
                </c:pt>
                <c:pt idx="162">
                  <c:v>Jul-89</c:v>
                </c:pt>
                <c:pt idx="163">
                  <c:v>Aug-89</c:v>
                </c:pt>
                <c:pt idx="164">
                  <c:v>Sep-89</c:v>
                </c:pt>
                <c:pt idx="165">
                  <c:v>Oct-89</c:v>
                </c:pt>
                <c:pt idx="166">
                  <c:v>Nov-89</c:v>
                </c:pt>
                <c:pt idx="167">
                  <c:v>Dec-89</c:v>
                </c:pt>
                <c:pt idx="168">
                  <c:v>Jan-90</c:v>
                </c:pt>
                <c:pt idx="169">
                  <c:v>Feb-90</c:v>
                </c:pt>
                <c:pt idx="170">
                  <c:v>Mar-90</c:v>
                </c:pt>
                <c:pt idx="171">
                  <c:v>Apr-90</c:v>
                </c:pt>
                <c:pt idx="172">
                  <c:v>May-90</c:v>
                </c:pt>
                <c:pt idx="173">
                  <c:v>Jun-90</c:v>
                </c:pt>
                <c:pt idx="174">
                  <c:v>Jul-90</c:v>
                </c:pt>
                <c:pt idx="175">
                  <c:v>Aug-90</c:v>
                </c:pt>
                <c:pt idx="176">
                  <c:v>Sep-90</c:v>
                </c:pt>
                <c:pt idx="177">
                  <c:v>Oct-90</c:v>
                </c:pt>
                <c:pt idx="178">
                  <c:v>Nov-90</c:v>
                </c:pt>
                <c:pt idx="179">
                  <c:v>Dec-90</c:v>
                </c:pt>
                <c:pt idx="180">
                  <c:v>Jan-91</c:v>
                </c:pt>
                <c:pt idx="181">
                  <c:v>Feb-91</c:v>
                </c:pt>
                <c:pt idx="182">
                  <c:v>Mar-91</c:v>
                </c:pt>
                <c:pt idx="183">
                  <c:v>Apr-91</c:v>
                </c:pt>
                <c:pt idx="184">
                  <c:v>May-91</c:v>
                </c:pt>
                <c:pt idx="185">
                  <c:v>Jun-91</c:v>
                </c:pt>
                <c:pt idx="186">
                  <c:v>Jul-91</c:v>
                </c:pt>
                <c:pt idx="187">
                  <c:v>Aug-91</c:v>
                </c:pt>
                <c:pt idx="188">
                  <c:v>Sep-91</c:v>
                </c:pt>
                <c:pt idx="189">
                  <c:v>Oct-91</c:v>
                </c:pt>
                <c:pt idx="190">
                  <c:v>Nov-91</c:v>
                </c:pt>
                <c:pt idx="191">
                  <c:v>Dec-91</c:v>
                </c:pt>
                <c:pt idx="192">
                  <c:v>Jan-92</c:v>
                </c:pt>
                <c:pt idx="193">
                  <c:v>Feb-92</c:v>
                </c:pt>
                <c:pt idx="194">
                  <c:v>Mar-92</c:v>
                </c:pt>
                <c:pt idx="195">
                  <c:v>Apr-92</c:v>
                </c:pt>
                <c:pt idx="196">
                  <c:v>May-92</c:v>
                </c:pt>
                <c:pt idx="197">
                  <c:v>Jun-92</c:v>
                </c:pt>
                <c:pt idx="198">
                  <c:v>Jul-92</c:v>
                </c:pt>
                <c:pt idx="199">
                  <c:v>Aug-92</c:v>
                </c:pt>
                <c:pt idx="200">
                  <c:v>Sep-92</c:v>
                </c:pt>
                <c:pt idx="201">
                  <c:v>Oct-92</c:v>
                </c:pt>
                <c:pt idx="202">
                  <c:v>Nov-92</c:v>
                </c:pt>
                <c:pt idx="203">
                  <c:v>Dec-92</c:v>
                </c:pt>
                <c:pt idx="204">
                  <c:v>Jan-93</c:v>
                </c:pt>
                <c:pt idx="205">
                  <c:v>Feb-93</c:v>
                </c:pt>
                <c:pt idx="206">
                  <c:v>Mar-93</c:v>
                </c:pt>
                <c:pt idx="207">
                  <c:v>Apr-93</c:v>
                </c:pt>
                <c:pt idx="208">
                  <c:v>May-93</c:v>
                </c:pt>
                <c:pt idx="209">
                  <c:v>Jun-93</c:v>
                </c:pt>
                <c:pt idx="210">
                  <c:v>Jul-93</c:v>
                </c:pt>
                <c:pt idx="211">
                  <c:v>Aug-93</c:v>
                </c:pt>
                <c:pt idx="212">
                  <c:v>Sep-93</c:v>
                </c:pt>
                <c:pt idx="213">
                  <c:v>Oct-93</c:v>
                </c:pt>
                <c:pt idx="214">
                  <c:v>Nov-93</c:v>
                </c:pt>
                <c:pt idx="215">
                  <c:v>Dec-93</c:v>
                </c:pt>
                <c:pt idx="216">
                  <c:v>Jan-94</c:v>
                </c:pt>
                <c:pt idx="217">
                  <c:v>Feb-94</c:v>
                </c:pt>
                <c:pt idx="218">
                  <c:v>Mar-94</c:v>
                </c:pt>
                <c:pt idx="219">
                  <c:v>Apr-94</c:v>
                </c:pt>
                <c:pt idx="220">
                  <c:v>May-94</c:v>
                </c:pt>
                <c:pt idx="221">
                  <c:v>Jun-94</c:v>
                </c:pt>
                <c:pt idx="222">
                  <c:v>Jul-94</c:v>
                </c:pt>
                <c:pt idx="223">
                  <c:v>Aug-94</c:v>
                </c:pt>
                <c:pt idx="224">
                  <c:v>Sep-94</c:v>
                </c:pt>
                <c:pt idx="225">
                  <c:v>Oct-94</c:v>
                </c:pt>
                <c:pt idx="226">
                  <c:v>Nov-94</c:v>
                </c:pt>
                <c:pt idx="227">
                  <c:v>Dec-94</c:v>
                </c:pt>
                <c:pt idx="228">
                  <c:v>Jan-95</c:v>
                </c:pt>
                <c:pt idx="229">
                  <c:v>Feb-95</c:v>
                </c:pt>
                <c:pt idx="230">
                  <c:v>Mar-95</c:v>
                </c:pt>
                <c:pt idx="231">
                  <c:v>Apr-95</c:v>
                </c:pt>
                <c:pt idx="232">
                  <c:v>May-95</c:v>
                </c:pt>
                <c:pt idx="233">
                  <c:v>Jun-95</c:v>
                </c:pt>
                <c:pt idx="234">
                  <c:v>Jul-95</c:v>
                </c:pt>
                <c:pt idx="235">
                  <c:v>Aug-95</c:v>
                </c:pt>
                <c:pt idx="236">
                  <c:v>Sep-95</c:v>
                </c:pt>
                <c:pt idx="237">
                  <c:v>Oct-95</c:v>
                </c:pt>
                <c:pt idx="238">
                  <c:v>Nov-95</c:v>
                </c:pt>
                <c:pt idx="239">
                  <c:v>Dec-95</c:v>
                </c:pt>
                <c:pt idx="240">
                  <c:v>Jan-96</c:v>
                </c:pt>
                <c:pt idx="241">
                  <c:v>Feb-96</c:v>
                </c:pt>
                <c:pt idx="242">
                  <c:v>Mar-96</c:v>
                </c:pt>
                <c:pt idx="243">
                  <c:v>Apr-96</c:v>
                </c:pt>
                <c:pt idx="244">
                  <c:v>May-96</c:v>
                </c:pt>
                <c:pt idx="245">
                  <c:v>Jun-96</c:v>
                </c:pt>
                <c:pt idx="246">
                  <c:v>Jul-96</c:v>
                </c:pt>
                <c:pt idx="247">
                  <c:v>Aug-96</c:v>
                </c:pt>
                <c:pt idx="248">
                  <c:v>Sep-96</c:v>
                </c:pt>
                <c:pt idx="249">
                  <c:v>Oct-96</c:v>
                </c:pt>
                <c:pt idx="250">
                  <c:v>Nov-96</c:v>
                </c:pt>
                <c:pt idx="251">
                  <c:v>Dec-96</c:v>
                </c:pt>
                <c:pt idx="252">
                  <c:v>Jan-97</c:v>
                </c:pt>
                <c:pt idx="253">
                  <c:v>Feb-97</c:v>
                </c:pt>
                <c:pt idx="254">
                  <c:v>Mar-97</c:v>
                </c:pt>
                <c:pt idx="255">
                  <c:v>Apr-97</c:v>
                </c:pt>
                <c:pt idx="256">
                  <c:v>May-97</c:v>
                </c:pt>
                <c:pt idx="257">
                  <c:v>Jun-97</c:v>
                </c:pt>
                <c:pt idx="258">
                  <c:v>Jul-97</c:v>
                </c:pt>
                <c:pt idx="259">
                  <c:v>Aug-97</c:v>
                </c:pt>
                <c:pt idx="260">
                  <c:v>Sep-97</c:v>
                </c:pt>
                <c:pt idx="261">
                  <c:v>Oct-97</c:v>
                </c:pt>
                <c:pt idx="262">
                  <c:v>Nov-97</c:v>
                </c:pt>
                <c:pt idx="263">
                  <c:v>Dec-97</c:v>
                </c:pt>
                <c:pt idx="264">
                  <c:v>Jan-98</c:v>
                </c:pt>
                <c:pt idx="265">
                  <c:v>Feb-98</c:v>
                </c:pt>
                <c:pt idx="266">
                  <c:v>Mar-98</c:v>
                </c:pt>
                <c:pt idx="267">
                  <c:v>Apr-98</c:v>
                </c:pt>
                <c:pt idx="268">
                  <c:v>May-98</c:v>
                </c:pt>
                <c:pt idx="269">
                  <c:v>Jun-98</c:v>
                </c:pt>
                <c:pt idx="270">
                  <c:v>Jul-98</c:v>
                </c:pt>
                <c:pt idx="271">
                  <c:v>Aug-98</c:v>
                </c:pt>
                <c:pt idx="272">
                  <c:v>Sep-98</c:v>
                </c:pt>
                <c:pt idx="273">
                  <c:v>Oct-98</c:v>
                </c:pt>
                <c:pt idx="274">
                  <c:v>Nov-98</c:v>
                </c:pt>
                <c:pt idx="275">
                  <c:v>Dec-98</c:v>
                </c:pt>
                <c:pt idx="276">
                  <c:v>Jan-99</c:v>
                </c:pt>
                <c:pt idx="277">
                  <c:v>Feb-99</c:v>
                </c:pt>
                <c:pt idx="278">
                  <c:v>Mar-99</c:v>
                </c:pt>
                <c:pt idx="279">
                  <c:v>Apr-99</c:v>
                </c:pt>
                <c:pt idx="280">
                  <c:v>May-99</c:v>
                </c:pt>
                <c:pt idx="281">
                  <c:v>Jun-99</c:v>
                </c:pt>
                <c:pt idx="282">
                  <c:v>Jul-99</c:v>
                </c:pt>
                <c:pt idx="283">
                  <c:v>Aug-99</c:v>
                </c:pt>
                <c:pt idx="284">
                  <c:v>Sep-99</c:v>
                </c:pt>
                <c:pt idx="285">
                  <c:v>Oct-99</c:v>
                </c:pt>
                <c:pt idx="286">
                  <c:v>Nov-99</c:v>
                </c:pt>
                <c:pt idx="287">
                  <c:v>Dec-99</c:v>
                </c:pt>
                <c:pt idx="288">
                  <c:v>Jan-00</c:v>
                </c:pt>
                <c:pt idx="289">
                  <c:v>Feb-00</c:v>
                </c:pt>
                <c:pt idx="290">
                  <c:v>Mar-00</c:v>
                </c:pt>
                <c:pt idx="291">
                  <c:v>Apr-00</c:v>
                </c:pt>
                <c:pt idx="292">
                  <c:v>May-00</c:v>
                </c:pt>
                <c:pt idx="293">
                  <c:v>Jun-00</c:v>
                </c:pt>
                <c:pt idx="294">
                  <c:v>Jul-00</c:v>
                </c:pt>
                <c:pt idx="295">
                  <c:v>Aug-00</c:v>
                </c:pt>
                <c:pt idx="296">
                  <c:v>Sep-00</c:v>
                </c:pt>
                <c:pt idx="297">
                  <c:v>Oct-00</c:v>
                </c:pt>
                <c:pt idx="298">
                  <c:v>Nov-00</c:v>
                </c:pt>
                <c:pt idx="299">
                  <c:v>Dec-00</c:v>
                </c:pt>
                <c:pt idx="300">
                  <c:v>Jan-01</c:v>
                </c:pt>
                <c:pt idx="301">
                  <c:v>Feb-01</c:v>
                </c:pt>
                <c:pt idx="302">
                  <c:v>Mar-01</c:v>
                </c:pt>
                <c:pt idx="303">
                  <c:v>Apr-01</c:v>
                </c:pt>
                <c:pt idx="304">
                  <c:v>May-01</c:v>
                </c:pt>
                <c:pt idx="305">
                  <c:v>Jun-01</c:v>
                </c:pt>
                <c:pt idx="306">
                  <c:v>Jul-01</c:v>
                </c:pt>
                <c:pt idx="307">
                  <c:v>Aug-01</c:v>
                </c:pt>
                <c:pt idx="308">
                  <c:v>Sep-01</c:v>
                </c:pt>
                <c:pt idx="309">
                  <c:v>Oct-01</c:v>
                </c:pt>
                <c:pt idx="310">
                  <c:v>Nov-01</c:v>
                </c:pt>
                <c:pt idx="311">
                  <c:v>Dec-01</c:v>
                </c:pt>
                <c:pt idx="312">
                  <c:v>Jan-02</c:v>
                </c:pt>
                <c:pt idx="313">
                  <c:v>Feb-02</c:v>
                </c:pt>
                <c:pt idx="314">
                  <c:v>Mar-02</c:v>
                </c:pt>
                <c:pt idx="315">
                  <c:v>Apr-02</c:v>
                </c:pt>
                <c:pt idx="316">
                  <c:v>May-02</c:v>
                </c:pt>
                <c:pt idx="317">
                  <c:v>Jun-02</c:v>
                </c:pt>
                <c:pt idx="318">
                  <c:v>Jul-02</c:v>
                </c:pt>
                <c:pt idx="319">
                  <c:v>Aug-02</c:v>
                </c:pt>
                <c:pt idx="320">
                  <c:v>Sep-02</c:v>
                </c:pt>
                <c:pt idx="321">
                  <c:v>Oct-02</c:v>
                </c:pt>
                <c:pt idx="322">
                  <c:v>Nov-02</c:v>
                </c:pt>
                <c:pt idx="323">
                  <c:v>Dec-02</c:v>
                </c:pt>
                <c:pt idx="324">
                  <c:v>Jan-03</c:v>
                </c:pt>
                <c:pt idx="325">
                  <c:v>Feb-03</c:v>
                </c:pt>
                <c:pt idx="326">
                  <c:v>Mar-03</c:v>
                </c:pt>
                <c:pt idx="327">
                  <c:v>Apr-03</c:v>
                </c:pt>
                <c:pt idx="328">
                  <c:v>May-03</c:v>
                </c:pt>
                <c:pt idx="329">
                  <c:v>Jun-03</c:v>
                </c:pt>
                <c:pt idx="330">
                  <c:v>Jul-03</c:v>
                </c:pt>
                <c:pt idx="331">
                  <c:v>Aug-03</c:v>
                </c:pt>
                <c:pt idx="332">
                  <c:v>Sep-03</c:v>
                </c:pt>
                <c:pt idx="333">
                  <c:v>Oct-03</c:v>
                </c:pt>
                <c:pt idx="334">
                  <c:v>Nov-03</c:v>
                </c:pt>
                <c:pt idx="335">
                  <c:v>Dec-03</c:v>
                </c:pt>
                <c:pt idx="336">
                  <c:v>Jan-04</c:v>
                </c:pt>
                <c:pt idx="337">
                  <c:v>Feb-04</c:v>
                </c:pt>
                <c:pt idx="338">
                  <c:v>Mar-04</c:v>
                </c:pt>
                <c:pt idx="339">
                  <c:v>Apr-04</c:v>
                </c:pt>
                <c:pt idx="340">
                  <c:v>May-04</c:v>
                </c:pt>
                <c:pt idx="341">
                  <c:v>Jun-04</c:v>
                </c:pt>
                <c:pt idx="342">
                  <c:v>Jul-04</c:v>
                </c:pt>
                <c:pt idx="343">
                  <c:v>Aug-04</c:v>
                </c:pt>
                <c:pt idx="344">
                  <c:v>Sep-04</c:v>
                </c:pt>
                <c:pt idx="345">
                  <c:v>Oct-04</c:v>
                </c:pt>
                <c:pt idx="346">
                  <c:v>Nov-04</c:v>
                </c:pt>
                <c:pt idx="347">
                  <c:v>Dec-04</c:v>
                </c:pt>
                <c:pt idx="348">
                  <c:v>Jan-05</c:v>
                </c:pt>
                <c:pt idx="349">
                  <c:v>Feb-05</c:v>
                </c:pt>
                <c:pt idx="350">
                  <c:v>Mar-05</c:v>
                </c:pt>
                <c:pt idx="351">
                  <c:v>Apr-05</c:v>
                </c:pt>
                <c:pt idx="352">
                  <c:v>May-05</c:v>
                </c:pt>
                <c:pt idx="353">
                  <c:v>Jun-05</c:v>
                </c:pt>
                <c:pt idx="354">
                  <c:v>Jul-05</c:v>
                </c:pt>
                <c:pt idx="355">
                  <c:v>Aug-05</c:v>
                </c:pt>
                <c:pt idx="356">
                  <c:v>Sep-05</c:v>
                </c:pt>
                <c:pt idx="357">
                  <c:v>Oct-05</c:v>
                </c:pt>
                <c:pt idx="358">
                  <c:v>Nov-05</c:v>
                </c:pt>
                <c:pt idx="359">
                  <c:v>Dec-05</c:v>
                </c:pt>
                <c:pt idx="360">
                  <c:v>Jan-06</c:v>
                </c:pt>
                <c:pt idx="361">
                  <c:v>Feb-06</c:v>
                </c:pt>
                <c:pt idx="362">
                  <c:v>Mar-06</c:v>
                </c:pt>
                <c:pt idx="363">
                  <c:v>Apr-06</c:v>
                </c:pt>
                <c:pt idx="364">
                  <c:v>May-06</c:v>
                </c:pt>
                <c:pt idx="365">
                  <c:v>Jun-06</c:v>
                </c:pt>
                <c:pt idx="366">
                  <c:v>Jul-06</c:v>
                </c:pt>
                <c:pt idx="367">
                  <c:v>Aug-06</c:v>
                </c:pt>
                <c:pt idx="368">
                  <c:v>Sep-06</c:v>
                </c:pt>
                <c:pt idx="369">
                  <c:v>Oct-06</c:v>
                </c:pt>
                <c:pt idx="370">
                  <c:v>Nov-06</c:v>
                </c:pt>
                <c:pt idx="371">
                  <c:v>Dec-06</c:v>
                </c:pt>
                <c:pt idx="372">
                  <c:v>Jan-07</c:v>
                </c:pt>
                <c:pt idx="373">
                  <c:v>Feb-07</c:v>
                </c:pt>
                <c:pt idx="374">
                  <c:v>Mar-07</c:v>
                </c:pt>
                <c:pt idx="375">
                  <c:v>Apr-07</c:v>
                </c:pt>
                <c:pt idx="376">
                  <c:v>May-07</c:v>
                </c:pt>
                <c:pt idx="377">
                  <c:v>Jun-07</c:v>
                </c:pt>
                <c:pt idx="378">
                  <c:v>Jul-07</c:v>
                </c:pt>
                <c:pt idx="379">
                  <c:v>Aug-07</c:v>
                </c:pt>
                <c:pt idx="380">
                  <c:v>Sep-07</c:v>
                </c:pt>
                <c:pt idx="381">
                  <c:v>Oct-07</c:v>
                </c:pt>
                <c:pt idx="382">
                  <c:v>Nov-07</c:v>
                </c:pt>
                <c:pt idx="383">
                  <c:v>Dec-07</c:v>
                </c:pt>
                <c:pt idx="384">
                  <c:v>Jan-08</c:v>
                </c:pt>
                <c:pt idx="385">
                  <c:v>Feb-08</c:v>
                </c:pt>
                <c:pt idx="386">
                  <c:v>Mar-08</c:v>
                </c:pt>
                <c:pt idx="387">
                  <c:v>Apr-08</c:v>
                </c:pt>
                <c:pt idx="388">
                  <c:v>May-08</c:v>
                </c:pt>
                <c:pt idx="389">
                  <c:v>Jun-08</c:v>
                </c:pt>
                <c:pt idx="390">
                  <c:v>Jul-08</c:v>
                </c:pt>
                <c:pt idx="391">
                  <c:v>Aug-08</c:v>
                </c:pt>
                <c:pt idx="392">
                  <c:v>Sep-08</c:v>
                </c:pt>
                <c:pt idx="393">
                  <c:v>Oct-08</c:v>
                </c:pt>
                <c:pt idx="394">
                  <c:v>Nov-08</c:v>
                </c:pt>
                <c:pt idx="395">
                  <c:v>Dec-08</c:v>
                </c:pt>
                <c:pt idx="396">
                  <c:v>Jan-09</c:v>
                </c:pt>
                <c:pt idx="397">
                  <c:v>Feb-09</c:v>
                </c:pt>
                <c:pt idx="398">
                  <c:v>Mar-09</c:v>
                </c:pt>
                <c:pt idx="399">
                  <c:v>Apr-09</c:v>
                </c:pt>
                <c:pt idx="400">
                  <c:v>May-09</c:v>
                </c:pt>
                <c:pt idx="401">
                  <c:v>Jun-09</c:v>
                </c:pt>
                <c:pt idx="402">
                  <c:v>Jul-09</c:v>
                </c:pt>
                <c:pt idx="403">
                  <c:v>Aug-09</c:v>
                </c:pt>
                <c:pt idx="404">
                  <c:v>Sep-09</c:v>
                </c:pt>
                <c:pt idx="405">
                  <c:v>Oct-09</c:v>
                </c:pt>
                <c:pt idx="406">
                  <c:v>Nov-09</c:v>
                </c:pt>
                <c:pt idx="407">
                  <c:v>Dec-09</c:v>
                </c:pt>
                <c:pt idx="408">
                  <c:v>Jan-10</c:v>
                </c:pt>
                <c:pt idx="409">
                  <c:v>Feb-10</c:v>
                </c:pt>
                <c:pt idx="410">
                  <c:v>Mar-10</c:v>
                </c:pt>
                <c:pt idx="411">
                  <c:v>Apr-10</c:v>
                </c:pt>
                <c:pt idx="412">
                  <c:v>May-10</c:v>
                </c:pt>
                <c:pt idx="413">
                  <c:v>Jun-10</c:v>
                </c:pt>
                <c:pt idx="414">
                  <c:v>Jul-10</c:v>
                </c:pt>
                <c:pt idx="415">
                  <c:v>Aug-10</c:v>
                </c:pt>
                <c:pt idx="416">
                  <c:v>Sep-10</c:v>
                </c:pt>
                <c:pt idx="417">
                  <c:v>Oct-10</c:v>
                </c:pt>
                <c:pt idx="418">
                  <c:v>Nov-10</c:v>
                </c:pt>
                <c:pt idx="419">
                  <c:v>Dec-10</c:v>
                </c:pt>
                <c:pt idx="420">
                  <c:v>Jan-11</c:v>
                </c:pt>
                <c:pt idx="421">
                  <c:v>Feb-11</c:v>
                </c:pt>
                <c:pt idx="422">
                  <c:v>Mar-11</c:v>
                </c:pt>
                <c:pt idx="423">
                  <c:v>Apr-11</c:v>
                </c:pt>
                <c:pt idx="424">
                  <c:v>May-11</c:v>
                </c:pt>
                <c:pt idx="425">
                  <c:v>Jun-11</c:v>
                </c:pt>
                <c:pt idx="426">
                  <c:v>Jul-11</c:v>
                </c:pt>
                <c:pt idx="427">
                  <c:v>Aug-11</c:v>
                </c:pt>
                <c:pt idx="428">
                  <c:v>Sep-11</c:v>
                </c:pt>
                <c:pt idx="429">
                  <c:v>Oct-11</c:v>
                </c:pt>
                <c:pt idx="430">
                  <c:v>Nov-11</c:v>
                </c:pt>
                <c:pt idx="431">
                  <c:v>Dec-11</c:v>
                </c:pt>
                <c:pt idx="432">
                  <c:v>Jan-12</c:v>
                </c:pt>
                <c:pt idx="433">
                  <c:v>Feb-12</c:v>
                </c:pt>
                <c:pt idx="434">
                  <c:v>Mar-12</c:v>
                </c:pt>
                <c:pt idx="435">
                  <c:v>Apr-12</c:v>
                </c:pt>
                <c:pt idx="436">
                  <c:v>May-12</c:v>
                </c:pt>
                <c:pt idx="437">
                  <c:v>Jun-12</c:v>
                </c:pt>
                <c:pt idx="438">
                  <c:v>Jul-12</c:v>
                </c:pt>
                <c:pt idx="439">
                  <c:v>Aug-12</c:v>
                </c:pt>
                <c:pt idx="440">
                  <c:v>Sep-12</c:v>
                </c:pt>
                <c:pt idx="441">
                  <c:v>Oct-12</c:v>
                </c:pt>
                <c:pt idx="442">
                  <c:v>Nov-12</c:v>
                </c:pt>
                <c:pt idx="443">
                  <c:v>Dec-12</c:v>
                </c:pt>
                <c:pt idx="444">
                  <c:v>Jan-13</c:v>
                </c:pt>
                <c:pt idx="445">
                  <c:v>Feb-13</c:v>
                </c:pt>
                <c:pt idx="446">
                  <c:v>Mar-13</c:v>
                </c:pt>
                <c:pt idx="447">
                  <c:v>Apr-13</c:v>
                </c:pt>
                <c:pt idx="448">
                  <c:v>May-13</c:v>
                </c:pt>
                <c:pt idx="449">
                  <c:v>Jun-13</c:v>
                </c:pt>
                <c:pt idx="450">
                  <c:v>Jul-13</c:v>
                </c:pt>
                <c:pt idx="451">
                  <c:v>Aug-13</c:v>
                </c:pt>
                <c:pt idx="452">
                  <c:v>Sep-13</c:v>
                </c:pt>
                <c:pt idx="453">
                  <c:v>Oct-13</c:v>
                </c:pt>
                <c:pt idx="454">
                  <c:v>Nov-13</c:v>
                </c:pt>
                <c:pt idx="455">
                  <c:v>Dec-13</c:v>
                </c:pt>
                <c:pt idx="456">
                  <c:v>Jan-14</c:v>
                </c:pt>
                <c:pt idx="457">
                  <c:v>Feb-14</c:v>
                </c:pt>
                <c:pt idx="458">
                  <c:v>Mar-14</c:v>
                </c:pt>
                <c:pt idx="459">
                  <c:v>Apr-14</c:v>
                </c:pt>
                <c:pt idx="460">
                  <c:v>May-14</c:v>
                </c:pt>
                <c:pt idx="461">
                  <c:v>Jun-14</c:v>
                </c:pt>
                <c:pt idx="462">
                  <c:v>Jul-14</c:v>
                </c:pt>
                <c:pt idx="463">
                  <c:v>Aug-14</c:v>
                </c:pt>
                <c:pt idx="464">
                  <c:v>Sep-14</c:v>
                </c:pt>
                <c:pt idx="465">
                  <c:v>Oct-14</c:v>
                </c:pt>
                <c:pt idx="466">
                  <c:v>Nov-14</c:v>
                </c:pt>
                <c:pt idx="467">
                  <c:v>Dec-14</c:v>
                </c:pt>
                <c:pt idx="468">
                  <c:v>Jan-15</c:v>
                </c:pt>
                <c:pt idx="469">
                  <c:v>Feb-15</c:v>
                </c:pt>
                <c:pt idx="470">
                  <c:v>Mar-15</c:v>
                </c:pt>
                <c:pt idx="471">
                  <c:v>Apr-15</c:v>
                </c:pt>
                <c:pt idx="472">
                  <c:v>May-15</c:v>
                </c:pt>
                <c:pt idx="473">
                  <c:v>Jun-15</c:v>
                </c:pt>
                <c:pt idx="474">
                  <c:v>Jul-15</c:v>
                </c:pt>
                <c:pt idx="475">
                  <c:v>Aug-15</c:v>
                </c:pt>
                <c:pt idx="476">
                  <c:v>Sep-15</c:v>
                </c:pt>
                <c:pt idx="477">
                  <c:v>Oct-15</c:v>
                </c:pt>
                <c:pt idx="478">
                  <c:v>Nov-15</c:v>
                </c:pt>
                <c:pt idx="479">
                  <c:v>Dec-15</c:v>
                </c:pt>
                <c:pt idx="480">
                  <c:v>Jan-16</c:v>
                </c:pt>
                <c:pt idx="481">
                  <c:v>Feb-16</c:v>
                </c:pt>
                <c:pt idx="482">
                  <c:v>Mar-16</c:v>
                </c:pt>
                <c:pt idx="483">
                  <c:v>Apr-16</c:v>
                </c:pt>
                <c:pt idx="484">
                  <c:v>May-16</c:v>
                </c:pt>
                <c:pt idx="485">
                  <c:v>Jun-16</c:v>
                </c:pt>
                <c:pt idx="486">
                  <c:v>Jul-16</c:v>
                </c:pt>
                <c:pt idx="487">
                  <c:v>Aug-16</c:v>
                </c:pt>
                <c:pt idx="488">
                  <c:v>Sep-16</c:v>
                </c:pt>
                <c:pt idx="489">
                  <c:v>Oct-16</c:v>
                </c:pt>
                <c:pt idx="490">
                  <c:v>Nov-16</c:v>
                </c:pt>
                <c:pt idx="491">
                  <c:v>Dec-16</c:v>
                </c:pt>
                <c:pt idx="492">
                  <c:v>Jan-17</c:v>
                </c:pt>
                <c:pt idx="493">
                  <c:v>Feb-17</c:v>
                </c:pt>
                <c:pt idx="494">
                  <c:v>Mar-17</c:v>
                </c:pt>
                <c:pt idx="495">
                  <c:v>Apr-17</c:v>
                </c:pt>
                <c:pt idx="496">
                  <c:v>May-17</c:v>
                </c:pt>
                <c:pt idx="497">
                  <c:v>Jun-17</c:v>
                </c:pt>
                <c:pt idx="498">
                  <c:v>Jul-17</c:v>
                </c:pt>
                <c:pt idx="499">
                  <c:v>Aug-17</c:v>
                </c:pt>
                <c:pt idx="500">
                  <c:v>Sep-17</c:v>
                </c:pt>
                <c:pt idx="501">
                  <c:v>Oct-17</c:v>
                </c:pt>
                <c:pt idx="502">
                  <c:v>Nov-17</c:v>
                </c:pt>
                <c:pt idx="503">
                  <c:v>Dec-17</c:v>
                </c:pt>
                <c:pt idx="504">
                  <c:v>Jan-18</c:v>
                </c:pt>
                <c:pt idx="505">
                  <c:v>Fev-18</c:v>
                </c:pt>
                <c:pt idx="506">
                  <c:v>Mar-18</c:v>
                </c:pt>
                <c:pt idx="507">
                  <c:v>Apr-18</c:v>
                </c:pt>
                <c:pt idx="508">
                  <c:v>May-18</c:v>
                </c:pt>
              </c:strCache>
            </c:strRef>
          </c:cat>
          <c:val>
            <c:numRef>
              <c:f>'6. UR historical'!$D$4:$D$510</c:f>
              <c:numCache>
                <c:formatCode>General</c:formatCode>
                <c:ptCount val="507"/>
              </c:numCache>
            </c:numRef>
          </c:val>
          <c:smooth val="0"/>
          <c:extLst>
            <c:ext xmlns:c16="http://schemas.microsoft.com/office/drawing/2014/chart" uri="{C3380CC4-5D6E-409C-BE32-E72D297353CC}">
              <c16:uniqueId val="{0000000C-A226-45D0-AAF3-EC3DED19D26A}"/>
            </c:ext>
          </c:extLst>
        </c:ser>
        <c:dLbls>
          <c:showLegendKey val="0"/>
          <c:showVal val="0"/>
          <c:showCatName val="0"/>
          <c:showSerName val="0"/>
          <c:showPercent val="0"/>
          <c:showBubbleSize val="0"/>
        </c:dLbls>
        <c:smooth val="0"/>
        <c:axId val="109889792"/>
        <c:axId val="109891584"/>
      </c:lineChart>
      <c:catAx>
        <c:axId val="109889792"/>
        <c:scaling>
          <c:orientation val="minMax"/>
        </c:scaling>
        <c:delete val="0"/>
        <c:axPos val="b"/>
        <c:numFmt formatCode="#,##0.00" sourceLinked="0"/>
        <c:majorTickMark val="out"/>
        <c:minorTickMark val="none"/>
        <c:tickLblPos val="nextTo"/>
        <c:txPr>
          <a:bodyPr/>
          <a:lstStyle/>
          <a:p>
            <a:pPr>
              <a:defRPr sz="1200"/>
            </a:pPr>
            <a:endParaRPr lang="en-US"/>
          </a:p>
        </c:txPr>
        <c:crossAx val="109891584"/>
        <c:crosses val="autoZero"/>
        <c:auto val="1"/>
        <c:lblAlgn val="ctr"/>
        <c:lblOffset val="100"/>
        <c:tickMarkSkip val="10"/>
        <c:noMultiLvlLbl val="1"/>
      </c:catAx>
      <c:valAx>
        <c:axId val="109891584"/>
        <c:scaling>
          <c:orientation val="minMax"/>
          <c:min val="4"/>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800"/>
            </a:pPr>
            <a:endParaRPr lang="en-US"/>
          </a:p>
        </c:txPr>
        <c:crossAx val="109889792"/>
        <c:crosses val="autoZero"/>
        <c:crossBetween val="between"/>
      </c:valAx>
      <c:spPr>
        <a:noFill/>
      </c:spPr>
    </c:plotArea>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latin typeface="Arial" panose="020B0604020202020204" pitchFamily="34" charset="0"/>
                <a:cs typeface="Arial" panose="020B0604020202020204" pitchFamily="34" charset="0"/>
              </a:defRPr>
            </a:pPr>
            <a:r>
              <a:rPr lang="en-CA" sz="1100" baseline="0">
                <a:latin typeface="Arial" panose="020B0604020202020204" pitchFamily="34" charset="0"/>
                <a:cs typeface="Arial" panose="020B0604020202020204" pitchFamily="34" charset="0"/>
              </a:rPr>
              <a:t>Annual growth of the labour force, 1977 to 2026</a:t>
            </a:r>
            <a:endParaRPr lang="en-CA" sz="1100">
              <a:latin typeface="Arial" panose="020B0604020202020204" pitchFamily="34" charset="0"/>
              <a:cs typeface="Arial" panose="020B0604020202020204" pitchFamily="34" charset="0"/>
            </a:endParaRPr>
          </a:p>
        </c:rich>
      </c:tx>
      <c:layout>
        <c:manualLayout>
          <c:xMode val="edge"/>
          <c:yMode val="edge"/>
          <c:x val="0.17005194837482901"/>
          <c:y val="1.9775629984896261E-2"/>
        </c:manualLayout>
      </c:layout>
      <c:overlay val="0"/>
    </c:title>
    <c:autoTitleDeleted val="0"/>
    <c:plotArea>
      <c:layout>
        <c:manualLayout>
          <c:layoutTarget val="inner"/>
          <c:xMode val="edge"/>
          <c:yMode val="edge"/>
          <c:x val="6.6372047244094484E-2"/>
          <c:y val="0.19468759113444153"/>
          <c:w val="0.90028433945756769"/>
          <c:h val="0.66432524059492559"/>
        </c:manualLayout>
      </c:layout>
      <c:lineChart>
        <c:grouping val="standard"/>
        <c:varyColors val="0"/>
        <c:ser>
          <c:idx val="0"/>
          <c:order val="0"/>
          <c:spPr>
            <a:ln>
              <a:solidFill>
                <a:schemeClr val="accent2">
                  <a:lumMod val="75000"/>
                </a:schemeClr>
              </a:solidFill>
            </a:ln>
          </c:spPr>
          <c:marker>
            <c:symbol val="none"/>
          </c:marker>
          <c:trendline>
            <c:trendlineType val="linear"/>
            <c:forward val="2"/>
            <c:dispRSqr val="0"/>
            <c:dispEq val="0"/>
          </c:trendline>
          <c:cat>
            <c:numRef>
              <c:f>'12. LF Growth'!$B$1:$AY$1</c:f>
              <c:numCache>
                <c:formatCode>General</c:formatCode>
                <c:ptCount val="50"/>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pt idx="48">
                  <c:v>2025</c:v>
                </c:pt>
                <c:pt idx="49">
                  <c:v>2026</c:v>
                </c:pt>
              </c:numCache>
            </c:numRef>
          </c:cat>
          <c:val>
            <c:numRef>
              <c:f>'12. LF Growth'!$B$3:$AY$3</c:f>
              <c:numCache>
                <c:formatCode>0.00</c:formatCode>
                <c:ptCount val="50"/>
                <c:pt idx="0">
                  <c:v>2.8013687530000002</c:v>
                </c:pt>
                <c:pt idx="1">
                  <c:v>3.4205380559185095</c:v>
                </c:pt>
                <c:pt idx="2">
                  <c:v>3.3710281546264431</c:v>
                </c:pt>
                <c:pt idx="3">
                  <c:v>2.9204230235783557</c:v>
                </c:pt>
                <c:pt idx="4">
                  <c:v>3.0613132989132152</c:v>
                </c:pt>
                <c:pt idx="5">
                  <c:v>0.68593346064054206</c:v>
                </c:pt>
                <c:pt idx="6">
                  <c:v>1.67386346111702</c:v>
                </c:pt>
                <c:pt idx="7">
                  <c:v>1.8052359559681097</c:v>
                </c:pt>
                <c:pt idx="8">
                  <c:v>2.1298827237981044</c:v>
                </c:pt>
                <c:pt idx="9">
                  <c:v>1.9587782557314526</c:v>
                </c:pt>
                <c:pt idx="10">
                  <c:v>1.8286480241627601</c:v>
                </c:pt>
                <c:pt idx="11">
                  <c:v>1.9107432393707491</c:v>
                </c:pt>
                <c:pt idx="12">
                  <c:v>1.9494797033510869</c:v>
                </c:pt>
                <c:pt idx="13">
                  <c:v>1.3943804829439355</c:v>
                </c:pt>
                <c:pt idx="14">
                  <c:v>0.62056208604330809</c:v>
                </c:pt>
                <c:pt idx="15">
                  <c:v>3.3022756632750117E-2</c:v>
                </c:pt>
                <c:pt idx="16">
                  <c:v>0.69923526410067272</c:v>
                </c:pt>
                <c:pt idx="17">
                  <c:v>0.93788326960535517</c:v>
                </c:pt>
                <c:pt idx="18">
                  <c:v>0.78364662997643109</c:v>
                </c:pt>
                <c:pt idx="19">
                  <c:v>1.0877236777905086</c:v>
                </c:pt>
                <c:pt idx="20">
                  <c:v>1.5286077972691992</c:v>
                </c:pt>
                <c:pt idx="21">
                  <c:v>1.6003422908277942</c:v>
                </c:pt>
                <c:pt idx="22">
                  <c:v>1.7621921958194342</c:v>
                </c:pt>
                <c:pt idx="23">
                  <c:v>1.6892242314975991</c:v>
                </c:pt>
                <c:pt idx="24">
                  <c:v>1.5943888281315877</c:v>
                </c:pt>
                <c:pt idx="25">
                  <c:v>2.8181741022355267</c:v>
                </c:pt>
                <c:pt idx="26">
                  <c:v>2.3125306412952629</c:v>
                </c:pt>
                <c:pt idx="27">
                  <c:v>1.24158668451535</c:v>
                </c:pt>
                <c:pt idx="28">
                  <c:v>0.84752351694321604</c:v>
                </c:pt>
                <c:pt idx="29">
                  <c:v>1.2228481500916155</c:v>
                </c:pt>
                <c:pt idx="30">
                  <c:v>1.9770104874715422</c:v>
                </c:pt>
                <c:pt idx="31">
                  <c:v>1.4886370638419466</c:v>
                </c:pt>
                <c:pt idx="32">
                  <c:v>0.76191816635526877</c:v>
                </c:pt>
                <c:pt idx="33">
                  <c:v>1.0624996861709368</c:v>
                </c:pt>
                <c:pt idx="34">
                  <c:v>0.93262793032751201</c:v>
                </c:pt>
                <c:pt idx="35">
                  <c:v>1.0671227647635506</c:v>
                </c:pt>
                <c:pt idx="36">
                  <c:v>1.1417107196828979</c:v>
                </c:pt>
                <c:pt idx="37">
                  <c:v>0.43388648643443162</c:v>
                </c:pt>
                <c:pt idx="38">
                  <c:v>0.8</c:v>
                </c:pt>
                <c:pt idx="39">
                  <c:v>1.06</c:v>
                </c:pt>
                <c:pt idx="40">
                  <c:v>1</c:v>
                </c:pt>
              </c:numCache>
            </c:numRef>
          </c:val>
          <c:smooth val="0"/>
          <c:extLst>
            <c:ext xmlns:c16="http://schemas.microsoft.com/office/drawing/2014/chart" uri="{C3380CC4-5D6E-409C-BE32-E72D297353CC}">
              <c16:uniqueId val="{00000000-0970-41EB-A4EE-37B9CF19FE27}"/>
            </c:ext>
          </c:extLst>
        </c:ser>
        <c:ser>
          <c:idx val="1"/>
          <c:order val="1"/>
          <c:spPr>
            <a:ln>
              <a:solidFill>
                <a:schemeClr val="accent2">
                  <a:lumMod val="75000"/>
                </a:schemeClr>
              </a:solidFill>
              <a:prstDash val="sysDash"/>
            </a:ln>
          </c:spPr>
          <c:marker>
            <c:symbol val="none"/>
          </c:marker>
          <c:cat>
            <c:numRef>
              <c:f>'12. LF Growth'!$B$1:$AY$1</c:f>
              <c:numCache>
                <c:formatCode>General</c:formatCode>
                <c:ptCount val="50"/>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pt idx="48">
                  <c:v>2025</c:v>
                </c:pt>
                <c:pt idx="49">
                  <c:v>2026</c:v>
                </c:pt>
              </c:numCache>
            </c:numRef>
          </c:cat>
          <c:val>
            <c:numRef>
              <c:f>'12. LF Growth'!$B$4:$AY$4</c:f>
              <c:numCache>
                <c:formatCode>General</c:formatCode>
                <c:ptCount val="50"/>
                <c:pt idx="40" formatCode="0.00">
                  <c:v>1</c:v>
                </c:pt>
                <c:pt idx="41" formatCode="0.00">
                  <c:v>0.9</c:v>
                </c:pt>
                <c:pt idx="42" formatCode="0.00">
                  <c:v>0.69883769821437181</c:v>
                </c:pt>
                <c:pt idx="43" formatCode="0.00">
                  <c:v>0.8</c:v>
                </c:pt>
                <c:pt idx="44" formatCode="0.00">
                  <c:v>0.7</c:v>
                </c:pt>
                <c:pt idx="45" formatCode="0.00">
                  <c:v>0.8</c:v>
                </c:pt>
                <c:pt idx="46" formatCode="0.00">
                  <c:v>0.7</c:v>
                </c:pt>
                <c:pt idx="47" formatCode="0.00">
                  <c:v>0.7</c:v>
                </c:pt>
                <c:pt idx="48" formatCode="0.00">
                  <c:v>0.6</c:v>
                </c:pt>
                <c:pt idx="49" formatCode="0.00">
                  <c:v>0.7</c:v>
                </c:pt>
              </c:numCache>
            </c:numRef>
          </c:val>
          <c:smooth val="0"/>
          <c:extLst>
            <c:ext xmlns:c16="http://schemas.microsoft.com/office/drawing/2014/chart" uri="{C3380CC4-5D6E-409C-BE32-E72D297353CC}">
              <c16:uniqueId val="{00000001-0970-41EB-A4EE-37B9CF19FE27}"/>
            </c:ext>
          </c:extLst>
        </c:ser>
        <c:dLbls>
          <c:showLegendKey val="0"/>
          <c:showVal val="0"/>
          <c:showCatName val="0"/>
          <c:showSerName val="0"/>
          <c:showPercent val="0"/>
          <c:showBubbleSize val="0"/>
        </c:dLbls>
        <c:smooth val="0"/>
        <c:axId val="109701760"/>
        <c:axId val="109785472"/>
      </c:lineChart>
      <c:catAx>
        <c:axId val="109701760"/>
        <c:scaling>
          <c:orientation val="minMax"/>
        </c:scaling>
        <c:delete val="0"/>
        <c:axPos val="b"/>
        <c:numFmt formatCode="0" sourceLinked="0"/>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109785472"/>
        <c:crosses val="autoZero"/>
        <c:auto val="1"/>
        <c:lblAlgn val="ctr"/>
        <c:lblOffset val="100"/>
        <c:tickLblSkip val="4"/>
        <c:tickMarkSkip val="1"/>
        <c:noMultiLvlLbl val="0"/>
      </c:catAx>
      <c:valAx>
        <c:axId val="109785472"/>
        <c:scaling>
          <c:orientation val="minMax"/>
        </c:scaling>
        <c:delete val="0"/>
        <c:axPos val="l"/>
        <c:majorGridlines>
          <c:spPr>
            <a:ln>
              <a:noFill/>
            </a:ln>
          </c:spPr>
        </c:majorGridlines>
        <c:title>
          <c:tx>
            <c:rich>
              <a:bodyPr rot="0" vert="horz"/>
              <a:lstStyle/>
              <a:p>
                <a:pPr>
                  <a:defRPr sz="900" b="0">
                    <a:latin typeface="Arial" panose="020B0604020202020204" pitchFamily="34" charset="0"/>
                    <a:cs typeface="Arial" panose="020B0604020202020204" pitchFamily="34" charset="0"/>
                  </a:defRPr>
                </a:pPr>
                <a:r>
                  <a:rPr lang="en-US" sz="900" b="0">
                    <a:latin typeface="Arial" panose="020B0604020202020204" pitchFamily="34" charset="0"/>
                    <a:cs typeface="Arial" panose="020B0604020202020204" pitchFamily="34" charset="0"/>
                  </a:rPr>
                  <a:t>Per cent</a:t>
                </a:r>
              </a:p>
            </c:rich>
          </c:tx>
          <c:layout>
            <c:manualLayout>
              <c:xMode val="edge"/>
              <c:yMode val="edge"/>
              <c:x val="2.7777777777777779E-3"/>
              <c:y val="0.10276428988043161"/>
            </c:manualLayout>
          </c:layout>
          <c:overlay val="0"/>
        </c:title>
        <c:numFmt formatCode="0.0" sourceLinked="0"/>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109701760"/>
        <c:crosses val="autoZero"/>
        <c:crossBetween val="between"/>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sz="1600" b="1" i="0" baseline="0" dirty="0">
                <a:effectLst/>
                <a:latin typeface="Arial" panose="020B0604020202020204" pitchFamily="34" charset="0"/>
                <a:cs typeface="Arial" panose="020B0604020202020204" pitchFamily="34" charset="0"/>
              </a:rPr>
              <a:t>Share of </a:t>
            </a:r>
            <a:r>
              <a:rPr lang="en-US" sz="1600" b="1" i="0" baseline="0" dirty="0" smtClean="0">
                <a:effectLst/>
                <a:latin typeface="Arial" panose="020B0604020202020204" pitchFamily="34" charset="0"/>
                <a:cs typeface="Arial" panose="020B0604020202020204" pitchFamily="34" charset="0"/>
              </a:rPr>
              <a:t>employment</a:t>
            </a:r>
            <a:r>
              <a:rPr lang="en-US" sz="1600" b="1" i="0" baseline="0" dirty="0">
                <a:effectLst/>
                <a:latin typeface="Arial" panose="020B0604020202020204" pitchFamily="34" charset="0"/>
                <a:cs typeface="Arial" panose="020B0604020202020204" pitchFamily="34" charset="0"/>
              </a:rPr>
              <a:t>, by </a:t>
            </a:r>
            <a:r>
              <a:rPr lang="en-US" sz="1600" b="1" i="0" baseline="0" dirty="0" smtClean="0">
                <a:effectLst/>
                <a:latin typeface="Arial" panose="020B0604020202020204" pitchFamily="34" charset="0"/>
                <a:cs typeface="Arial" panose="020B0604020202020204" pitchFamily="34" charset="0"/>
              </a:rPr>
              <a:t>economic </a:t>
            </a:r>
            <a:r>
              <a:rPr lang="en-US" sz="1600" b="1" i="0" baseline="0" dirty="0">
                <a:effectLst/>
                <a:latin typeface="Arial" panose="020B0604020202020204" pitchFamily="34" charset="0"/>
                <a:cs typeface="Arial" panose="020B0604020202020204" pitchFamily="34" charset="0"/>
              </a:rPr>
              <a:t>s</a:t>
            </a:r>
            <a:r>
              <a:rPr lang="en-US" sz="1600" b="1" i="0" baseline="0" dirty="0" smtClean="0">
                <a:effectLst/>
                <a:latin typeface="Arial" panose="020B0604020202020204" pitchFamily="34" charset="0"/>
                <a:cs typeface="Arial" panose="020B0604020202020204" pitchFamily="34" charset="0"/>
              </a:rPr>
              <a:t>ector</a:t>
            </a:r>
            <a:r>
              <a:rPr lang="en-US" sz="1600" b="1" i="0" baseline="0" dirty="0">
                <a:effectLst/>
                <a:latin typeface="Arial" panose="020B0604020202020204" pitchFamily="34" charset="0"/>
                <a:cs typeface="Arial" panose="020B0604020202020204" pitchFamily="34" charset="0"/>
              </a:rPr>
              <a:t>, 1985-2017  </a:t>
            </a:r>
            <a:br>
              <a:rPr lang="en-US" sz="1600" b="1" i="0" baseline="0" dirty="0">
                <a:effectLst/>
                <a:latin typeface="Arial" panose="020B0604020202020204" pitchFamily="34" charset="0"/>
                <a:cs typeface="Arial" panose="020B0604020202020204" pitchFamily="34" charset="0"/>
              </a:rPr>
            </a:br>
            <a:r>
              <a:rPr lang="en-US" sz="1600" b="1" i="0" baseline="0" dirty="0">
                <a:effectLst/>
                <a:latin typeface="Arial" panose="020B0604020202020204" pitchFamily="34" charset="0"/>
                <a:cs typeface="Arial" panose="020B0604020202020204" pitchFamily="34" charset="0"/>
              </a:rPr>
              <a:t> (~ 10 year cycle)</a:t>
            </a:r>
            <a:endParaRPr lang="en-CA" sz="1600" b="1" dirty="0">
              <a:effectLst/>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9.0796390386639142E-2"/>
          <c:y val="0.1667052923712051"/>
          <c:w val="0.87697079873459105"/>
          <c:h val="0.67851028254096568"/>
        </c:manualLayout>
      </c:layout>
      <c:barChart>
        <c:barDir val="col"/>
        <c:grouping val="stacked"/>
        <c:varyColors val="0"/>
        <c:ser>
          <c:idx val="0"/>
          <c:order val="0"/>
          <c:tx>
            <c:strRef>
              <c:f>Slide12!$H$32</c:f>
              <c:strCache>
                <c:ptCount val="1"/>
                <c:pt idx="0">
                  <c:v>Goods-producing</c:v>
                </c:pt>
              </c:strCache>
            </c:strRef>
          </c:tx>
          <c:spPr>
            <a:solidFill>
              <a:schemeClr val="tx2"/>
            </a:solidFill>
          </c:spPr>
          <c:invertIfNegative val="0"/>
          <c:dLbls>
            <c:dLbl>
              <c:idx val="0"/>
              <c:tx>
                <c:rich>
                  <a:bodyPr/>
                  <a:lstStyle/>
                  <a:p>
                    <a:r>
                      <a:rPr lang="en-US" sz="1400" b="1" smtClean="0"/>
                      <a:t>29.8</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52-44B5-9EFD-3864C60B8D11}"/>
                </c:ext>
              </c:extLst>
            </c:dLbl>
            <c:dLbl>
              <c:idx val="1"/>
              <c:tx>
                <c:rich>
                  <a:bodyPr/>
                  <a:lstStyle/>
                  <a:p>
                    <a:r>
                      <a:rPr lang="en-US" sz="1400" b="1" smtClean="0"/>
                      <a:t>26.1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2-44B5-9EFD-3864C60B8D11}"/>
                </c:ext>
              </c:extLst>
            </c:dLbl>
            <c:dLbl>
              <c:idx val="2"/>
              <c:tx>
                <c:rich>
                  <a:bodyPr/>
                  <a:lstStyle/>
                  <a:p>
                    <a:r>
                      <a:rPr lang="en-US" sz="1400" b="1" smtClean="0"/>
                      <a:t>24.8</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52-44B5-9EFD-3864C60B8D11}"/>
                </c:ext>
              </c:extLst>
            </c:dLbl>
            <c:dLbl>
              <c:idx val="3"/>
              <c:tx>
                <c:rich>
                  <a:bodyPr/>
                  <a:lstStyle/>
                  <a:p>
                    <a:r>
                      <a:rPr lang="en-US" sz="1400" b="1" smtClean="0"/>
                      <a:t>21.0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52-44B5-9EFD-3864C60B8D11}"/>
                </c:ext>
              </c:extLst>
            </c:dLbl>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Slide12!$G$33:$G$37</c:f>
              <c:numCache>
                <c:formatCode>General</c:formatCode>
                <c:ptCount val="4"/>
                <c:pt idx="0">
                  <c:v>1985</c:v>
                </c:pt>
                <c:pt idx="1">
                  <c:v>1995</c:v>
                </c:pt>
                <c:pt idx="2">
                  <c:v>2005</c:v>
                </c:pt>
                <c:pt idx="3">
                  <c:v>2017</c:v>
                </c:pt>
              </c:numCache>
            </c:numRef>
          </c:cat>
          <c:val>
            <c:numRef>
              <c:f>Slide12!$H$33:$H$37</c:f>
              <c:numCache>
                <c:formatCode>0.00</c:formatCode>
                <c:ptCount val="4"/>
                <c:pt idx="0">
                  <c:v>29.8</c:v>
                </c:pt>
                <c:pt idx="1">
                  <c:v>26.1</c:v>
                </c:pt>
                <c:pt idx="2">
                  <c:v>24.8</c:v>
                </c:pt>
                <c:pt idx="3">
                  <c:v>21</c:v>
                </c:pt>
              </c:numCache>
            </c:numRef>
          </c:val>
          <c:extLst>
            <c:ext xmlns:c16="http://schemas.microsoft.com/office/drawing/2014/chart" uri="{C3380CC4-5D6E-409C-BE32-E72D297353CC}">
              <c16:uniqueId val="{00000004-9F52-44B5-9EFD-3864C60B8D11}"/>
            </c:ext>
          </c:extLst>
        </c:ser>
        <c:ser>
          <c:idx val="1"/>
          <c:order val="1"/>
          <c:tx>
            <c:strRef>
              <c:f>Slide12!$I$32</c:f>
              <c:strCache>
                <c:ptCount val="1"/>
                <c:pt idx="0">
                  <c:v>Service-producing </c:v>
                </c:pt>
              </c:strCache>
            </c:strRef>
          </c:tx>
          <c:spPr>
            <a:solidFill>
              <a:schemeClr val="accent2">
                <a:lumMod val="75000"/>
              </a:schemeClr>
            </a:solidFill>
            <a:ln>
              <a:noFill/>
            </a:ln>
          </c:spPr>
          <c:invertIfNegative val="0"/>
          <c:dLbls>
            <c:dLbl>
              <c:idx val="0"/>
              <c:tx>
                <c:rich>
                  <a:bodyPr/>
                  <a:lstStyle/>
                  <a:p>
                    <a:r>
                      <a:rPr lang="en-US" sz="1800" b="1" smtClean="0"/>
                      <a:t>70.2</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52-44B5-9EFD-3864C60B8D11}"/>
                </c:ext>
              </c:extLst>
            </c:dLbl>
            <c:dLbl>
              <c:idx val="1"/>
              <c:tx>
                <c:rich>
                  <a:bodyPr/>
                  <a:lstStyle/>
                  <a:p>
                    <a:r>
                      <a:rPr lang="en-US" sz="1800" b="1" smtClean="0"/>
                      <a:t>73.9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52-44B5-9EFD-3864C60B8D11}"/>
                </c:ext>
              </c:extLst>
            </c:dLbl>
            <c:dLbl>
              <c:idx val="2"/>
              <c:tx>
                <c:rich>
                  <a:bodyPr/>
                  <a:lstStyle/>
                  <a:p>
                    <a:r>
                      <a:rPr lang="en-US" sz="1800" b="1" smtClean="0"/>
                      <a:t>75.2</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52-44B5-9EFD-3864C60B8D11}"/>
                </c:ext>
              </c:extLst>
            </c:dLbl>
            <c:dLbl>
              <c:idx val="3"/>
              <c:tx>
                <c:rich>
                  <a:bodyPr/>
                  <a:lstStyle/>
                  <a:p>
                    <a:r>
                      <a:rPr lang="en-US" sz="1800" b="1" smtClean="0"/>
                      <a:t>79.0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52-44B5-9EFD-3864C60B8D11}"/>
                </c:ext>
              </c:extLst>
            </c:dLbl>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Slide12!$G$33:$G$37</c:f>
              <c:numCache>
                <c:formatCode>General</c:formatCode>
                <c:ptCount val="4"/>
                <c:pt idx="0">
                  <c:v>1985</c:v>
                </c:pt>
                <c:pt idx="1">
                  <c:v>1995</c:v>
                </c:pt>
                <c:pt idx="2">
                  <c:v>2005</c:v>
                </c:pt>
                <c:pt idx="3">
                  <c:v>2017</c:v>
                </c:pt>
              </c:numCache>
            </c:numRef>
          </c:cat>
          <c:val>
            <c:numRef>
              <c:f>Slide12!$I$33:$I$37</c:f>
              <c:numCache>
                <c:formatCode>0.00</c:formatCode>
                <c:ptCount val="4"/>
                <c:pt idx="0">
                  <c:v>70.2</c:v>
                </c:pt>
                <c:pt idx="1">
                  <c:v>73.900000000000006</c:v>
                </c:pt>
                <c:pt idx="2">
                  <c:v>75.2</c:v>
                </c:pt>
                <c:pt idx="3">
                  <c:v>79</c:v>
                </c:pt>
              </c:numCache>
            </c:numRef>
          </c:val>
          <c:extLst>
            <c:ext xmlns:c16="http://schemas.microsoft.com/office/drawing/2014/chart" uri="{C3380CC4-5D6E-409C-BE32-E72D297353CC}">
              <c16:uniqueId val="{00000009-9F52-44B5-9EFD-3864C60B8D11}"/>
            </c:ext>
          </c:extLst>
        </c:ser>
        <c:dLbls>
          <c:showLegendKey val="0"/>
          <c:showVal val="0"/>
          <c:showCatName val="0"/>
          <c:showSerName val="0"/>
          <c:showPercent val="0"/>
          <c:showBubbleSize val="0"/>
        </c:dLbls>
        <c:gapWidth val="174"/>
        <c:overlap val="100"/>
        <c:axId val="109720704"/>
        <c:axId val="109722240"/>
      </c:barChart>
      <c:catAx>
        <c:axId val="109720704"/>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09722240"/>
        <c:crosses val="autoZero"/>
        <c:auto val="1"/>
        <c:lblAlgn val="ctr"/>
        <c:lblOffset val="100"/>
        <c:noMultiLvlLbl val="0"/>
      </c:catAx>
      <c:valAx>
        <c:axId val="109722240"/>
        <c:scaling>
          <c:orientation val="minMax"/>
        </c:scaling>
        <c:delete val="0"/>
        <c:axPos val="l"/>
        <c:numFmt formatCode="0" sourceLinked="0"/>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109720704"/>
        <c:crosses val="autoZero"/>
        <c:crossBetween val="between"/>
      </c:valAx>
    </c:plotArea>
    <c:legend>
      <c:legendPos val="b"/>
      <c:layout>
        <c:manualLayout>
          <c:xMode val="edge"/>
          <c:yMode val="edge"/>
          <c:x val="0.21143131907875537"/>
          <c:y val="0.90350343388681209"/>
          <c:w val="0.58885815325144153"/>
          <c:h val="6.993830952193153E-2"/>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31356215608182E-2"/>
          <c:y val="0.13764776203123882"/>
          <c:w val="0.90735341866050512"/>
          <c:h val="0.66081660831104105"/>
        </c:manualLayout>
      </c:layout>
      <c:lineChart>
        <c:grouping val="standard"/>
        <c:varyColors val="0"/>
        <c:ser>
          <c:idx val="0"/>
          <c:order val="0"/>
          <c:tx>
            <c:strRef>
              <c:f>'Employment by Task'!$A$18</c:f>
              <c:strCache>
                <c:ptCount val="1"/>
                <c:pt idx="0">
                  <c:v>cognitive</c:v>
                </c:pt>
              </c:strCache>
            </c:strRef>
          </c:tx>
          <c:marker>
            <c:symbol val="none"/>
          </c:marker>
          <c:cat>
            <c:numRef>
              <c:f>'Employment by Task'!$B$17:$AF$17</c:f>
              <c:numCache>
                <c:formatCode>General</c:formatCode>
                <c:ptCount val="31"/>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'Employment by Task'!$B$18:$AF$18</c:f>
              <c:numCache>
                <c:formatCode>_-* #,##0.0_-;\-* #,##0.0_-;_-* "-"??_-;_-@_-</c:formatCode>
                <c:ptCount val="31"/>
                <c:pt idx="0">
                  <c:v>100</c:v>
                </c:pt>
                <c:pt idx="1">
                  <c:v>104.68372511571633</c:v>
                </c:pt>
                <c:pt idx="2">
                  <c:v>107.04123833867985</c:v>
                </c:pt>
                <c:pt idx="3">
                  <c:v>107.59981509485425</c:v>
                </c:pt>
                <c:pt idx="4">
                  <c:v>107.20850738935953</c:v>
                </c:pt>
                <c:pt idx="5">
                  <c:v>105.1827115879551</c:v>
                </c:pt>
                <c:pt idx="6">
                  <c:v>105.41649938848758</c:v>
                </c:pt>
                <c:pt idx="7">
                  <c:v>106.93101274454335</c:v>
                </c:pt>
                <c:pt idx="8">
                  <c:v>109.12662442401992</c:v>
                </c:pt>
                <c:pt idx="9">
                  <c:v>109.12059967104848</c:v>
                </c:pt>
                <c:pt idx="10">
                  <c:v>112.47093741322303</c:v>
                </c:pt>
                <c:pt idx="11">
                  <c:v>115.34022601586919</c:v>
                </c:pt>
                <c:pt idx="12">
                  <c:v>121.85520218249415</c:v>
                </c:pt>
                <c:pt idx="13">
                  <c:v>125.04900588837447</c:v>
                </c:pt>
                <c:pt idx="14">
                  <c:v>127.73078774740512</c:v>
                </c:pt>
                <c:pt idx="15">
                  <c:v>130.50181810613532</c:v>
                </c:pt>
                <c:pt idx="16">
                  <c:v>133.47054251805096</c:v>
                </c:pt>
                <c:pt idx="17">
                  <c:v>136.75531999379999</c:v>
                </c:pt>
                <c:pt idx="18">
                  <c:v>141.8819192233984</c:v>
                </c:pt>
                <c:pt idx="19">
                  <c:v>145.77922237965691</c:v>
                </c:pt>
                <c:pt idx="20">
                  <c:v>149.05660584039552</c:v>
                </c:pt>
                <c:pt idx="21">
                  <c:v>151.87008332233361</c:v>
                </c:pt>
                <c:pt idx="22">
                  <c:v>149.8835853414474</c:v>
                </c:pt>
                <c:pt idx="23">
                  <c:v>153.11986355577633</c:v>
                </c:pt>
                <c:pt idx="24">
                  <c:v>155.93468291451259</c:v>
                </c:pt>
                <c:pt idx="25">
                  <c:v>154.8817477917911</c:v>
                </c:pt>
                <c:pt idx="26">
                  <c:v>158.74260119257247</c:v>
                </c:pt>
                <c:pt idx="27">
                  <c:v>160.92887450494331</c:v>
                </c:pt>
                <c:pt idx="28">
                  <c:v>163.53129393619568</c:v>
                </c:pt>
                <c:pt idx="29">
                  <c:v>163.79389101002792</c:v>
                </c:pt>
                <c:pt idx="30">
                  <c:v>168.35520409946102</c:v>
                </c:pt>
              </c:numCache>
            </c:numRef>
          </c:val>
          <c:smooth val="0"/>
          <c:extLst>
            <c:ext xmlns:c16="http://schemas.microsoft.com/office/drawing/2014/chart" uri="{C3380CC4-5D6E-409C-BE32-E72D297353CC}">
              <c16:uniqueId val="{00000000-6EF8-4845-A8F1-FB80F40C29EB}"/>
            </c:ext>
          </c:extLst>
        </c:ser>
        <c:ser>
          <c:idx val="1"/>
          <c:order val="1"/>
          <c:tx>
            <c:strRef>
              <c:f>'Employment by Task'!$A$19</c:f>
              <c:strCache>
                <c:ptCount val="1"/>
                <c:pt idx="0">
                  <c:v>interactive</c:v>
                </c:pt>
              </c:strCache>
            </c:strRef>
          </c:tx>
          <c:marker>
            <c:symbol val="none"/>
          </c:marker>
          <c:cat>
            <c:numRef>
              <c:f>'Employment by Task'!$B$17:$AF$17</c:f>
              <c:numCache>
                <c:formatCode>General</c:formatCode>
                <c:ptCount val="31"/>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'Employment by Task'!$B$19:$AF$19</c:f>
              <c:numCache>
                <c:formatCode>_-* #,##0.0_-;\-* #,##0.0_-;_-* "-"??_-;_-@_-</c:formatCode>
                <c:ptCount val="31"/>
                <c:pt idx="0">
                  <c:v>100</c:v>
                </c:pt>
                <c:pt idx="1">
                  <c:v>104.08534111939112</c:v>
                </c:pt>
                <c:pt idx="2">
                  <c:v>105.41364583892663</c:v>
                </c:pt>
                <c:pt idx="3">
                  <c:v>109.6259693806756</c:v>
                </c:pt>
                <c:pt idx="4">
                  <c:v>111.01049512246081</c:v>
                </c:pt>
                <c:pt idx="5">
                  <c:v>112.22412490583311</c:v>
                </c:pt>
                <c:pt idx="6">
                  <c:v>113.44737738899471</c:v>
                </c:pt>
                <c:pt idx="7">
                  <c:v>115.50408326771999</c:v>
                </c:pt>
                <c:pt idx="8">
                  <c:v>118.61782411087052</c:v>
                </c:pt>
                <c:pt idx="9">
                  <c:v>119.70335502605307</c:v>
                </c:pt>
                <c:pt idx="10">
                  <c:v>120.71623721603066</c:v>
                </c:pt>
                <c:pt idx="11">
                  <c:v>124.41850450485894</c:v>
                </c:pt>
                <c:pt idx="12">
                  <c:v>124.18716097926121</c:v>
                </c:pt>
                <c:pt idx="13">
                  <c:v>128.91384706499682</c:v>
                </c:pt>
                <c:pt idx="14">
                  <c:v>131.02690687618988</c:v>
                </c:pt>
                <c:pt idx="15">
                  <c:v>133.48553325440238</c:v>
                </c:pt>
                <c:pt idx="16">
                  <c:v>136.47221192906423</c:v>
                </c:pt>
                <c:pt idx="17">
                  <c:v>138.97974926753179</c:v>
                </c:pt>
                <c:pt idx="18">
                  <c:v>141.5081535102386</c:v>
                </c:pt>
                <c:pt idx="19">
                  <c:v>144.39355459872013</c:v>
                </c:pt>
                <c:pt idx="20">
                  <c:v>149.00697459660418</c:v>
                </c:pt>
                <c:pt idx="21">
                  <c:v>152.72000761309729</c:v>
                </c:pt>
                <c:pt idx="22">
                  <c:v>154.57769373126297</c:v>
                </c:pt>
                <c:pt idx="23">
                  <c:v>155.93409567090154</c:v>
                </c:pt>
                <c:pt idx="24">
                  <c:v>154.78971211115123</c:v>
                </c:pt>
                <c:pt idx="25">
                  <c:v>159.08436024198167</c:v>
                </c:pt>
                <c:pt idx="26">
                  <c:v>161.36975144194295</c:v>
                </c:pt>
                <c:pt idx="27">
                  <c:v>161.73770008968782</c:v>
                </c:pt>
                <c:pt idx="28">
                  <c:v>163.16991401772171</c:v>
                </c:pt>
                <c:pt idx="29">
                  <c:v>166.88172426020844</c:v>
                </c:pt>
                <c:pt idx="30">
                  <c:v>170.24110976842255</c:v>
                </c:pt>
              </c:numCache>
            </c:numRef>
          </c:val>
          <c:smooth val="0"/>
          <c:extLst>
            <c:ext xmlns:c16="http://schemas.microsoft.com/office/drawing/2014/chart" uri="{C3380CC4-5D6E-409C-BE32-E72D297353CC}">
              <c16:uniqueId val="{00000001-6EF8-4845-A8F1-FB80F40C29EB}"/>
            </c:ext>
          </c:extLst>
        </c:ser>
        <c:ser>
          <c:idx val="2"/>
          <c:order val="2"/>
          <c:tx>
            <c:strRef>
              <c:f>'Employment by Task'!$A$20</c:f>
              <c:strCache>
                <c:ptCount val="1"/>
                <c:pt idx="0">
                  <c:v>manual</c:v>
                </c:pt>
              </c:strCache>
            </c:strRef>
          </c:tx>
          <c:marker>
            <c:symbol val="none"/>
          </c:marker>
          <c:cat>
            <c:numRef>
              <c:f>'Employment by Task'!$B$17:$AF$17</c:f>
              <c:numCache>
                <c:formatCode>General</c:formatCode>
                <c:ptCount val="31"/>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numCache>
            </c:numRef>
          </c:cat>
          <c:val>
            <c:numRef>
              <c:f>'Employment by Task'!$B$20:$AF$20</c:f>
              <c:numCache>
                <c:formatCode>_-* #,##0.0_-;\-* #,##0.0_-;_-* "-"??_-;_-@_-</c:formatCode>
                <c:ptCount val="31"/>
                <c:pt idx="0">
                  <c:v>100</c:v>
                </c:pt>
                <c:pt idx="1">
                  <c:v>101.10160813095017</c:v>
                </c:pt>
                <c:pt idx="2">
                  <c:v>104.12502642705593</c:v>
                </c:pt>
                <c:pt idx="3">
                  <c:v>102.28201323095911</c:v>
                </c:pt>
                <c:pt idx="4">
                  <c:v>96.878110976713401</c:v>
                </c:pt>
                <c:pt idx="5">
                  <c:v>94.821928024218494</c:v>
                </c:pt>
                <c:pt idx="6">
                  <c:v>94.960194788553991</c:v>
                </c:pt>
                <c:pt idx="7">
                  <c:v>97.704306881268977</c:v>
                </c:pt>
                <c:pt idx="8">
                  <c:v>98.586730998156781</c:v>
                </c:pt>
                <c:pt idx="9">
                  <c:v>100.27321039647006</c:v>
                </c:pt>
                <c:pt idx="10">
                  <c:v>102.30696730343725</c:v>
                </c:pt>
                <c:pt idx="11">
                  <c:v>104.63181428135431</c:v>
                </c:pt>
                <c:pt idx="12">
                  <c:v>105.4808032030917</c:v>
                </c:pt>
                <c:pt idx="13">
                  <c:v>106.54357350065067</c:v>
                </c:pt>
                <c:pt idx="14">
                  <c:v>106.09721364539244</c:v>
                </c:pt>
                <c:pt idx="15">
                  <c:v>109.50126309604606</c:v>
                </c:pt>
                <c:pt idx="16">
                  <c:v>112.73695410672882</c:v>
                </c:pt>
                <c:pt idx="17">
                  <c:v>113.2470243185999</c:v>
                </c:pt>
                <c:pt idx="18">
                  <c:v>111.30945475963254</c:v>
                </c:pt>
                <c:pt idx="19">
                  <c:v>111.72892374757161</c:v>
                </c:pt>
                <c:pt idx="20">
                  <c:v>113.23813544964527</c:v>
                </c:pt>
                <c:pt idx="21">
                  <c:v>113.79548384295161</c:v>
                </c:pt>
                <c:pt idx="22">
                  <c:v>108.51965469598335</c:v>
                </c:pt>
                <c:pt idx="23">
                  <c:v>109.46954043528139</c:v>
                </c:pt>
                <c:pt idx="24">
                  <c:v>113.05340599643915</c:v>
                </c:pt>
                <c:pt idx="25">
                  <c:v>114.81902894815119</c:v>
                </c:pt>
                <c:pt idx="26">
                  <c:v>115.5776001317836</c:v>
                </c:pt>
                <c:pt idx="27">
                  <c:v>115.97099374496815</c:v>
                </c:pt>
                <c:pt idx="28">
                  <c:v>115.70353257107884</c:v>
                </c:pt>
                <c:pt idx="29">
                  <c:v>114.95134261676479</c:v>
                </c:pt>
                <c:pt idx="30">
                  <c:v>115.87827224036806</c:v>
                </c:pt>
              </c:numCache>
            </c:numRef>
          </c:val>
          <c:smooth val="0"/>
          <c:extLst>
            <c:ext xmlns:c16="http://schemas.microsoft.com/office/drawing/2014/chart" uri="{C3380CC4-5D6E-409C-BE32-E72D297353CC}">
              <c16:uniqueId val="{00000002-6EF8-4845-A8F1-FB80F40C29EB}"/>
            </c:ext>
          </c:extLst>
        </c:ser>
        <c:dLbls>
          <c:showLegendKey val="0"/>
          <c:showVal val="0"/>
          <c:showCatName val="0"/>
          <c:showSerName val="0"/>
          <c:showPercent val="0"/>
          <c:showBubbleSize val="0"/>
        </c:dLbls>
        <c:smooth val="0"/>
        <c:axId val="110256128"/>
        <c:axId val="110257664"/>
      </c:lineChart>
      <c:catAx>
        <c:axId val="110256128"/>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10257664"/>
        <c:crosses val="autoZero"/>
        <c:auto val="1"/>
        <c:lblAlgn val="ctr"/>
        <c:lblOffset val="100"/>
        <c:noMultiLvlLbl val="0"/>
      </c:catAx>
      <c:valAx>
        <c:axId val="110257664"/>
        <c:scaling>
          <c:orientation val="minMax"/>
          <c:min val="80"/>
        </c:scaling>
        <c:delete val="0"/>
        <c:axPos val="l"/>
        <c:majorGridlines>
          <c:spPr>
            <a:ln>
              <a:solidFill>
                <a:schemeClr val="bg1">
                  <a:lumMod val="95000"/>
                </a:schemeClr>
              </a:solidFill>
            </a:ln>
          </c:spPr>
        </c:majorGridlines>
        <c:numFmt formatCode="#,##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10256128"/>
        <c:crosses val="autoZero"/>
        <c:crossBetween val="between"/>
      </c:valAx>
    </c:plotArea>
    <c:legend>
      <c:legendPos val="b"/>
      <c:layout>
        <c:manualLayout>
          <c:xMode val="edge"/>
          <c:yMode val="edge"/>
          <c:x val="0.15919472228133644"/>
          <c:y val="0.91393305239684886"/>
          <c:w val="0.72485367707414949"/>
          <c:h val="6.1285808297613764E-2"/>
        </c:manualLayout>
      </c:layout>
      <c:overlay val="0"/>
      <c:txPr>
        <a:bodyPr/>
        <a:lstStyle/>
        <a:p>
          <a:pPr>
            <a:defRPr sz="1600" b="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latin typeface="Arial" panose="020B0604020202020204" pitchFamily="34" charset="0"/>
                <a:cs typeface="Arial" panose="020B0604020202020204" pitchFamily="34" charset="0"/>
              </a:rPr>
              <a:t>EI </a:t>
            </a:r>
            <a:r>
              <a:rPr lang="en-CA" dirty="0">
                <a:latin typeface="Arial" panose="020B0604020202020204" pitchFamily="34" charset="0"/>
                <a:cs typeface="Arial" panose="020B0604020202020204" pitchFamily="34" charset="0"/>
              </a:rPr>
              <a:t>Premium Rate (1990-2019)</a:t>
            </a:r>
          </a:p>
        </c:rich>
      </c:tx>
      <c:layout>
        <c:manualLayout>
          <c:xMode val="edge"/>
          <c:yMode val="edge"/>
          <c:x val="0.15122146735268199"/>
          <c:y val="2.1828100557074896E-2"/>
        </c:manualLayout>
      </c:layout>
      <c:overlay val="0"/>
    </c:title>
    <c:autoTitleDeleted val="0"/>
    <c:plotArea>
      <c:layout/>
      <c:lineChart>
        <c:grouping val="standard"/>
        <c:varyColors val="0"/>
        <c:ser>
          <c:idx val="0"/>
          <c:order val="0"/>
          <c:tx>
            <c:v>Employee</c:v>
          </c:tx>
          <c:marker>
            <c:symbol val="none"/>
          </c:marker>
          <c:cat>
            <c:numRef>
              <c:f>Sheet1!$C$20:$C$50</c:f>
              <c:numCache>
                <c:formatCode>General</c:formatCode>
                <c:ptCount val="31"/>
                <c:pt idx="0">
                  <c:v>1990</c:v>
                </c:pt>
                <c:pt idx="1">
                  <c:v>1991</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numCache>
            </c:numRef>
          </c:cat>
          <c:val>
            <c:numRef>
              <c:f>Sheet1!$D$20:$D$50</c:f>
              <c:numCache>
                <c:formatCode>"$"#,##0.00_);[Red]\("$"#,##0.00\)</c:formatCode>
                <c:ptCount val="31"/>
                <c:pt idx="0">
                  <c:v>2.25</c:v>
                </c:pt>
                <c:pt idx="1">
                  <c:v>2.25</c:v>
                </c:pt>
                <c:pt idx="2">
                  <c:v>2.8</c:v>
                </c:pt>
                <c:pt idx="3">
                  <c:v>3</c:v>
                </c:pt>
                <c:pt idx="4">
                  <c:v>3</c:v>
                </c:pt>
                <c:pt idx="5">
                  <c:v>3.07</c:v>
                </c:pt>
                <c:pt idx="6">
                  <c:v>3</c:v>
                </c:pt>
                <c:pt idx="7">
                  <c:v>2.95</c:v>
                </c:pt>
                <c:pt idx="8">
                  <c:v>2.9</c:v>
                </c:pt>
                <c:pt idx="9">
                  <c:v>2.7</c:v>
                </c:pt>
                <c:pt idx="10">
                  <c:v>2.5499999999999998</c:v>
                </c:pt>
                <c:pt idx="11">
                  <c:v>2.4</c:v>
                </c:pt>
                <c:pt idx="12">
                  <c:v>2.25</c:v>
                </c:pt>
                <c:pt idx="13">
                  <c:v>2.2000000000000002</c:v>
                </c:pt>
                <c:pt idx="14">
                  <c:v>2.1</c:v>
                </c:pt>
                <c:pt idx="15">
                  <c:v>1.98</c:v>
                </c:pt>
                <c:pt idx="16">
                  <c:v>1.95</c:v>
                </c:pt>
                <c:pt idx="17">
                  <c:v>1.87</c:v>
                </c:pt>
                <c:pt idx="18">
                  <c:v>1.8</c:v>
                </c:pt>
                <c:pt idx="19">
                  <c:v>1.73</c:v>
                </c:pt>
                <c:pt idx="20">
                  <c:v>1.73</c:v>
                </c:pt>
                <c:pt idx="21">
                  <c:v>1.73</c:v>
                </c:pt>
                <c:pt idx="22">
                  <c:v>1.78</c:v>
                </c:pt>
                <c:pt idx="23">
                  <c:v>1.83</c:v>
                </c:pt>
                <c:pt idx="24">
                  <c:v>1.88</c:v>
                </c:pt>
                <c:pt idx="25">
                  <c:v>1.88</c:v>
                </c:pt>
                <c:pt idx="26">
                  <c:v>1.88</c:v>
                </c:pt>
                <c:pt idx="27">
                  <c:v>1.88</c:v>
                </c:pt>
                <c:pt idx="28">
                  <c:v>1.63</c:v>
                </c:pt>
                <c:pt idx="29">
                  <c:v>1.66</c:v>
                </c:pt>
                <c:pt idx="30">
                  <c:v>1.62</c:v>
                </c:pt>
              </c:numCache>
            </c:numRef>
          </c:val>
          <c:smooth val="0"/>
          <c:extLst>
            <c:ext xmlns:c16="http://schemas.microsoft.com/office/drawing/2014/chart" uri="{C3380CC4-5D6E-409C-BE32-E72D297353CC}">
              <c16:uniqueId val="{00000000-A0CD-40D7-94C5-D21B639521C1}"/>
            </c:ext>
          </c:extLst>
        </c:ser>
        <c:ser>
          <c:idx val="1"/>
          <c:order val="1"/>
          <c:tx>
            <c:v>Employer</c:v>
          </c:tx>
          <c:marker>
            <c:symbol val="none"/>
          </c:marker>
          <c:cat>
            <c:numRef>
              <c:f>Sheet1!$C$20:$C$50</c:f>
              <c:numCache>
                <c:formatCode>General</c:formatCode>
                <c:ptCount val="31"/>
                <c:pt idx="0">
                  <c:v>1990</c:v>
                </c:pt>
                <c:pt idx="1">
                  <c:v>1991</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numCache>
            </c:numRef>
          </c:cat>
          <c:val>
            <c:numRef>
              <c:f>Sheet1!$E$20:$E$50</c:f>
              <c:numCache>
                <c:formatCode>"$"#,##0.00_);[Red]\("$"#,##0.00\)</c:formatCode>
                <c:ptCount val="31"/>
                <c:pt idx="0">
                  <c:v>3.15</c:v>
                </c:pt>
                <c:pt idx="1">
                  <c:v>3.15</c:v>
                </c:pt>
                <c:pt idx="2">
                  <c:v>3.92</c:v>
                </c:pt>
                <c:pt idx="3">
                  <c:v>4.2</c:v>
                </c:pt>
                <c:pt idx="4">
                  <c:v>4.2</c:v>
                </c:pt>
                <c:pt idx="5">
                  <c:v>4.3</c:v>
                </c:pt>
                <c:pt idx="6">
                  <c:v>4.2</c:v>
                </c:pt>
                <c:pt idx="7">
                  <c:v>4.13</c:v>
                </c:pt>
                <c:pt idx="8">
                  <c:v>4.0599999999999996</c:v>
                </c:pt>
                <c:pt idx="9">
                  <c:v>3.78</c:v>
                </c:pt>
                <c:pt idx="10">
                  <c:v>3.57</c:v>
                </c:pt>
                <c:pt idx="11">
                  <c:v>3.36</c:v>
                </c:pt>
                <c:pt idx="12">
                  <c:v>3.15</c:v>
                </c:pt>
                <c:pt idx="13">
                  <c:v>3.08</c:v>
                </c:pt>
                <c:pt idx="14">
                  <c:v>2.94</c:v>
                </c:pt>
                <c:pt idx="15">
                  <c:v>2.77</c:v>
                </c:pt>
                <c:pt idx="16">
                  <c:v>2.73</c:v>
                </c:pt>
                <c:pt idx="17">
                  <c:v>2.62</c:v>
                </c:pt>
                <c:pt idx="18">
                  <c:v>2.52</c:v>
                </c:pt>
                <c:pt idx="19">
                  <c:v>2.42</c:v>
                </c:pt>
                <c:pt idx="20">
                  <c:v>2.42</c:v>
                </c:pt>
                <c:pt idx="21">
                  <c:v>2.42</c:v>
                </c:pt>
                <c:pt idx="22">
                  <c:v>2.4900000000000002</c:v>
                </c:pt>
                <c:pt idx="23">
                  <c:v>2.56</c:v>
                </c:pt>
                <c:pt idx="24">
                  <c:v>2.63</c:v>
                </c:pt>
                <c:pt idx="25">
                  <c:v>2.63</c:v>
                </c:pt>
                <c:pt idx="26">
                  <c:v>2.63</c:v>
                </c:pt>
                <c:pt idx="27">
                  <c:v>2.63</c:v>
                </c:pt>
                <c:pt idx="28">
                  <c:v>2.2799999999999998</c:v>
                </c:pt>
                <c:pt idx="29">
                  <c:v>2.3199999999999998</c:v>
                </c:pt>
                <c:pt idx="30">
                  <c:v>2.27</c:v>
                </c:pt>
              </c:numCache>
            </c:numRef>
          </c:val>
          <c:smooth val="0"/>
          <c:extLst>
            <c:ext xmlns:c16="http://schemas.microsoft.com/office/drawing/2014/chart" uri="{C3380CC4-5D6E-409C-BE32-E72D297353CC}">
              <c16:uniqueId val="{00000001-A0CD-40D7-94C5-D21B639521C1}"/>
            </c:ext>
          </c:extLst>
        </c:ser>
        <c:dLbls>
          <c:showLegendKey val="0"/>
          <c:showVal val="0"/>
          <c:showCatName val="0"/>
          <c:showSerName val="0"/>
          <c:showPercent val="0"/>
          <c:showBubbleSize val="0"/>
        </c:dLbls>
        <c:smooth val="0"/>
        <c:axId val="110171264"/>
        <c:axId val="110172800"/>
      </c:lineChart>
      <c:catAx>
        <c:axId val="110171264"/>
        <c:scaling>
          <c:orientation val="minMax"/>
        </c:scaling>
        <c:delete val="0"/>
        <c:axPos val="b"/>
        <c:numFmt formatCode="General" sourceLinked="1"/>
        <c:majorTickMark val="none"/>
        <c:minorTickMark val="none"/>
        <c:tickLblPos val="nextTo"/>
        <c:crossAx val="110172800"/>
        <c:crosses val="autoZero"/>
        <c:auto val="1"/>
        <c:lblAlgn val="ctr"/>
        <c:lblOffset val="100"/>
        <c:noMultiLvlLbl val="0"/>
      </c:catAx>
      <c:valAx>
        <c:axId val="110172800"/>
        <c:scaling>
          <c:orientation val="minMax"/>
        </c:scaling>
        <c:delete val="0"/>
        <c:axPos val="l"/>
        <c:majorGridlines/>
        <c:numFmt formatCode="&quot;$&quot;#,##0.00_);[Red]\(&quot;$&quot;#,##0.00\)" sourceLinked="1"/>
        <c:majorTickMark val="none"/>
        <c:minorTickMark val="none"/>
        <c:tickLblPos val="nextTo"/>
        <c:spPr>
          <a:ln w="9525">
            <a:noFill/>
          </a:ln>
        </c:spPr>
        <c:crossAx val="110171264"/>
        <c:crosses val="autoZero"/>
        <c:crossBetween val="between"/>
      </c:valAx>
    </c:plotArea>
    <c:legend>
      <c:legendPos val="b"/>
      <c:overlay val="0"/>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t>EI</a:t>
            </a:r>
            <a:r>
              <a:rPr lang="en-CA" baseline="0" dirty="0"/>
              <a:t> Benefits Expenditures in 2016/2017</a:t>
            </a:r>
            <a:endParaRPr lang="en-CA" dirty="0"/>
          </a:p>
        </c:rich>
      </c:tx>
      <c:layout>
        <c:manualLayout>
          <c:xMode val="edge"/>
          <c:yMode val="edge"/>
          <c:x val="0.13882209357625394"/>
          <c:y val="0"/>
        </c:manualLayout>
      </c:layout>
      <c:overlay val="0"/>
    </c:title>
    <c:autoTitleDeleted val="0"/>
    <c:plotArea>
      <c:layout>
        <c:manualLayout>
          <c:layoutTarget val="inner"/>
          <c:xMode val="edge"/>
          <c:yMode val="edge"/>
          <c:x val="0.16332543207185607"/>
          <c:y val="0.22546695667119598"/>
          <c:w val="0.67020897474320906"/>
          <c:h val="0.77453304332880402"/>
        </c:manualLayout>
      </c:layout>
      <c:pieChart>
        <c:varyColors val="1"/>
        <c:ser>
          <c:idx val="0"/>
          <c:order val="0"/>
          <c:dLbls>
            <c:dLbl>
              <c:idx val="0"/>
              <c:layout>
                <c:manualLayout>
                  <c:x val="-0.27003351224695527"/>
                  <c:y val="-3.3167841452828653E-2"/>
                </c:manualLayout>
              </c:layout>
              <c:tx>
                <c:rich>
                  <a:bodyPr/>
                  <a:lstStyle/>
                  <a:p>
                    <a:r>
                      <a:rPr lang="en-CA" sz="1200" dirty="0" smtClean="0"/>
                      <a:t>Part I - Regular </a:t>
                    </a:r>
                    <a:r>
                      <a:rPr lang="en-CA" sz="1200" dirty="0"/>
                      <a:t>Benefits $12.7B</a:t>
                    </a:r>
                    <a:endParaRPr lang="en-CA"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C8-4969-B778-B274DAAC5B34}"/>
                </c:ext>
              </c:extLst>
            </c:dLbl>
            <c:dLbl>
              <c:idx val="1"/>
              <c:layout>
                <c:manualLayout>
                  <c:x val="0.20505299294335613"/>
                  <c:y val="-0.11334440061710797"/>
                </c:manualLayout>
              </c:layout>
              <c:tx>
                <c:rich>
                  <a:bodyPr/>
                  <a:lstStyle/>
                  <a:p>
                    <a:r>
                      <a:rPr lang="en-CA" sz="1200" dirty="0" smtClean="0"/>
                      <a:t>Part I</a:t>
                    </a:r>
                    <a:r>
                      <a:rPr lang="en-CA" sz="1200" baseline="0" dirty="0" smtClean="0"/>
                      <a:t> - </a:t>
                    </a:r>
                    <a:r>
                      <a:rPr lang="en-CA" sz="1200" dirty="0" smtClean="0"/>
                      <a:t>Special </a:t>
                    </a:r>
                    <a:r>
                      <a:rPr lang="en-CA" sz="1200" dirty="0"/>
                      <a:t>Benefits</a:t>
                    </a:r>
                  </a:p>
                  <a:p>
                    <a:r>
                      <a:rPr lang="en-CA" sz="1200" dirty="0"/>
                      <a:t>$5.5B</a:t>
                    </a:r>
                    <a:endParaRPr lang="en-CA"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C8-4969-B778-B274DAAC5B34}"/>
                </c:ext>
              </c:extLst>
            </c:dLbl>
            <c:dLbl>
              <c:idx val="2"/>
              <c:layout>
                <c:manualLayout>
                  <c:x val="0.11179231488797464"/>
                  <c:y val="0.10397319748253912"/>
                </c:manualLayout>
              </c:layout>
              <c:tx>
                <c:rich>
                  <a:bodyPr/>
                  <a:lstStyle/>
                  <a:p>
                    <a:r>
                      <a:rPr lang="en-US" sz="1200" dirty="0"/>
                      <a:t>Part II</a:t>
                    </a:r>
                  </a:p>
                  <a:p>
                    <a:r>
                      <a:rPr lang="en-US" sz="1200" dirty="0"/>
                      <a:t>$2.2B</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C8-4969-B778-B274DAAC5B34}"/>
                </c:ext>
              </c:extLst>
            </c:dLbl>
            <c:dLbl>
              <c:idx val="3"/>
              <c:layout>
                <c:manualLayout>
                  <c:x val="2.1830186451607045E-2"/>
                  <c:y val="4.6992968173836551E-3"/>
                </c:manualLayout>
              </c:layout>
              <c:tx>
                <c:rich>
                  <a:bodyPr/>
                  <a:lstStyle/>
                  <a:p>
                    <a:pPr algn="ctr" rtl="0">
                      <a:defRPr lang="en-US" sz="1200" b="0" i="0" u="none" strike="noStrike" kern="1200" baseline="0" dirty="0">
                        <a:solidFill>
                          <a:prstClr val="black"/>
                        </a:solidFill>
                        <a:latin typeface="+mn-lt"/>
                        <a:ea typeface="+mn-ea"/>
                        <a:cs typeface="+mn-cs"/>
                      </a:defRPr>
                    </a:pPr>
                    <a:r>
                      <a:rPr lang="en-US" sz="1200" b="0" i="0" u="none" strike="noStrike" kern="1200" baseline="0" dirty="0" smtClean="0">
                        <a:solidFill>
                          <a:prstClr val="black"/>
                        </a:solidFill>
                        <a:latin typeface="+mn-lt"/>
                        <a:ea typeface="+mn-ea"/>
                        <a:cs typeface="+mn-cs"/>
                      </a:rPr>
                      <a:t>Administration</a:t>
                    </a:r>
                    <a:endParaRPr lang="en-US" sz="1200" b="0" i="0" u="none" strike="noStrike" kern="1200" baseline="0" dirty="0">
                      <a:solidFill>
                        <a:prstClr val="black"/>
                      </a:solidFill>
                      <a:latin typeface="+mn-lt"/>
                      <a:ea typeface="+mn-ea"/>
                      <a:cs typeface="+mn-cs"/>
                    </a:endParaRPr>
                  </a:p>
                  <a:p>
                    <a:pPr algn="ctr" rtl="0">
                      <a:defRPr lang="en-US" sz="1200" b="0" i="0" u="none" strike="noStrike" kern="1200" baseline="0" dirty="0">
                        <a:solidFill>
                          <a:prstClr val="black"/>
                        </a:solidFill>
                        <a:latin typeface="+mn-lt"/>
                        <a:ea typeface="+mn-ea"/>
                        <a:cs typeface="+mn-cs"/>
                      </a:defRPr>
                    </a:pPr>
                    <a:r>
                      <a:rPr lang="en-US" sz="1200" b="0" i="0" u="none" strike="noStrike" kern="1200" baseline="0" dirty="0">
                        <a:solidFill>
                          <a:prstClr val="black"/>
                        </a:solidFill>
                        <a:latin typeface="+mn-lt"/>
                        <a:ea typeface="+mn-ea"/>
                        <a:cs typeface="+mn-cs"/>
                      </a:rPr>
                      <a:t>$1.8B</a:t>
                    </a:r>
                    <a:endParaRPr lang="en-US" sz="1400" b="0" i="0" u="none" strike="noStrike" kern="1200" baseline="0" dirty="0">
                      <a:solidFill>
                        <a:prstClr val="black"/>
                      </a:solidFill>
                      <a:latin typeface="+mn-lt"/>
                      <a:ea typeface="+mn-ea"/>
                      <a:cs typeface="+mn-cs"/>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C8-4969-B778-B274DAAC5B34}"/>
                </c:ext>
              </c:extLst>
            </c:dLbl>
            <c:dLbl>
              <c:idx val="4"/>
              <c:layout>
                <c:manualLayout>
                  <c:x val="8.1802940722375095E-2"/>
                  <c:y val="-2.5586835760397948E-2"/>
                </c:manualLayout>
              </c:layout>
              <c:tx>
                <c:rich>
                  <a:bodyPr/>
                  <a:lstStyle/>
                  <a:p>
                    <a:pPr algn="ctr" rtl="0">
                      <a:defRPr lang="en-US" sz="1200" b="0" i="0" u="none" strike="noStrike" kern="1200" baseline="0">
                        <a:solidFill>
                          <a:prstClr val="black"/>
                        </a:solidFill>
                        <a:latin typeface="+mn-lt"/>
                        <a:ea typeface="+mn-ea"/>
                        <a:cs typeface="+mn-cs"/>
                      </a:defRPr>
                    </a:pPr>
                    <a:r>
                      <a:rPr lang="en-US" sz="1200" b="0" i="0" u="none" strike="noStrike" kern="1200" baseline="0">
                        <a:solidFill>
                          <a:prstClr val="black"/>
                        </a:solidFill>
                        <a:latin typeface="+mn-lt"/>
                        <a:ea typeface="+mn-ea"/>
                        <a:cs typeface="+mn-cs"/>
                      </a:rPr>
                      <a:t>Fishing Benefits</a:t>
                    </a:r>
                  </a:p>
                  <a:p>
                    <a:pPr algn="ctr" rtl="0">
                      <a:defRPr lang="en-US" sz="1200" b="0" i="0" u="none" strike="noStrike" kern="1200" baseline="0">
                        <a:solidFill>
                          <a:prstClr val="black"/>
                        </a:solidFill>
                        <a:latin typeface="+mn-lt"/>
                        <a:ea typeface="+mn-ea"/>
                        <a:cs typeface="+mn-cs"/>
                      </a:defRPr>
                    </a:pPr>
                    <a:r>
                      <a:rPr lang="en-US" sz="1200" b="0" i="0" u="none" strike="noStrike" kern="1200" baseline="0">
                        <a:solidFill>
                          <a:prstClr val="black"/>
                        </a:solidFill>
                        <a:latin typeface="+mn-lt"/>
                        <a:ea typeface="+mn-ea"/>
                        <a:cs typeface="+mn-cs"/>
                      </a:rPr>
                      <a:t>$0.3B</a:t>
                    </a:r>
                    <a:endParaRPr lang="en-US" sz="1400" b="0" i="0" u="none" strike="noStrike" kern="1200" baseline="0">
                      <a:solidFill>
                        <a:prstClr val="black"/>
                      </a:solidFill>
                      <a:latin typeface="+mn-lt"/>
                      <a:ea typeface="+mn-ea"/>
                      <a:cs typeface="+mn-cs"/>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C8-4969-B778-B274DAAC5B34}"/>
                </c:ext>
              </c:extLst>
            </c:dLbl>
            <c:spPr>
              <a:noFill/>
              <a:ln>
                <a:noFill/>
              </a:ln>
              <a:effectLst/>
            </c:spPr>
            <c:txPr>
              <a:bodyPr/>
              <a:lstStyle/>
              <a:p>
                <a:pPr>
                  <a:defRPr sz="1200"/>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[Book1]Sheet1!$A$2:$A$6</c:f>
              <c:strCache>
                <c:ptCount val="5"/>
                <c:pt idx="0">
                  <c:v>Regular Benefits</c:v>
                </c:pt>
                <c:pt idx="1">
                  <c:v>Special Benefits</c:v>
                </c:pt>
                <c:pt idx="2">
                  <c:v>Part II</c:v>
                </c:pt>
                <c:pt idx="3">
                  <c:v>Administrative</c:v>
                </c:pt>
                <c:pt idx="4">
                  <c:v>Fishing Benefits</c:v>
                </c:pt>
              </c:strCache>
            </c:strRef>
          </c:cat>
          <c:val>
            <c:numRef>
              <c:f>[Book1]Sheet1!$B$2:$B$6</c:f>
              <c:numCache>
                <c:formatCode>General</c:formatCode>
                <c:ptCount val="5"/>
                <c:pt idx="0">
                  <c:v>12.7</c:v>
                </c:pt>
                <c:pt idx="1">
                  <c:v>5.5</c:v>
                </c:pt>
                <c:pt idx="2">
                  <c:v>2.2000000000000002</c:v>
                </c:pt>
                <c:pt idx="3">
                  <c:v>1.8</c:v>
                </c:pt>
                <c:pt idx="4">
                  <c:v>0.3</c:v>
                </c:pt>
              </c:numCache>
            </c:numRef>
          </c:val>
          <c:extLst>
            <c:ext xmlns:c16="http://schemas.microsoft.com/office/drawing/2014/chart" uri="{C3380CC4-5D6E-409C-BE32-E72D297353CC}">
              <c16:uniqueId val="{00000005-ABC8-4969-B778-B274DAAC5B34}"/>
            </c:ext>
          </c:extLst>
        </c:ser>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0.88538</cdr:x>
      <cdr:y>0.74734</cdr:y>
    </cdr:from>
    <cdr:to>
      <cdr:x>1</cdr:x>
      <cdr:y>0.83165</cdr:y>
    </cdr:to>
    <cdr:sp macro="" textlink="">
      <cdr:nvSpPr>
        <cdr:cNvPr id="2" name="TextBox 2"/>
        <cdr:cNvSpPr txBox="1"/>
      </cdr:nvSpPr>
      <cdr:spPr>
        <a:xfrm xmlns:a="http://schemas.openxmlformats.org/drawingml/2006/main">
          <a:off x="4452760" y="2690754"/>
          <a:ext cx="576440" cy="3035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Ins="3600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400" dirty="0">
              <a:solidFill>
                <a:schemeClr val="dk1"/>
              </a:solidFill>
              <a:effectLst/>
              <a:latin typeface="+mn-lt"/>
              <a:ea typeface="+mn-ea"/>
              <a:cs typeface="+mn-cs"/>
            </a:rPr>
            <a:t>5.8%</a:t>
          </a:r>
          <a:endParaRPr lang="en-CA" sz="1400" dirty="0">
            <a:effectLst/>
          </a:endParaRPr>
        </a:p>
        <a:p xmlns:a="http://schemas.openxmlformats.org/drawingml/2006/main">
          <a:pPr algn="ctr"/>
          <a:r>
            <a:rPr lang="en-CA" sz="1400" dirty="0"/>
            <a:t>(May 2018)</a:t>
          </a:r>
        </a:p>
      </cdr:txBody>
    </cdr:sp>
  </cdr:relSizeAnchor>
  <cdr:relSizeAnchor xmlns:cdr="http://schemas.openxmlformats.org/drawingml/2006/chartDrawing">
    <cdr:from>
      <cdr:x>0.68535</cdr:x>
      <cdr:y>0.75325</cdr:y>
    </cdr:from>
    <cdr:to>
      <cdr:x>0.80762</cdr:x>
      <cdr:y>0.82893</cdr:y>
    </cdr:to>
    <cdr:sp macro="" textlink="">
      <cdr:nvSpPr>
        <cdr:cNvPr id="3" name="TextBox 2"/>
        <cdr:cNvSpPr txBox="1"/>
      </cdr:nvSpPr>
      <cdr:spPr>
        <a:xfrm xmlns:a="http://schemas.openxmlformats.org/drawingml/2006/main">
          <a:off x="4359531" y="2701405"/>
          <a:ext cx="777789" cy="27141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400" dirty="0">
              <a:solidFill>
                <a:schemeClr val="dk1"/>
              </a:solidFill>
              <a:effectLst/>
              <a:latin typeface="+mn-lt"/>
              <a:ea typeface="+mn-ea"/>
              <a:cs typeface="+mn-cs"/>
            </a:rPr>
            <a:t>5.8%</a:t>
          </a:r>
          <a:endParaRPr lang="en-CA" sz="1400" dirty="0">
            <a:effectLst/>
          </a:endParaRPr>
        </a:p>
        <a:p xmlns:a="http://schemas.openxmlformats.org/drawingml/2006/main">
          <a:pPr algn="ctr"/>
          <a:r>
            <a:rPr lang="en-CA" sz="1400" dirty="0"/>
            <a:t>(Oct 2007)</a:t>
          </a:r>
        </a:p>
      </cdr:txBody>
    </cdr:sp>
  </cdr:relSizeAnchor>
  <cdr:relSizeAnchor xmlns:cdr="http://schemas.openxmlformats.org/drawingml/2006/chartDrawing">
    <cdr:from>
      <cdr:x>0.72222</cdr:x>
      <cdr:y>0.40776</cdr:y>
    </cdr:from>
    <cdr:to>
      <cdr:x>0.87172</cdr:x>
      <cdr:y>0.49206</cdr:y>
    </cdr:to>
    <cdr:sp macro="" textlink="">
      <cdr:nvSpPr>
        <cdr:cNvPr id="4" name="TextBox 1"/>
        <cdr:cNvSpPr txBox="1"/>
      </cdr:nvSpPr>
      <cdr:spPr>
        <a:xfrm xmlns:a="http://schemas.openxmlformats.org/drawingml/2006/main">
          <a:off x="3632200" y="1468120"/>
          <a:ext cx="751840" cy="30353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400" dirty="0">
              <a:solidFill>
                <a:schemeClr val="dk1"/>
              </a:solidFill>
              <a:effectLst/>
              <a:latin typeface="+mn-lt"/>
              <a:ea typeface="+mn-ea"/>
              <a:cs typeface="+mn-cs"/>
            </a:rPr>
            <a:t>8.7%</a:t>
          </a:r>
          <a:endParaRPr lang="en-CA" sz="1400" dirty="0">
            <a:effectLst/>
          </a:endParaRPr>
        </a:p>
        <a:p xmlns:a="http://schemas.openxmlformats.org/drawingml/2006/main">
          <a:pPr algn="ctr"/>
          <a:r>
            <a:rPr lang="en-CA" sz="1400" dirty="0"/>
            <a:t>(Jul 2009)</a:t>
          </a:r>
        </a:p>
      </cdr:txBody>
    </cdr:sp>
  </cdr:relSizeAnchor>
  <cdr:relSizeAnchor xmlns:cdr="http://schemas.openxmlformats.org/drawingml/2006/chartDrawing">
    <cdr:from>
      <cdr:x>0.38228</cdr:x>
      <cdr:y>0.56133</cdr:y>
    </cdr:from>
    <cdr:to>
      <cdr:x>0.55354</cdr:x>
      <cdr:y>0.64564</cdr:y>
    </cdr:to>
    <cdr:sp macro="" textlink="">
      <cdr:nvSpPr>
        <cdr:cNvPr id="5" name="TextBox 1"/>
        <cdr:cNvSpPr txBox="1"/>
      </cdr:nvSpPr>
      <cdr:spPr>
        <a:xfrm xmlns:a="http://schemas.openxmlformats.org/drawingml/2006/main">
          <a:off x="1922584" y="2008554"/>
          <a:ext cx="861256" cy="3016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400" dirty="0">
              <a:solidFill>
                <a:srgbClr val="C00000"/>
              </a:solidFill>
              <a:effectLst/>
              <a:latin typeface="+mn-lt"/>
              <a:ea typeface="+mn-ea"/>
              <a:cs typeface="+mn-cs"/>
            </a:rPr>
            <a:t>Historical average:</a:t>
          </a:r>
          <a:r>
            <a:rPr lang="en-CA" sz="1400" baseline="0" dirty="0">
              <a:solidFill>
                <a:srgbClr val="C00000"/>
              </a:solidFill>
              <a:effectLst/>
              <a:latin typeface="+mn-lt"/>
              <a:ea typeface="+mn-ea"/>
              <a:cs typeface="+mn-cs"/>
            </a:rPr>
            <a:t>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400" dirty="0">
              <a:solidFill>
                <a:srgbClr val="C00000"/>
              </a:solidFill>
            </a:rPr>
            <a:t>8.2%</a:t>
          </a:r>
        </a:p>
      </cdr:txBody>
    </cdr:sp>
  </cdr:relSizeAnchor>
  <cdr:relSizeAnchor xmlns:cdr="http://schemas.openxmlformats.org/drawingml/2006/chartDrawing">
    <cdr:from>
      <cdr:x>0</cdr:x>
      <cdr:y>0.0699</cdr:y>
    </cdr:from>
    <cdr:to>
      <cdr:x>0.09907</cdr:x>
      <cdr:y>0.11901</cdr:y>
    </cdr:to>
    <cdr:sp macro="" textlink="">
      <cdr:nvSpPr>
        <cdr:cNvPr id="6" name="TextBox 1"/>
        <cdr:cNvSpPr txBox="1"/>
      </cdr:nvSpPr>
      <cdr:spPr>
        <a:xfrm xmlns:a="http://schemas.openxmlformats.org/drawingml/2006/main">
          <a:off x="0" y="251677"/>
          <a:ext cx="498243" cy="17681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3600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700">
              <a:solidFill>
                <a:schemeClr val="dk1"/>
              </a:solidFill>
              <a:effectLst/>
              <a:latin typeface="+mn-lt"/>
              <a:ea typeface="+mn-ea"/>
              <a:cs typeface="+mn-cs"/>
            </a:rPr>
            <a:t>Per</a:t>
          </a:r>
          <a:r>
            <a:rPr lang="en-CA" sz="700" baseline="0">
              <a:solidFill>
                <a:schemeClr val="dk1"/>
              </a:solidFill>
              <a:effectLst/>
              <a:latin typeface="+mn-lt"/>
              <a:ea typeface="+mn-ea"/>
              <a:cs typeface="+mn-cs"/>
            </a:rPr>
            <a:t> cent</a:t>
          </a:r>
          <a:endParaRPr lang="en-CA" sz="7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0.29134</cdr:x>
      <cdr:y>0.41053</cdr:y>
    </cdr:from>
    <cdr:to>
      <cdr:x>0.42634</cdr:x>
      <cdr:y>0.49387</cdr:y>
    </cdr:to>
    <cdr:sp macro="" textlink="">
      <cdr:nvSpPr>
        <cdr:cNvPr id="2" name="ZoneTexte 1"/>
        <cdr:cNvSpPr txBox="1"/>
      </cdr:nvSpPr>
      <cdr:spPr>
        <a:xfrm xmlns:a="http://schemas.openxmlformats.org/drawingml/2006/main">
          <a:off x="1359340" y="1487336"/>
          <a:ext cx="629881" cy="3019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800" dirty="0" err="1">
              <a:latin typeface="Arial" panose="020B0604020202020204" pitchFamily="34" charset="0"/>
              <a:cs typeface="Arial" panose="020B0604020202020204" pitchFamily="34" charset="0"/>
            </a:rPr>
            <a:t>Trendline</a:t>
          </a:r>
          <a:endParaRPr lang="fr-CA"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0.34167</cdr:x>
      <cdr:y>0.46806</cdr:y>
    </cdr:from>
    <cdr:to>
      <cdr:x>0.34333</cdr:x>
      <cdr:y>0.54861</cdr:y>
    </cdr:to>
    <cdr:cxnSp macro="">
      <cdr:nvCxnSpPr>
        <cdr:cNvPr id="4" name="Connecteur droit 3"/>
        <cdr:cNvCxnSpPr/>
      </cdr:nvCxnSpPr>
      <cdr:spPr>
        <a:xfrm xmlns:a="http://schemas.openxmlformats.org/drawingml/2006/main" flipH="1">
          <a:off x="1562100" y="1283970"/>
          <a:ext cx="7620" cy="2209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0.04566</cdr:y>
    </cdr:from>
    <cdr:to>
      <cdr:x>0.22694</cdr:x>
      <cdr:y>0.10232</cdr:y>
    </cdr:to>
    <cdr:sp macro="" textlink="">
      <cdr:nvSpPr>
        <cdr:cNvPr id="2" name="TextBox 1"/>
        <cdr:cNvSpPr txBox="1"/>
      </cdr:nvSpPr>
      <cdr:spPr>
        <a:xfrm xmlns:a="http://schemas.openxmlformats.org/drawingml/2006/main">
          <a:off x="0" y="151207"/>
          <a:ext cx="1866185" cy="1876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US" sz="1000" b="0" i="0" baseline="0" dirty="0">
              <a:effectLst/>
              <a:latin typeface="Arial" panose="020B0604020202020204" pitchFamily="34" charset="0"/>
              <a:cs typeface="Arial" panose="020B0604020202020204" pitchFamily="34" charset="0"/>
            </a:rPr>
            <a:t>Index: 1987=100</a:t>
          </a:r>
          <a:endParaRPr lang="en-US" sz="1000"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0.24503</cdr:x>
      <cdr:y>0.02492</cdr:y>
    </cdr:from>
    <cdr:to>
      <cdr:x>0.76073</cdr:x>
      <cdr:y>0.07866</cdr:y>
    </cdr:to>
    <cdr:sp macro="" textlink="">
      <cdr:nvSpPr>
        <cdr:cNvPr id="3" name="TextBox 1"/>
        <cdr:cNvSpPr txBox="1"/>
      </cdr:nvSpPr>
      <cdr:spPr>
        <a:xfrm xmlns:a="http://schemas.openxmlformats.org/drawingml/2006/main">
          <a:off x="2014979" y="92490"/>
          <a:ext cx="4240730" cy="199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CA" sz="1100" b="1" i="0" baseline="0" dirty="0">
              <a:effectLst/>
              <a:latin typeface="Arial" panose="020B0604020202020204" pitchFamily="34" charset="0"/>
              <a:ea typeface="+mn-ea"/>
              <a:cs typeface="Arial" panose="020B0604020202020204" pitchFamily="34" charset="0"/>
            </a:rPr>
            <a:t>Cumulative </a:t>
          </a:r>
          <a:r>
            <a:rPr lang="en-CA" sz="1100" b="1" i="0" baseline="0" dirty="0" smtClean="0">
              <a:effectLst/>
              <a:latin typeface="Arial" panose="020B0604020202020204" pitchFamily="34" charset="0"/>
              <a:ea typeface="+mn-ea"/>
              <a:cs typeface="Arial" panose="020B0604020202020204" pitchFamily="34" charset="0"/>
            </a:rPr>
            <a:t>employment growth </a:t>
          </a:r>
          <a:r>
            <a:rPr lang="en-CA" sz="1100" b="1" i="0" baseline="0" dirty="0">
              <a:effectLst/>
              <a:latin typeface="Arial" panose="020B0604020202020204" pitchFamily="34" charset="0"/>
              <a:ea typeface="+mn-ea"/>
              <a:cs typeface="Arial" panose="020B0604020202020204" pitchFamily="34" charset="0"/>
            </a:rPr>
            <a:t>by </a:t>
          </a:r>
          <a:r>
            <a:rPr lang="en-CA" sz="1100" b="1" i="0" baseline="0" dirty="0" smtClean="0">
              <a:effectLst/>
              <a:latin typeface="Arial" panose="020B0604020202020204" pitchFamily="34" charset="0"/>
              <a:ea typeface="+mn-ea"/>
              <a:cs typeface="Arial" panose="020B0604020202020204" pitchFamily="34" charset="0"/>
            </a:rPr>
            <a:t>task type</a:t>
          </a:r>
          <a:r>
            <a:rPr lang="en-CA" sz="1100" b="1" i="0" baseline="0" dirty="0">
              <a:effectLst/>
              <a:latin typeface="Arial" panose="020B0604020202020204" pitchFamily="34" charset="0"/>
              <a:ea typeface="+mn-ea"/>
              <a:cs typeface="Arial" panose="020B0604020202020204" pitchFamily="34" charset="0"/>
            </a:rPr>
            <a:t>, 1987 to 2017</a:t>
          </a:r>
          <a:endParaRPr lang="en-US"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0.91534</cdr:x>
      <cdr:y>0.10469</cdr:y>
    </cdr:from>
    <cdr:to>
      <cdr:x>0.9844</cdr:x>
      <cdr:y>0.17148</cdr:y>
    </cdr:to>
    <cdr:sp macro="" textlink="">
      <cdr:nvSpPr>
        <cdr:cNvPr id="4" name="ZoneTexte 3"/>
        <cdr:cNvSpPr txBox="1"/>
      </cdr:nvSpPr>
      <cdr:spPr>
        <a:xfrm xmlns:a="http://schemas.openxmlformats.org/drawingml/2006/main">
          <a:off x="7527110" y="346676"/>
          <a:ext cx="567891" cy="221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1100" dirty="0" smtClean="0"/>
            <a:t>+</a:t>
          </a:r>
          <a:r>
            <a:rPr lang="fr-CA" sz="900" dirty="0" smtClean="0">
              <a:latin typeface="Arial" panose="020B0604020202020204" pitchFamily="34" charset="0"/>
              <a:cs typeface="Arial" panose="020B0604020202020204" pitchFamily="34" charset="0"/>
            </a:rPr>
            <a:t>70.4</a:t>
          </a:r>
          <a:r>
            <a:rPr lang="fr-CA" sz="1100" dirty="0" smtClean="0"/>
            <a:t>%</a:t>
          </a:r>
          <a:endParaRPr lang="fr-CA" sz="1100" dirty="0"/>
        </a:p>
      </cdr:txBody>
    </cdr:sp>
  </cdr:relSizeAnchor>
  <cdr:relSizeAnchor xmlns:cdr="http://schemas.openxmlformats.org/drawingml/2006/chartDrawing">
    <cdr:from>
      <cdr:x>0.91011</cdr:x>
      <cdr:y>0.23959</cdr:y>
    </cdr:from>
    <cdr:to>
      <cdr:x>0.98964</cdr:x>
      <cdr:y>0.30637</cdr:y>
    </cdr:to>
    <cdr:sp macro="" textlink="">
      <cdr:nvSpPr>
        <cdr:cNvPr id="5" name="ZoneTexte 1"/>
        <cdr:cNvSpPr txBox="1"/>
      </cdr:nvSpPr>
      <cdr:spPr>
        <a:xfrm xmlns:a="http://schemas.openxmlformats.org/drawingml/2006/main">
          <a:off x="7484022" y="793350"/>
          <a:ext cx="654068" cy="221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smtClean="0"/>
            <a:t>+6</a:t>
          </a:r>
          <a:r>
            <a:rPr lang="fr-CA" sz="900" dirty="0" smtClean="0">
              <a:latin typeface="Arial" panose="020B0604020202020204" pitchFamily="34" charset="0"/>
              <a:cs typeface="Arial" panose="020B0604020202020204" pitchFamily="34" charset="0"/>
            </a:rPr>
            <a:t>8.4</a:t>
          </a:r>
          <a:r>
            <a:rPr lang="fr-CA" sz="1100" dirty="0" smtClean="0"/>
            <a:t>%</a:t>
          </a:r>
          <a:endParaRPr lang="fr-CA" sz="1100" dirty="0"/>
        </a:p>
      </cdr:txBody>
    </cdr:sp>
  </cdr:relSizeAnchor>
  <cdr:relSizeAnchor xmlns:cdr="http://schemas.openxmlformats.org/drawingml/2006/chartDrawing">
    <cdr:from>
      <cdr:x>0.89889</cdr:x>
      <cdr:y>0.4631</cdr:y>
    </cdr:from>
    <cdr:to>
      <cdr:x>0.97843</cdr:x>
      <cdr:y>0.52988</cdr:y>
    </cdr:to>
    <cdr:sp macro="" textlink="">
      <cdr:nvSpPr>
        <cdr:cNvPr id="6" name="ZoneTexte 1"/>
        <cdr:cNvSpPr txBox="1"/>
      </cdr:nvSpPr>
      <cdr:spPr>
        <a:xfrm xmlns:a="http://schemas.openxmlformats.org/drawingml/2006/main">
          <a:off x="7391802" y="1533451"/>
          <a:ext cx="654068" cy="2211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dirty="0" smtClean="0"/>
            <a:t>+</a:t>
          </a:r>
          <a:r>
            <a:rPr lang="fr-CA" sz="900" dirty="0" smtClean="0"/>
            <a:t>15.9</a:t>
          </a:r>
          <a:r>
            <a:rPr lang="fr-CA" sz="1100" dirty="0" smtClean="0"/>
            <a:t>%</a:t>
          </a:r>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3312" tIns="46656" rIns="93312" bIns="46656" rtlCol="0"/>
          <a:lstStyle>
            <a:lvl1pPr algn="r">
              <a:defRPr sz="1200"/>
            </a:lvl1pPr>
          </a:lstStyle>
          <a:p>
            <a:fld id="{EA956CDF-086B-474F-BEF9-4CABEECB2E26}" type="datetimeFigureOut">
              <a:rPr lang="en-US" smtClean="0"/>
              <a:t>11/7/2018</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2" tIns="46656" rIns="93312" bIns="46656" rtlCol="0" anchor="b"/>
          <a:lstStyle>
            <a:lvl1pPr algn="r">
              <a:defRPr sz="1200"/>
            </a:lvl1pPr>
          </a:lstStyle>
          <a:p>
            <a:fld id="{C66597AD-DFDC-3846-A792-2604544DDE1B}" type="slidenum">
              <a:rPr lang="en-US" smtClean="0"/>
              <a:t>‹#›</a:t>
            </a:fld>
            <a:endParaRPr lang="en-US"/>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12" tIns="46656" rIns="93312" bIns="46656" rtlCol="0"/>
          <a:lstStyle>
            <a:lvl1pPr algn="r">
              <a:defRPr sz="1200"/>
            </a:lvl1pPr>
          </a:lstStyle>
          <a:p>
            <a:fld id="{FAAB3AF9-4EAF-7F4D-AC56-7732E0FF244F}" type="datetimeFigureOut">
              <a:rPr lang="en-US" smtClean="0"/>
              <a:t>11/7/2018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200"/>
            </a:lvl1pPr>
          </a:lstStyle>
          <a:p>
            <a:fld id="{7E9DD9FA-9A84-E143-86E3-47119075FC69}" type="slidenum">
              <a:rPr lang="en-US" smtClean="0"/>
              <a:t>‹#›</a:t>
            </a:fld>
            <a:endParaRPr lang="en-US"/>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1</a:t>
            </a:fld>
            <a:endParaRPr lang="en-US"/>
          </a:p>
        </p:txBody>
      </p:sp>
    </p:spTree>
    <p:extLst>
      <p:ext uri="{BB962C8B-B14F-4D97-AF65-F5344CB8AC3E}">
        <p14:creationId xmlns:p14="http://schemas.microsoft.com/office/powerpoint/2010/main" val="44272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CA" dirty="0" smtClean="0">
                <a:latin typeface="Arial" panose="020B0604020202020204" pitchFamily="34" charset="0"/>
                <a:cs typeface="Arial" panose="020B0604020202020204" pitchFamily="34" charset="0"/>
              </a:rPr>
              <a:t>2019 EI Premium Rate represents </a:t>
            </a:r>
            <a:r>
              <a:rPr lang="en-CA" dirty="0">
                <a:latin typeface="Arial" panose="020B0604020202020204" pitchFamily="34" charset="0"/>
                <a:cs typeface="Arial" panose="020B0604020202020204" pitchFamily="34" charset="0"/>
              </a:rPr>
              <a:t>a decrease of 4 cents for employees compared to the 2018 rate and an effective decrease of 5 cents for employers, who pay 1.4 times the employee rate.</a:t>
            </a:r>
          </a:p>
          <a:p>
            <a:pPr>
              <a:buFont typeface="Courier New" panose="02070309020205020404" pitchFamily="49" charset="0"/>
              <a:buChar char="o"/>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maximum insurable earnings for 2019 will increase to $53,100 from $51,700 in 2018.</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In </a:t>
            </a:r>
            <a:r>
              <a:rPr lang="en-CA" dirty="0">
                <a:latin typeface="Arial" panose="020B0604020202020204" pitchFamily="34" charset="0"/>
                <a:cs typeface="Arial" panose="020B0604020202020204" pitchFamily="34" charset="0"/>
              </a:rPr>
              <a:t>the province of Quebec, which administers its own parental insurance plan, premium rates will be reduced by 5 cents per $100 of insurable earnings, to a premium rate of $1.25 ($1.75 for employers).</a:t>
            </a:r>
          </a:p>
          <a:p>
            <a:pPr defTabSz="466618">
              <a:defRP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209252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209252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12</a:t>
            </a:fld>
            <a:endParaRPr lang="en-US" dirty="0"/>
          </a:p>
        </p:txBody>
      </p:sp>
    </p:spTree>
    <p:extLst>
      <p:ext uri="{BB962C8B-B14F-4D97-AF65-F5344CB8AC3E}">
        <p14:creationId xmlns:p14="http://schemas.microsoft.com/office/powerpoint/2010/main" val="115433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13</a:t>
            </a:fld>
            <a:endParaRPr lang="en-US"/>
          </a:p>
        </p:txBody>
      </p:sp>
    </p:spTree>
    <p:extLst>
      <p:ext uri="{BB962C8B-B14F-4D97-AF65-F5344CB8AC3E}">
        <p14:creationId xmlns:p14="http://schemas.microsoft.com/office/powerpoint/2010/main" val="885975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14</a:t>
            </a:fld>
            <a:endParaRPr lang="en-US"/>
          </a:p>
        </p:txBody>
      </p:sp>
    </p:spTree>
    <p:extLst>
      <p:ext uri="{BB962C8B-B14F-4D97-AF65-F5344CB8AC3E}">
        <p14:creationId xmlns:p14="http://schemas.microsoft.com/office/powerpoint/2010/main" val="294194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15</a:t>
            </a:fld>
            <a:endParaRPr lang="en-US"/>
          </a:p>
        </p:txBody>
      </p:sp>
    </p:spTree>
    <p:extLst>
      <p:ext uri="{BB962C8B-B14F-4D97-AF65-F5344CB8AC3E}">
        <p14:creationId xmlns:p14="http://schemas.microsoft.com/office/powerpoint/2010/main" val="219235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16</a:t>
            </a:fld>
            <a:endParaRPr lang="en-US"/>
          </a:p>
        </p:txBody>
      </p:sp>
    </p:spTree>
    <p:extLst>
      <p:ext uri="{BB962C8B-B14F-4D97-AF65-F5344CB8AC3E}">
        <p14:creationId xmlns:p14="http://schemas.microsoft.com/office/powerpoint/2010/main" val="156197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17</a:t>
            </a:fld>
            <a:endParaRPr lang="en-US"/>
          </a:p>
        </p:txBody>
      </p:sp>
    </p:spTree>
    <p:extLst>
      <p:ext uri="{BB962C8B-B14F-4D97-AF65-F5344CB8AC3E}">
        <p14:creationId xmlns:p14="http://schemas.microsoft.com/office/powerpoint/2010/main" val="63252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baseline="0" dirty="0" smtClean="0"/>
          </a:p>
          <a:p>
            <a:pPr marL="174982" indent="-174982">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0DDD8B1A-5049-5C4B-AFE6-32830630CA6A}" type="slidenum">
              <a:rPr lang="en-US" smtClean="0"/>
              <a:t>18</a:t>
            </a:fld>
            <a:endParaRPr lang="en-US"/>
          </a:p>
        </p:txBody>
      </p:sp>
    </p:spTree>
    <p:extLst>
      <p:ext uri="{BB962C8B-B14F-4D97-AF65-F5344CB8AC3E}">
        <p14:creationId xmlns:p14="http://schemas.microsoft.com/office/powerpoint/2010/main" val="131643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19</a:t>
            </a:fld>
            <a:endParaRPr lang="en-US"/>
          </a:p>
        </p:txBody>
      </p:sp>
    </p:spTree>
    <p:extLst>
      <p:ext uri="{BB962C8B-B14F-4D97-AF65-F5344CB8AC3E}">
        <p14:creationId xmlns:p14="http://schemas.microsoft.com/office/powerpoint/2010/main" val="8859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a:p>
        </p:txBody>
      </p:sp>
    </p:spTree>
    <p:extLst>
      <p:ext uri="{BB962C8B-B14F-4D97-AF65-F5344CB8AC3E}">
        <p14:creationId xmlns:p14="http://schemas.microsoft.com/office/powerpoint/2010/main" val="346066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20</a:t>
            </a:fld>
            <a:endParaRPr lang="en-US"/>
          </a:p>
        </p:txBody>
      </p:sp>
    </p:spTree>
    <p:extLst>
      <p:ext uri="{BB962C8B-B14F-4D97-AF65-F5344CB8AC3E}">
        <p14:creationId xmlns:p14="http://schemas.microsoft.com/office/powerpoint/2010/main" val="125712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CA" sz="1200" dirty="0" smtClean="0">
                <a:latin typeface="+mn-lt"/>
                <a:cs typeface="Arial" panose="020B0604020202020204" pitchFamily="34" charset="0"/>
              </a:rPr>
              <a:t>Since the 2008/2009 recession, Canada’s unemployment rate is on a downward trend and has declined by 2.9 percentage points (</a:t>
            </a:r>
            <a:r>
              <a:rPr lang="en-CA" sz="1200" dirty="0" err="1" smtClean="0">
                <a:latin typeface="+mn-lt"/>
                <a:cs typeface="Arial" panose="020B0604020202020204" pitchFamily="34" charset="0"/>
              </a:rPr>
              <a:t>ppts</a:t>
            </a:r>
            <a:r>
              <a:rPr lang="en-CA" sz="1200" dirty="0" smtClean="0">
                <a:latin typeface="+mn-lt"/>
                <a:cs typeface="Arial" panose="020B0604020202020204" pitchFamily="34" charset="0"/>
              </a:rPr>
              <a:t>) from its peak of 8.7% (July 2009).</a:t>
            </a:r>
          </a:p>
          <a:p>
            <a:pPr marL="285750" indent="-285750">
              <a:spcAft>
                <a:spcPts val="600"/>
              </a:spcAft>
              <a:buFont typeface="Arial" panose="020B0604020202020204" pitchFamily="34" charset="0"/>
              <a:buChar char="•"/>
            </a:pPr>
            <a:endParaRPr lang="en-CA" sz="1200" dirty="0" smtClean="0">
              <a:latin typeface="+mn-lt"/>
              <a:cs typeface="Arial" panose="020B0604020202020204" pitchFamily="34" charset="0"/>
            </a:endParaRPr>
          </a:p>
          <a:p>
            <a:pPr marL="285750" indent="-285750">
              <a:spcAft>
                <a:spcPts val="600"/>
              </a:spcAft>
              <a:buFont typeface="Arial" panose="020B0604020202020204" pitchFamily="34" charset="0"/>
              <a:buChar char="•"/>
            </a:pPr>
            <a:r>
              <a:rPr lang="en-CA" sz="1200" dirty="0" smtClean="0">
                <a:latin typeface="+mn-lt"/>
                <a:cs typeface="Arial" panose="020B0604020202020204" pitchFamily="34" charset="0"/>
              </a:rPr>
              <a:t>Canada’s unemployment rate was 5.8% in May 2018, the lowest rate since Statistics Canada started measuring it in 1976.</a:t>
            </a:r>
          </a:p>
          <a:p>
            <a:pPr marL="285750" indent="-285750">
              <a:spcAft>
                <a:spcPts val="600"/>
              </a:spcAft>
              <a:buFont typeface="Arial" panose="020B0604020202020204" pitchFamily="34" charset="0"/>
              <a:buChar char="•"/>
            </a:pPr>
            <a:endParaRPr lang="en-CA" sz="1200" dirty="0" smtClean="0">
              <a:latin typeface="+mn-lt"/>
              <a:cs typeface="Arial" panose="020B0604020202020204" pitchFamily="34" charset="0"/>
            </a:endParaRPr>
          </a:p>
          <a:p>
            <a:pPr marL="285750" indent="-285750">
              <a:spcAft>
                <a:spcPts val="600"/>
              </a:spcAft>
              <a:buFont typeface="Arial" panose="020B0604020202020204" pitchFamily="34" charset="0"/>
              <a:buChar char="•"/>
            </a:pPr>
            <a:r>
              <a:rPr lang="en-CA" sz="1200" dirty="0" smtClean="0">
                <a:latin typeface="+mn-lt"/>
                <a:cs typeface="Arial" panose="020B0604020202020204" pitchFamily="34" charset="0"/>
              </a:rPr>
              <a:t>Canada’s unemployment rate is also well below its historical average (8.2% from January 1976 to May 2018). </a:t>
            </a: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31743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lvl="1" indent="-182563">
              <a:spcAft>
                <a:spcPts val="600"/>
              </a:spcAft>
              <a:buFont typeface="Arial"/>
              <a:buChar char="•"/>
            </a:pPr>
            <a:r>
              <a:rPr lang="en-CA" dirty="0" smtClean="0">
                <a:cs typeface="Arial" panose="020B0604020202020204" pitchFamily="34" charset="0"/>
              </a:rPr>
              <a:t>Canada’s population is aging because Canadians are having fewer children and are living longer.</a:t>
            </a: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endParaRPr lang="en-CA" dirty="0" smtClean="0">
              <a:cs typeface="Arial" panose="020B0604020202020204" pitchFamily="34" charset="0"/>
            </a:endParaRP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r>
              <a:rPr lang="en-CA" dirty="0" smtClean="0">
                <a:cs typeface="Arial" panose="020B0604020202020204" pitchFamily="34" charset="0"/>
              </a:rPr>
              <a:t>Population aging is slowing the growth in the actual number of workers; labour force growth is expected to slow from a rate of 1.1% over the past decade to an average of 0.8% a year between 2017 and 2026.</a:t>
            </a: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endParaRPr lang="en-CA" dirty="0" smtClean="0">
              <a:cs typeface="Arial" panose="020B0604020202020204" pitchFamily="34" charset="0"/>
            </a:endParaRP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r>
              <a:rPr lang="en-CA" dirty="0" smtClean="0">
                <a:cs typeface="Arial" panose="020B0604020202020204" pitchFamily="34" charset="0"/>
              </a:rPr>
              <a:t>While widespread labour shortages are not expected over the next five to ten years, it is anticipated that skill shortages may increasingly occur in certain occupations, sectors or regions due to an insufficient number of workers with required skill sets. </a:t>
            </a: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a:p>
        </p:txBody>
      </p:sp>
    </p:spTree>
    <p:extLst>
      <p:ext uri="{BB962C8B-B14F-4D97-AF65-F5344CB8AC3E}">
        <p14:creationId xmlns:p14="http://schemas.microsoft.com/office/powerpoint/2010/main" val="250658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r>
              <a:rPr lang="en-CA" sz="1200" b="0" dirty="0" smtClean="0">
                <a:cs typeface="Arial" panose="020B0604020202020204" pitchFamily="34" charset="0"/>
              </a:rPr>
              <a:t>The industrial composition of the economy has changed:</a:t>
            </a:r>
          </a:p>
          <a:p>
            <a:pPr marL="0" marR="0" lvl="1" indent="0" algn="l" defTabSz="457200" rtl="0" eaLnBrk="1" fontAlgn="auto" latinLnBrk="0" hangingPunct="1">
              <a:lnSpc>
                <a:spcPct val="100000"/>
              </a:lnSpc>
              <a:spcBef>
                <a:spcPts val="0"/>
              </a:spcBef>
              <a:spcAft>
                <a:spcPts val="600"/>
              </a:spcAft>
              <a:buClrTx/>
              <a:buSzTx/>
              <a:buFont typeface="Arial"/>
              <a:buNone/>
              <a:tabLst/>
              <a:defRPr/>
            </a:pPr>
            <a:endParaRPr lang="en-CA" sz="1200" b="0" dirty="0" smtClean="0">
              <a:cs typeface="Arial" panose="020B0604020202020204" pitchFamily="34" charset="0"/>
            </a:endParaRPr>
          </a:p>
          <a:p>
            <a:pPr marL="182563" lvl="1" indent="-182563">
              <a:spcAft>
                <a:spcPts val="600"/>
              </a:spcAft>
              <a:buFont typeface="Arial"/>
              <a:buChar char="•"/>
            </a:pPr>
            <a:r>
              <a:rPr lang="en-CA" sz="1200" dirty="0" smtClean="0">
                <a:cs typeface="Arial" panose="020B0604020202020204" pitchFamily="34" charset="0"/>
              </a:rPr>
              <a:t>Over the past decades, the proportion of jobs in the goods-producing sector has declined in favour of jobs in the services-producing sector (falling from 29.8% in 1985 to 21% in 2017).</a:t>
            </a:r>
          </a:p>
          <a:p>
            <a:pPr marL="182563" lvl="1" indent="-182563">
              <a:spcAft>
                <a:spcPts val="600"/>
              </a:spcAft>
              <a:buFont typeface="Arial"/>
              <a:buChar char="•"/>
            </a:pPr>
            <a:endParaRPr lang="en-CA" sz="1200" dirty="0" smtClean="0">
              <a:cs typeface="Arial" panose="020B0604020202020204" pitchFamily="34" charset="0"/>
            </a:endParaRP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r>
              <a:rPr lang="en-CA" sz="1200" dirty="0" smtClean="0">
                <a:cs typeface="Arial" panose="020B0604020202020204" pitchFamily="34" charset="0"/>
              </a:rPr>
              <a:t>From 1985 to 2017, particularly strong employment growth was observed in professional, scientific and technical services (+228%), and in business services (+186.9%). </a:t>
            </a:r>
          </a:p>
          <a:p>
            <a:pPr marL="182563" marR="0" lvl="1" indent="-182563" algn="l" defTabSz="457200" rtl="0" eaLnBrk="1" fontAlgn="auto" latinLnBrk="0" hangingPunct="1">
              <a:lnSpc>
                <a:spcPct val="100000"/>
              </a:lnSpc>
              <a:spcBef>
                <a:spcPts val="0"/>
              </a:spcBef>
              <a:spcAft>
                <a:spcPts val="600"/>
              </a:spcAft>
              <a:buClrTx/>
              <a:buSzTx/>
              <a:buFont typeface="Arial"/>
              <a:buChar char="•"/>
              <a:tabLst/>
              <a:defRPr/>
            </a:pPr>
            <a:endParaRPr lang="en-CA" sz="1200" dirty="0" smtClean="0">
              <a:cs typeface="Arial" panose="020B0604020202020204" pitchFamily="34" charset="0"/>
            </a:endParaRPr>
          </a:p>
          <a:p>
            <a:pPr marL="182563" lvl="1" indent="-182563">
              <a:spcAft>
                <a:spcPts val="600"/>
              </a:spcAft>
              <a:buFont typeface="Arial"/>
              <a:buChar char="•"/>
            </a:pPr>
            <a:r>
              <a:rPr lang="en-CA" sz="1200" dirty="0" smtClean="0">
                <a:cs typeface="Arial" panose="020B0604020202020204" pitchFamily="34" charset="0"/>
              </a:rPr>
              <a:t>Only the agriculture and manufacturing sectors lost jobs since 1985 (-37.8% and -12.2%, respectively).</a:t>
            </a:r>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386211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indent="-182563">
              <a:spcBef>
                <a:spcPts val="0"/>
              </a:spcBef>
              <a:spcAft>
                <a:spcPts val="600"/>
              </a:spcAft>
              <a:buFont typeface="Arial" panose="020B0604020202020204" pitchFamily="34" charset="0"/>
              <a:buChar char="•"/>
            </a:pPr>
            <a:r>
              <a:rPr lang="en-CA" sz="1200" dirty="0" smtClean="0">
                <a:cs typeface="Arial" panose="020B0604020202020204" pitchFamily="34" charset="0"/>
              </a:rPr>
              <a:t>The proportion of both jobs primarily requiring analytical skills (i.e., cognitive) and social skills (i.e., interactive) increased from 30% in 1987 to 34% and 35% respectively in 2017.</a:t>
            </a:r>
          </a:p>
          <a:p>
            <a:pPr marL="182563" indent="-182563">
              <a:spcBef>
                <a:spcPts val="0"/>
              </a:spcBef>
              <a:spcAft>
                <a:spcPts val="600"/>
              </a:spcAft>
              <a:buFont typeface="Arial" panose="020B0604020202020204" pitchFamily="34" charset="0"/>
              <a:buChar char="•"/>
            </a:pPr>
            <a:endParaRPr lang="en-CA" sz="1200" dirty="0" smtClean="0">
              <a:cs typeface="Arial" panose="020B0604020202020204" pitchFamily="34" charset="0"/>
            </a:endParaRPr>
          </a:p>
          <a:p>
            <a:pPr marL="182563" indent="-182563">
              <a:spcBef>
                <a:spcPts val="0"/>
              </a:spcBef>
              <a:spcAft>
                <a:spcPts val="600"/>
              </a:spcAft>
              <a:buFont typeface="Arial" panose="020B0604020202020204" pitchFamily="34" charset="0"/>
              <a:buChar char="•"/>
            </a:pPr>
            <a:r>
              <a:rPr lang="en-CA" sz="1200" dirty="0" smtClean="0">
                <a:cs typeface="Arial" panose="020B0604020202020204" pitchFamily="34" charset="0"/>
              </a:rPr>
              <a:t>Occupations requiring university education have seen steady increases in demand since the late 1980s, while employment growth in occupations requiring other levels of education has been slower or has plateaued in recent years. </a:t>
            </a:r>
          </a:p>
          <a:p>
            <a:pPr marL="182563" indent="-182563">
              <a:spcBef>
                <a:spcPts val="0"/>
              </a:spcBef>
              <a:spcAft>
                <a:spcPts val="600"/>
              </a:spcAft>
              <a:buFont typeface="Arial" panose="020B0604020202020204" pitchFamily="34" charset="0"/>
              <a:buChar char="•"/>
            </a:pPr>
            <a:endParaRPr lang="en-CA" sz="1200" dirty="0" smtClean="0">
              <a:cs typeface="Arial" panose="020B0604020202020204" pitchFamily="34" charset="0"/>
            </a:endParaRPr>
          </a:p>
          <a:p>
            <a:pPr marL="182563" indent="-182563">
              <a:spcBef>
                <a:spcPts val="0"/>
              </a:spcBef>
              <a:spcAft>
                <a:spcPts val="600"/>
              </a:spcAft>
              <a:buFont typeface="Arial" panose="020B0604020202020204" pitchFamily="34" charset="0"/>
              <a:buChar char="•"/>
            </a:pPr>
            <a:r>
              <a:rPr lang="en-CA" sz="1200" dirty="0" smtClean="0">
                <a:cs typeface="Arial" panose="020B0604020202020204" pitchFamily="34" charset="0"/>
              </a:rPr>
              <a:t>Employment in occupations usually requiring university education have increased substantially over the past decades, about one fifth (20%) of all jobs required university education in 2017.</a:t>
            </a: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262587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cs typeface="Arial" panose="020B0604020202020204" pitchFamily="34" charset="0"/>
              </a:rPr>
              <a:t>There are some signs that job quality has declined in recent decades (e.g., decreasing rates of unionization and registered pension plan coverage).  Also, growth in the rate of temporary work over the same period could signal that the employer-employee relationship has weakened – although since 2011 the rate of temporary work has remained flat.</a:t>
            </a:r>
          </a:p>
          <a:p>
            <a:pPr marL="171450" indent="-171450">
              <a:buFont typeface="Arial" panose="020B0604020202020204" pitchFamily="34" charset="0"/>
              <a:buChar char="•"/>
            </a:pPr>
            <a:endParaRPr lang="en-CA" dirty="0" smtClean="0">
              <a:cs typeface="Arial" panose="020B0604020202020204" pitchFamily="34" charset="0"/>
            </a:endParaRPr>
          </a:p>
          <a:p>
            <a:pPr marL="171450" indent="-171450">
              <a:buFont typeface="Arial" panose="020B0604020202020204" pitchFamily="34" charset="0"/>
              <a:buChar char="•"/>
            </a:pPr>
            <a:r>
              <a:rPr lang="en-CA" dirty="0" smtClean="0">
                <a:cs typeface="Arial" panose="020B0604020202020204" pitchFamily="34" charset="0"/>
              </a:rPr>
              <a:t>Automation is another area of concern.  While in the past, automation mainly displaced workers in low-skill occupations and job loses were offset by the creation of new, mainly higher-skilled occupations, new breakthroughs could make it possible to automate even white collar jobs. </a:t>
            </a:r>
          </a:p>
          <a:p>
            <a:pPr marL="171450" indent="-171450">
              <a:buFont typeface="Arial" panose="020B0604020202020204" pitchFamily="34" charset="0"/>
              <a:buChar char="•"/>
            </a:pPr>
            <a:endParaRPr lang="en-CA" dirty="0" smtClean="0">
              <a:cs typeface="Arial" panose="020B0604020202020204" pitchFamily="34" charset="0"/>
            </a:endParaRPr>
          </a:p>
          <a:p>
            <a:pPr marL="171450" indent="-171450">
              <a:buFont typeface="Arial" panose="020B0604020202020204" pitchFamily="34" charset="0"/>
              <a:buChar char="•"/>
            </a:pPr>
            <a:r>
              <a:rPr lang="en-CA" sz="1200" dirty="0" smtClean="0">
                <a:cs typeface="Arial" panose="020B0604020202020204" pitchFamily="34" charset="0"/>
              </a:rPr>
              <a:t>It is anticipated that individuals will not only require a high level of educational attainment and technical abilities, but also a mix of cognitive and non-cognitive skills, including interpersonal skills, and strong foundational skills in order to remain adaptable and flexible. </a:t>
            </a:r>
          </a:p>
          <a:p>
            <a:pPr marL="171450" indent="-171450">
              <a:buFont typeface="Arial" panose="020B0604020202020204" pitchFamily="34" charset="0"/>
              <a:buChar char="•"/>
            </a:pPr>
            <a:endParaRPr lang="en-CA" sz="1200" dirty="0" smtClean="0">
              <a:cs typeface="Arial" panose="020B0604020202020204" pitchFamily="34" charset="0"/>
            </a:endParaRPr>
          </a:p>
          <a:p>
            <a:pPr marL="171450" indent="-171450">
              <a:buFont typeface="Arial" panose="020B0604020202020204" pitchFamily="34" charset="0"/>
              <a:buChar char="•"/>
            </a:pPr>
            <a:r>
              <a:rPr lang="en-US" sz="1200" dirty="0" smtClean="0">
                <a:cs typeface="Arial" panose="020B0604020202020204" pitchFamily="34" charset="0"/>
              </a:rPr>
              <a:t>The adaptation of existing policies and programs, as well as the development of entirely new approaches in areas such as re-skilling, training, and income support, may also be required to address emerging vulnerabilities.</a:t>
            </a:r>
            <a:endParaRPr lang="en-CA" sz="1200" dirty="0" smtClean="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7</a:t>
            </a:fld>
            <a:endParaRPr lang="en-US"/>
          </a:p>
        </p:txBody>
      </p:sp>
    </p:spTree>
    <p:extLst>
      <p:ext uri="{BB962C8B-B14F-4D97-AF65-F5344CB8AC3E}">
        <p14:creationId xmlns:p14="http://schemas.microsoft.com/office/powerpoint/2010/main" val="351353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600" lvl="1" indent="-285750">
              <a:spcBef>
                <a:spcPts val="0"/>
              </a:spcBef>
              <a:buFont typeface="Arial" panose="020B0604020202020204" pitchFamily="34" charset="0"/>
              <a:buChar char="•"/>
            </a:pPr>
            <a:r>
              <a:rPr lang="en-US" dirty="0" smtClean="0">
                <a:cs typeface="Arial" panose="020B0604020202020204" pitchFamily="34" charset="0"/>
              </a:rPr>
              <a:t>Canadian companies are facing recruiting challenges: highly-specialized skills are needed in </a:t>
            </a:r>
            <a:r>
              <a:rPr lang="en-CA" dirty="0" smtClean="0">
                <a:cs typeface="Arial" panose="020B0604020202020204" pitchFamily="34" charset="0"/>
              </a:rPr>
              <a:t>information and communications technology (</a:t>
            </a:r>
            <a:r>
              <a:rPr lang="en-US" dirty="0" smtClean="0">
                <a:cs typeface="Arial" panose="020B0604020202020204" pitchFamily="34" charset="0"/>
              </a:rPr>
              <a:t>ICT), cybersecurity, analytics and engineering-related roles. </a:t>
            </a:r>
          </a:p>
          <a:p>
            <a:pPr marL="742950" lvl="1" indent="-285750">
              <a:spcBef>
                <a:spcPts val="0"/>
              </a:spcBef>
              <a:buFont typeface="Arial" panose="020B0604020202020204" pitchFamily="34" charset="0"/>
              <a:buChar char="•"/>
            </a:pPr>
            <a:endParaRPr lang="en-CA" dirty="0" smtClean="0">
              <a:cs typeface="Arial" panose="020B0604020202020204" pitchFamily="34" charset="0"/>
            </a:endParaRPr>
          </a:p>
          <a:p>
            <a:pPr marL="381600" lvl="1" indent="-285750">
              <a:buFont typeface="Arial" panose="020B0604020202020204" pitchFamily="34" charset="0"/>
              <a:buChar char="•"/>
            </a:pPr>
            <a:r>
              <a:rPr lang="en-US" dirty="0" smtClean="0">
                <a:cs typeface="Arial" panose="020B0604020202020204" pitchFamily="34" charset="0"/>
              </a:rPr>
              <a:t>There are an insufficient number of students  who choose STEM as a field of study.</a:t>
            </a:r>
          </a:p>
          <a:p>
            <a:pPr marL="742950" lvl="1" indent="-285750">
              <a:spcBef>
                <a:spcPts val="0"/>
              </a:spcBef>
              <a:buFont typeface="Arial" panose="020B0604020202020204" pitchFamily="34" charset="0"/>
              <a:buChar char="•"/>
            </a:pPr>
            <a:endParaRPr lang="en-CA" dirty="0" smtClean="0">
              <a:cs typeface="Arial" panose="020B0604020202020204" pitchFamily="34" charset="0"/>
            </a:endParaRPr>
          </a:p>
          <a:p>
            <a:pPr marL="381600" lvl="1" indent="-285750">
              <a:spcBef>
                <a:spcPts val="0"/>
              </a:spcBef>
              <a:buFont typeface="Arial" panose="020B0604020202020204" pitchFamily="34" charset="0"/>
              <a:buChar char="•"/>
            </a:pPr>
            <a:r>
              <a:rPr lang="en-US" dirty="0" smtClean="0">
                <a:cs typeface="Arial" panose="020B0604020202020204" pitchFamily="34" charset="0"/>
              </a:rPr>
              <a:t>Post-secondary curriculum development is not keeping up with emerging technology; it can take several years to establish new programs and even longer for new graduates to enter the </a:t>
            </a:r>
            <a:r>
              <a:rPr lang="en-US" dirty="0" err="1" smtClean="0">
                <a:cs typeface="Arial" panose="020B0604020202020204" pitchFamily="34" charset="0"/>
              </a:rPr>
              <a:t>labour</a:t>
            </a:r>
            <a:r>
              <a:rPr lang="en-US" dirty="0" smtClean="0">
                <a:cs typeface="Arial" panose="020B0604020202020204" pitchFamily="34" charset="0"/>
              </a:rPr>
              <a:t> force.</a:t>
            </a:r>
            <a:endParaRPr lang="en-CA" dirty="0" smtClean="0">
              <a:cs typeface="Arial" panose="020B0604020202020204" pitchFamily="34" charset="0"/>
            </a:endParaRPr>
          </a:p>
          <a:p>
            <a:endParaRPr lang="en-CA" dirty="0" smtClean="0"/>
          </a:p>
          <a:p>
            <a:pPr marL="381600" marR="0" lvl="1" indent="-285750" fontAlgn="auto">
              <a:lnSpc>
                <a:spcPct val="100000"/>
              </a:lnSpc>
              <a:spcAft>
                <a:spcPts val="0"/>
              </a:spcAft>
              <a:buClrTx/>
              <a:buSzTx/>
              <a:buFont typeface="Arial" panose="020B0604020202020204" pitchFamily="34" charset="0"/>
              <a:buChar char="•"/>
              <a:tabLst/>
              <a:defRPr/>
            </a:pPr>
            <a:r>
              <a:rPr lang="en-US" sz="1200" dirty="0" smtClean="0">
                <a:cs typeface="Arial" panose="020B0604020202020204" pitchFamily="34" charset="0"/>
              </a:rPr>
              <a:t>N</a:t>
            </a:r>
            <a:r>
              <a:rPr lang="en-US" dirty="0" smtClean="0">
                <a:cs typeface="Arial" panose="020B0604020202020204" pitchFamily="34" charset="0"/>
              </a:rPr>
              <a:t>ot being able to attract and retain skilled talent stifles innovation and the ability of businesses to scale up productivity and competitiveness.</a:t>
            </a:r>
            <a:endParaRPr lang="en-CA" dirty="0" smtClean="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a:p>
        </p:txBody>
      </p:sp>
    </p:spTree>
    <p:extLst>
      <p:ext uri="{BB962C8B-B14F-4D97-AF65-F5344CB8AC3E}">
        <p14:creationId xmlns:p14="http://schemas.microsoft.com/office/powerpoint/2010/main" val="380295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a:p>
        </p:txBody>
      </p:sp>
    </p:spTree>
    <p:extLst>
      <p:ext uri="{BB962C8B-B14F-4D97-AF65-F5344CB8AC3E}">
        <p14:creationId xmlns:p14="http://schemas.microsoft.com/office/powerpoint/2010/main" val="88597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16E7DB6-28F2-6B4F-B157-E07B60B8B1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38516260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E7DB6-28F2-6B4F-B157-E07B60B8B1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834745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E7DB6-28F2-6B4F-B157-E07B60B8B1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3994977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11/7/2018</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78711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smtClean="0"/>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70344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9526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smtClean="0"/>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33472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smtClean="0"/>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44950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smtClean="0"/>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58888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6E7DB6-28F2-6B4F-B157-E07B60B8B1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9106831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smtClean="0"/>
              <a:t>Lorem ipsum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dirty="0"/>
          </a:p>
        </p:txBody>
      </p:sp>
    </p:spTree>
    <p:extLst>
      <p:ext uri="{BB962C8B-B14F-4D97-AF65-F5344CB8AC3E}">
        <p14:creationId xmlns:p14="http://schemas.microsoft.com/office/powerpoint/2010/main" val="2680820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71552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E7DB6-28F2-6B4F-B157-E07B60B8B1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9137146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16E7DB6-28F2-6B4F-B157-E07B60B8B109}"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0161631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16E7DB6-28F2-6B4F-B157-E07B60B8B109}"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8321095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16E7DB6-28F2-6B4F-B157-E07B60B8B109}"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40563597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E7DB6-28F2-6B4F-B157-E07B60B8B109}"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31843552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E7DB6-28F2-6B4F-B157-E07B60B8B109}"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2924872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E7DB6-28F2-6B4F-B157-E07B60B8B109}"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36589738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7DB6-28F2-6B4F-B157-E07B60B8B109}" type="datetime1">
              <a:rPr lang="en-US" smtClean="0"/>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a:t>
            </a:fld>
            <a:endParaRPr lang="en-US"/>
          </a:p>
        </p:txBody>
      </p:sp>
    </p:spTree>
    <p:extLst>
      <p:ext uri="{BB962C8B-B14F-4D97-AF65-F5344CB8AC3E}">
        <p14:creationId xmlns:p14="http://schemas.microsoft.com/office/powerpoint/2010/main" val="33727771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668" r:id="rId2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5175" y="3925888"/>
            <a:ext cx="4568825" cy="2452687"/>
          </a:xfrm>
        </p:spPr>
        <p:txBody>
          <a:bodyPr>
            <a:normAutofit fontScale="90000"/>
          </a:bodyPr>
          <a:lstStyle/>
          <a:p>
            <a:pPr algn="l"/>
            <a:r>
              <a:rPr lang="en-US" sz="2700" b="1" dirty="0" smtClean="0">
                <a:latin typeface="Arial" panose="020B0604020202020204" pitchFamily="34" charset="0"/>
                <a:cs typeface="Arial" panose="020B0604020202020204" pitchFamily="34" charset="0"/>
              </a:rPr>
              <a:t>What’s New in EI and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Key </a:t>
            </a:r>
            <a:r>
              <a:rPr lang="en-US" sz="2700" b="1" dirty="0" err="1" smtClean="0">
                <a:latin typeface="Arial" panose="020B0604020202020204" pitchFamily="34" charset="0"/>
                <a:cs typeface="Arial" panose="020B0604020202020204" pitchFamily="34" charset="0"/>
              </a:rPr>
              <a:t>Labour</a:t>
            </a:r>
            <a:r>
              <a:rPr lang="en-US" sz="2700" b="1" dirty="0" smtClean="0">
                <a:latin typeface="Arial" panose="020B0604020202020204" pitchFamily="34" charset="0"/>
                <a:cs typeface="Arial" panose="020B0604020202020204" pitchFamily="34" charset="0"/>
              </a:rPr>
              <a:t> Market Trends</a:t>
            </a: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700" dirty="0" smtClean="0">
                <a:solidFill>
                  <a:schemeClr val="bg1">
                    <a:lumMod val="50000"/>
                  </a:schemeClr>
                </a:solidFill>
                <a:latin typeface="Arial" panose="020B0604020202020204" pitchFamily="34" charset="0"/>
                <a:cs typeface="Arial" panose="020B0604020202020204" pitchFamily="34" charset="0"/>
              </a:rPr>
              <a:t>EI Commissioner for </a:t>
            </a:r>
            <a:br>
              <a:rPr lang="en-US" sz="2700" dirty="0" smtClean="0">
                <a:solidFill>
                  <a:schemeClr val="bg1">
                    <a:lumMod val="50000"/>
                  </a:schemeClr>
                </a:solidFill>
                <a:latin typeface="Arial" panose="020B0604020202020204" pitchFamily="34" charset="0"/>
                <a:cs typeface="Arial" panose="020B0604020202020204" pitchFamily="34" charset="0"/>
              </a:rPr>
            </a:br>
            <a:r>
              <a:rPr lang="en-US" sz="2700" dirty="0" smtClean="0">
                <a:solidFill>
                  <a:schemeClr val="bg1">
                    <a:lumMod val="50000"/>
                  </a:schemeClr>
                </a:solidFill>
                <a:latin typeface="Arial" panose="020B0604020202020204" pitchFamily="34" charset="0"/>
                <a:cs typeface="Arial" panose="020B0604020202020204" pitchFamily="34" charset="0"/>
              </a:rPr>
              <a:t>Employers </a:t>
            </a:r>
            <a:r>
              <a:rPr lang="en-US" sz="2700" dirty="0">
                <a:solidFill>
                  <a:schemeClr val="bg1">
                    <a:lumMod val="50000"/>
                  </a:schemeClr>
                </a:solidFill>
                <a:latin typeface="Arial" panose="020B0604020202020204" pitchFamily="34" charset="0"/>
                <a:cs typeface="Arial" panose="020B0604020202020204" pitchFamily="34" charset="0"/>
              </a:rPr>
              <a:t>Forum </a:t>
            </a:r>
            <a:br>
              <a:rPr lang="en-US" sz="2700" dirty="0">
                <a:solidFill>
                  <a:schemeClr val="bg1">
                    <a:lumMod val="50000"/>
                  </a:schemeClr>
                </a:solidFill>
                <a:latin typeface="Arial" panose="020B0604020202020204" pitchFamily="34" charset="0"/>
                <a:cs typeface="Arial" panose="020B0604020202020204" pitchFamily="34" charset="0"/>
              </a:rPr>
            </a:br>
            <a:r>
              <a:rPr lang="en-US" sz="2700" dirty="0" smtClean="0">
                <a:solidFill>
                  <a:schemeClr val="bg1">
                    <a:lumMod val="50000"/>
                  </a:schemeClr>
                </a:solidFill>
                <a:latin typeface="Arial" panose="020B0604020202020204" pitchFamily="34" charset="0"/>
                <a:cs typeface="Arial" panose="020B0604020202020204" pitchFamily="34" charset="0"/>
              </a:rPr>
              <a:t>November 1, 2018</a:t>
            </a:r>
            <a:r>
              <a:rPr lang="en-US" sz="2000" dirty="0">
                <a:solidFill>
                  <a:schemeClr val="bg1">
                    <a:lumMod val="50000"/>
                  </a:schemeClr>
                </a:solidFill>
                <a:latin typeface="Arial" panose="020B0604020202020204" pitchFamily="34" charset="0"/>
                <a:cs typeface="Arial" panose="020B0604020202020204" pitchFamily="34" charset="0"/>
              </a:rPr>
              <a:t/>
            </a:r>
            <a:br>
              <a:rPr lang="en-US" sz="2000" dirty="0">
                <a:solidFill>
                  <a:schemeClr val="bg1">
                    <a:lumMod val="50000"/>
                  </a:schemeClr>
                </a:solidFill>
                <a:latin typeface="Arial" panose="020B0604020202020204" pitchFamily="34" charset="0"/>
                <a:cs typeface="Arial" panose="020B0604020202020204" pitchFamily="34" charset="0"/>
              </a:rPr>
            </a:b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9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ABCE2B6B-7FFE-FA46-BED3-31567387080B}" type="slidenum">
              <a:rPr lang="en-US" smtClean="0"/>
              <a:t>10</a:t>
            </a:fld>
            <a:endParaRPr lang="en-US" dirty="0"/>
          </a:p>
        </p:txBody>
      </p:sp>
      <p:sp>
        <p:nvSpPr>
          <p:cNvPr id="2" name="Title 1"/>
          <p:cNvSpPr>
            <a:spLocks noGrp="1"/>
          </p:cNvSpPr>
          <p:nvPr>
            <p:ph type="title" idx="4294967295"/>
          </p:nvPr>
        </p:nvSpPr>
        <p:spPr>
          <a:xfrm>
            <a:off x="0" y="182563"/>
            <a:ext cx="7793038" cy="1114425"/>
          </a:xfrm>
        </p:spPr>
        <p:txBody>
          <a:bodyPr>
            <a:normAutofit/>
          </a:bodyPr>
          <a:lstStyle/>
          <a:p>
            <a:pPr algn="l"/>
            <a:r>
              <a:rPr lang="en-CA" sz="2800" b="1" dirty="0" smtClean="0">
                <a:latin typeface="Arial" panose="020B0604020202020204" pitchFamily="34" charset="0"/>
                <a:cs typeface="Arial" panose="020B0604020202020204" pitchFamily="34" charset="0"/>
              </a:rPr>
              <a:t>Premium Rate Setting</a:t>
            </a:r>
            <a:endParaRPr lang="en-C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995488"/>
            <a:ext cx="8389938" cy="896937"/>
          </a:xfrm>
        </p:spPr>
        <p:txBody>
          <a:bodyPr>
            <a:noAutofit/>
          </a:bodyPr>
          <a:lstStyle/>
          <a:p>
            <a:pPr marL="3429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break-even rate is the rate forecast by the EI Senior Actuary to generate a cumulative zero balance in the EI Operating Account over a 7-year time horizon, based on forecasts provided by the Department of ESDC and the Department of Finance.</a:t>
            </a:r>
          </a:p>
          <a:p>
            <a:pPr marL="342900" lvl="1" indent="-34290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12768" y="3110433"/>
            <a:ext cx="3437212" cy="2552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Since this mechanism was put in place EI premiums have declined, due, in part, to the continuing strength of the Canadian economy.</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In 2019 the EI premium rate will be $1.62 per $100 of insurable earnings and the employer rate will be $2.27</a:t>
            </a:r>
          </a:p>
          <a:p>
            <a:pPr marL="342900" lvl="1" indent="-34290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235650913"/>
              </p:ext>
            </p:extLst>
          </p:nvPr>
        </p:nvGraphicFramePr>
        <p:xfrm>
          <a:off x="3577590" y="2927315"/>
          <a:ext cx="5113020" cy="291893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a:xfrm>
            <a:off x="435934" y="1155404"/>
            <a:ext cx="8197526" cy="696256"/>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CA" sz="1800" dirty="0" smtClean="0">
                <a:latin typeface="Arial" panose="020B0604020202020204" pitchFamily="34" charset="0"/>
                <a:cs typeface="Arial" panose="020B0604020202020204" pitchFamily="34" charset="0"/>
              </a:rPr>
              <a:t>Each year the Canada Employment Insurance Commission (CEIC) sets the annual premium rate based on a 7-year break-even rate.</a:t>
            </a:r>
          </a:p>
        </p:txBody>
      </p:sp>
    </p:spTree>
    <p:extLst>
      <p:ext uri="{BB962C8B-B14F-4D97-AF65-F5344CB8AC3E}">
        <p14:creationId xmlns:p14="http://schemas.microsoft.com/office/powerpoint/2010/main" val="149322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ABCE2B6B-7FFE-FA46-BED3-31567387080B}" type="slidenum">
              <a:rPr lang="en-US" smtClean="0"/>
              <a:t>11</a:t>
            </a:fld>
            <a:endParaRPr lang="en-US" dirty="0"/>
          </a:p>
        </p:txBody>
      </p:sp>
      <p:sp>
        <p:nvSpPr>
          <p:cNvPr id="2" name="Title 1"/>
          <p:cNvSpPr>
            <a:spLocks noGrp="1"/>
          </p:cNvSpPr>
          <p:nvPr>
            <p:ph type="title" idx="4294967295"/>
          </p:nvPr>
        </p:nvSpPr>
        <p:spPr>
          <a:xfrm>
            <a:off x="0" y="182563"/>
            <a:ext cx="7793038" cy="1114425"/>
          </a:xfrm>
        </p:spPr>
        <p:txBody>
          <a:bodyPr>
            <a:normAutofit/>
          </a:bodyPr>
          <a:lstStyle/>
          <a:p>
            <a:pPr algn="l"/>
            <a:r>
              <a:rPr lang="en-CA" sz="2800" b="1" dirty="0" smtClean="0">
                <a:latin typeface="Arial" panose="020B0604020202020204" pitchFamily="34" charset="0"/>
                <a:cs typeface="Arial" panose="020B0604020202020204" pitchFamily="34" charset="0"/>
              </a:rPr>
              <a:t>Premium Rate Setting – 2019</a:t>
            </a:r>
            <a:endParaRPr lang="en-C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060450"/>
            <a:ext cx="8202613" cy="3341688"/>
          </a:xfrm>
        </p:spPr>
        <p:txBody>
          <a:bodyPr>
            <a:noAutofit/>
          </a:bodyPr>
          <a:lstStyle/>
          <a:p>
            <a:pPr marL="342900" lvl="1" indent="-342900">
              <a:buFont typeface="Arial" panose="020B0604020202020204" pitchFamily="34" charset="0"/>
              <a:buChar char="•"/>
            </a:pPr>
            <a:r>
              <a:rPr lang="en-CA" sz="1800" dirty="0">
                <a:latin typeface="Arial" panose="020B0604020202020204" pitchFamily="34" charset="0"/>
                <a:cs typeface="Arial" panose="020B0604020202020204" pitchFamily="34" charset="0"/>
              </a:rPr>
              <a:t>The Canada Employment Insurance Commission </a:t>
            </a:r>
            <a:r>
              <a:rPr lang="en-CA" sz="1800" dirty="0" smtClean="0">
                <a:latin typeface="Arial" panose="020B0604020202020204" pitchFamily="34" charset="0"/>
                <a:cs typeface="Arial" panose="020B0604020202020204" pitchFamily="34" charset="0"/>
              </a:rPr>
              <a:t>announced </a:t>
            </a:r>
            <a:r>
              <a:rPr lang="en-CA" sz="1800" dirty="0">
                <a:latin typeface="Arial" panose="020B0604020202020204" pitchFamily="34" charset="0"/>
                <a:cs typeface="Arial" panose="020B0604020202020204" pitchFamily="34" charset="0"/>
              </a:rPr>
              <a:t>on </a:t>
            </a:r>
            <a:r>
              <a:rPr lang="en-CA" sz="1800" dirty="0" smtClean="0">
                <a:latin typeface="Arial" panose="020B0604020202020204" pitchFamily="34" charset="0"/>
                <a:cs typeface="Arial" panose="020B0604020202020204" pitchFamily="34" charset="0"/>
              </a:rPr>
              <a:t/>
            </a:r>
            <a:br>
              <a:rPr lang="en-CA" sz="1800" dirty="0" smtClean="0">
                <a:latin typeface="Arial" panose="020B0604020202020204" pitchFamily="34" charset="0"/>
                <a:cs typeface="Arial" panose="020B0604020202020204" pitchFamily="34" charset="0"/>
              </a:rPr>
            </a:br>
            <a:r>
              <a:rPr lang="en-CA" sz="1800" dirty="0" smtClean="0">
                <a:latin typeface="Arial" panose="020B0604020202020204" pitchFamily="34" charset="0"/>
                <a:cs typeface="Arial" panose="020B0604020202020204" pitchFamily="34" charset="0"/>
              </a:rPr>
              <a:t>September </a:t>
            </a:r>
            <a:r>
              <a:rPr lang="en-CA" sz="1800" dirty="0">
                <a:latin typeface="Arial" panose="020B0604020202020204" pitchFamily="34" charset="0"/>
                <a:cs typeface="Arial" panose="020B0604020202020204" pitchFamily="34" charset="0"/>
              </a:rPr>
              <a:t>13, 2018, that the 2019 </a:t>
            </a:r>
            <a:r>
              <a:rPr lang="en-CA" sz="1800" dirty="0" smtClean="0">
                <a:latin typeface="Arial" panose="020B0604020202020204" pitchFamily="34" charset="0"/>
                <a:cs typeface="Arial" panose="020B0604020202020204" pitchFamily="34" charset="0"/>
              </a:rPr>
              <a:t>EI </a:t>
            </a:r>
            <a:r>
              <a:rPr lang="en-CA" sz="1800" dirty="0">
                <a:latin typeface="Arial" panose="020B0604020202020204" pitchFamily="34" charset="0"/>
                <a:cs typeface="Arial" panose="020B0604020202020204" pitchFamily="34" charset="0"/>
              </a:rPr>
              <a:t>premium rate </a:t>
            </a:r>
            <a:r>
              <a:rPr lang="en-CA" sz="1800" dirty="0" smtClean="0">
                <a:latin typeface="Arial" panose="020B0604020202020204" pitchFamily="34" charset="0"/>
                <a:cs typeface="Arial" panose="020B0604020202020204" pitchFamily="34" charset="0"/>
              </a:rPr>
              <a:t>for workers will </a:t>
            </a:r>
            <a:r>
              <a:rPr lang="en-CA" sz="1800" dirty="0">
                <a:latin typeface="Arial" panose="020B0604020202020204" pitchFamily="34" charset="0"/>
                <a:cs typeface="Arial" panose="020B0604020202020204" pitchFamily="34" charset="0"/>
              </a:rPr>
              <a:t>be $1.62 per $100 of insurable earnings and the </a:t>
            </a:r>
            <a:r>
              <a:rPr lang="en-CA" sz="1800" dirty="0" smtClean="0">
                <a:latin typeface="Arial" panose="020B0604020202020204" pitchFamily="34" charset="0"/>
                <a:cs typeface="Arial" panose="020B0604020202020204" pitchFamily="34" charset="0"/>
              </a:rPr>
              <a:t>EI premium rate for employers will </a:t>
            </a:r>
            <a:r>
              <a:rPr lang="en-CA" sz="1800" dirty="0">
                <a:latin typeface="Arial" panose="020B0604020202020204" pitchFamily="34" charset="0"/>
                <a:cs typeface="Arial" panose="020B0604020202020204" pitchFamily="34" charset="0"/>
              </a:rPr>
              <a:t>be $2.27 </a:t>
            </a:r>
            <a:r>
              <a:rPr lang="en-CA" sz="1800" dirty="0" smtClean="0">
                <a:latin typeface="Arial" panose="020B0604020202020204" pitchFamily="34" charset="0"/>
                <a:cs typeface="Arial" panose="020B0604020202020204" pitchFamily="34" charset="0"/>
              </a:rPr>
              <a:t>per </a:t>
            </a:r>
            <a:r>
              <a:rPr lang="en-CA" sz="1800" dirty="0">
                <a:latin typeface="Arial" panose="020B0604020202020204" pitchFamily="34" charset="0"/>
                <a:cs typeface="Arial" panose="020B0604020202020204" pitchFamily="34" charset="0"/>
              </a:rPr>
              <a:t>$100 of insurable </a:t>
            </a:r>
            <a:r>
              <a:rPr lang="en-CA" sz="1800" dirty="0" smtClean="0">
                <a:latin typeface="Arial" panose="020B0604020202020204" pitchFamily="34" charset="0"/>
                <a:cs typeface="Arial" panose="020B0604020202020204" pitchFamily="34" charset="0"/>
              </a:rPr>
              <a:t>earnings:</a:t>
            </a:r>
          </a:p>
          <a:p>
            <a:pPr lvl="1">
              <a:spcBef>
                <a:spcPts val="1200"/>
              </a:spcBef>
              <a:buFont typeface="Courier New" panose="02070309020205020404" pitchFamily="49" charset="0"/>
              <a:buChar char="o"/>
            </a:pPr>
            <a:r>
              <a:rPr lang="en-CA" sz="1600" dirty="0" smtClean="0">
                <a:latin typeface="Arial" panose="020B0604020202020204" pitchFamily="34" charset="0"/>
                <a:cs typeface="Arial" panose="020B0604020202020204" pitchFamily="34" charset="0"/>
              </a:rPr>
              <a:t>Represents a </a:t>
            </a:r>
            <a:r>
              <a:rPr lang="en-CA" sz="1600" dirty="0">
                <a:latin typeface="Arial" panose="020B0604020202020204" pitchFamily="34" charset="0"/>
                <a:cs typeface="Arial" panose="020B0604020202020204" pitchFamily="34" charset="0"/>
              </a:rPr>
              <a:t>decrease of 4 cents for employees compared to the 2018 rate and an effective decrease of </a:t>
            </a:r>
            <a:r>
              <a:rPr lang="en-CA" sz="1600" dirty="0" smtClean="0">
                <a:latin typeface="Arial" panose="020B0604020202020204" pitchFamily="34" charset="0"/>
                <a:cs typeface="Arial" panose="020B0604020202020204" pitchFamily="34" charset="0"/>
              </a:rPr>
              <a:t>5.6 </a:t>
            </a:r>
            <a:r>
              <a:rPr lang="en-CA" sz="1600" dirty="0">
                <a:latin typeface="Arial" panose="020B0604020202020204" pitchFamily="34" charset="0"/>
                <a:cs typeface="Arial" panose="020B0604020202020204" pitchFamily="34" charset="0"/>
              </a:rPr>
              <a:t>cents for employers, who pay 1.4 times the employee rate</a:t>
            </a:r>
            <a:r>
              <a:rPr lang="en-CA" sz="1600" dirty="0" smtClean="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CA" sz="1600" dirty="0">
                <a:latin typeface="Arial" panose="020B0604020202020204" pitchFamily="34" charset="0"/>
                <a:cs typeface="Arial" panose="020B0604020202020204" pitchFamily="34" charset="0"/>
              </a:rPr>
              <a:t>The maximum insurable </a:t>
            </a:r>
            <a:r>
              <a:rPr lang="en-CA" sz="1600" dirty="0" smtClean="0">
                <a:latin typeface="Arial" panose="020B0604020202020204" pitchFamily="34" charset="0"/>
                <a:cs typeface="Arial" panose="020B0604020202020204" pitchFamily="34" charset="0"/>
              </a:rPr>
              <a:t>earnings </a:t>
            </a:r>
            <a:r>
              <a:rPr lang="en-CA" sz="1600" dirty="0">
                <a:latin typeface="Arial" panose="020B0604020202020204" pitchFamily="34" charset="0"/>
                <a:cs typeface="Arial" panose="020B0604020202020204" pitchFamily="34" charset="0"/>
              </a:rPr>
              <a:t>for 2019 will increase to $53,100 from $51,700 in 2018</a:t>
            </a:r>
            <a:r>
              <a:rPr lang="en-CA" sz="1600" dirty="0" smtClean="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CA" sz="1600" dirty="0" smtClean="0">
                <a:latin typeface="Arial" panose="020B0604020202020204" pitchFamily="34" charset="0"/>
                <a:cs typeface="Arial" panose="020B0604020202020204" pitchFamily="34" charset="0"/>
              </a:rPr>
              <a:t>In the province of Quebec, which administers its own parental insurance plan, premium rates will </a:t>
            </a:r>
            <a:r>
              <a:rPr lang="en-CA" sz="1600" dirty="0">
                <a:latin typeface="Arial" panose="020B0604020202020204" pitchFamily="34" charset="0"/>
                <a:cs typeface="Arial" panose="020B0604020202020204" pitchFamily="34" charset="0"/>
              </a:rPr>
              <a:t>be reduced by 5 cents per $100 of insurable earnings, to a premium rate of $1.25 ($1.75 for employers</a:t>
            </a:r>
            <a:r>
              <a:rPr lang="en-CA" sz="1600" dirty="0" smtClean="0">
                <a:latin typeface="Arial" panose="020B0604020202020204" pitchFamily="34" charset="0"/>
                <a:cs typeface="Arial" panose="020B0604020202020204" pitchFamily="34" charset="0"/>
              </a:rPr>
              <a:t>).</a:t>
            </a:r>
          </a:p>
        </p:txBody>
      </p:sp>
      <p:sp>
        <p:nvSpPr>
          <p:cNvPr id="5" name="TextBox 4"/>
          <p:cNvSpPr txBox="1"/>
          <p:nvPr/>
        </p:nvSpPr>
        <p:spPr>
          <a:xfrm>
            <a:off x="616687" y="4582631"/>
            <a:ext cx="7814931" cy="1200329"/>
          </a:xfrm>
          <a:prstGeom prst="rect">
            <a:avLst/>
          </a:prstGeom>
          <a:solidFill>
            <a:schemeClr val="accent5">
              <a:lumMod val="40000"/>
              <a:lumOff val="60000"/>
            </a:schemeClr>
          </a:solidFill>
        </p:spPr>
        <p:txBody>
          <a:bodyPr wrap="square" rtlCol="0">
            <a:spAutoFit/>
          </a:bodyPr>
          <a:lstStyle/>
          <a:p>
            <a:r>
              <a:rPr lang="en-CA" dirty="0">
                <a:latin typeface="Arial" panose="020B0604020202020204" pitchFamily="34" charset="0"/>
                <a:cs typeface="Arial" panose="020B0604020202020204" pitchFamily="34" charset="0"/>
              </a:rPr>
              <a:t>The Premium Reduction Program will provide roughly $1 billion in premium relief in 2019 to registered employers and their employees in recognition of savings generated to the EI program by employer registered short-term wage-loss plans.</a:t>
            </a:r>
          </a:p>
        </p:txBody>
      </p:sp>
    </p:spTree>
    <p:extLst>
      <p:ext uri="{BB962C8B-B14F-4D97-AF65-F5344CB8AC3E}">
        <p14:creationId xmlns:p14="http://schemas.microsoft.com/office/powerpoint/2010/main" val="149322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CE2B6B-7FFE-FA46-BED3-31567387080B}" type="slidenum">
              <a:rPr lang="en-US" smtClean="0"/>
              <a:t>12</a:t>
            </a:fld>
            <a:endParaRPr lang="en-US" dirty="0"/>
          </a:p>
        </p:txBody>
      </p:sp>
      <p:sp>
        <p:nvSpPr>
          <p:cNvPr id="5" name="Title 1"/>
          <p:cNvSpPr>
            <a:spLocks noGrp="1"/>
          </p:cNvSpPr>
          <p:nvPr>
            <p:ph type="title" idx="4294967295"/>
          </p:nvPr>
        </p:nvSpPr>
        <p:spPr>
          <a:xfrm>
            <a:off x="0" y="307975"/>
            <a:ext cx="8229600" cy="665163"/>
          </a:xfrm>
        </p:spPr>
        <p:txBody>
          <a:bodyPr tIns="421200" anchor="ctr" anchorCtr="0">
            <a:noAutofit/>
          </a:bodyPr>
          <a:lstStyle/>
          <a:p>
            <a:pPr algn="l"/>
            <a:r>
              <a:rPr lang="en-CA" sz="2800" b="1" dirty="0" smtClean="0">
                <a:latin typeface="Arial" panose="020B0604020202020204" pitchFamily="34" charset="0"/>
                <a:cs typeface="Arial" panose="020B0604020202020204" pitchFamily="34" charset="0"/>
              </a:rPr>
              <a:t>How is the money used? </a:t>
            </a:r>
            <a:r>
              <a:rPr lang="en-CA" sz="2800" b="1" dirty="0" smtClean="0">
                <a:solidFill>
                  <a:srgbClr val="FF0000"/>
                </a:solidFill>
                <a:latin typeface="Arial" panose="020B0604020202020204" pitchFamily="34" charset="0"/>
                <a:cs typeface="Arial" panose="020B0604020202020204" pitchFamily="34" charset="0"/>
              </a:rPr>
              <a:t/>
            </a:r>
            <a:br>
              <a:rPr lang="en-CA" sz="2800" b="1" dirty="0" smtClean="0">
                <a:solidFill>
                  <a:srgbClr val="FF0000"/>
                </a:solidFill>
                <a:latin typeface="Arial" panose="020B0604020202020204" pitchFamily="34" charset="0"/>
                <a:cs typeface="Arial" panose="020B0604020202020204" pitchFamily="34" charset="0"/>
              </a:rPr>
            </a:br>
            <a:endParaRPr lang="en-CA"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893379" y="1944414"/>
            <a:ext cx="184731" cy="369332"/>
          </a:xfrm>
          <a:prstGeom prst="rect">
            <a:avLst/>
          </a:prstGeom>
          <a:noFill/>
        </p:spPr>
        <p:txBody>
          <a:bodyPr wrap="none" rtlCol="0">
            <a:spAutoFit/>
          </a:bodyPr>
          <a:lstStyle/>
          <a:p>
            <a:endParaRPr lang="en-CA" dirty="0"/>
          </a:p>
        </p:txBody>
      </p:sp>
      <p:sp>
        <p:nvSpPr>
          <p:cNvPr id="8" name="TextBox 7"/>
          <p:cNvSpPr txBox="1"/>
          <p:nvPr/>
        </p:nvSpPr>
        <p:spPr>
          <a:xfrm>
            <a:off x="378938" y="1012339"/>
            <a:ext cx="4326412" cy="464742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400" b="1" dirty="0">
                <a:latin typeface="Arial" panose="020B0604020202020204" pitchFamily="34" charset="0"/>
                <a:cs typeface="Arial" panose="020B0604020202020204" pitchFamily="34" charset="0"/>
              </a:rPr>
              <a:t>EI regular </a:t>
            </a:r>
            <a:r>
              <a:rPr lang="en-CA" sz="1400" b="1" dirty="0" smtClean="0">
                <a:latin typeface="Arial" panose="020B0604020202020204" pitchFamily="34" charset="0"/>
                <a:cs typeface="Arial" panose="020B0604020202020204" pitchFamily="34" charset="0"/>
              </a:rPr>
              <a:t>and fishing benefits </a:t>
            </a:r>
            <a:r>
              <a:rPr lang="en-CA" sz="1400" dirty="0">
                <a:latin typeface="Arial" panose="020B0604020202020204" pitchFamily="34" charset="0"/>
                <a:cs typeface="Arial" panose="020B0604020202020204" pitchFamily="34" charset="0"/>
              </a:rPr>
              <a:t>provide support to employees </a:t>
            </a:r>
            <a:r>
              <a:rPr lang="en-CA" sz="1400" dirty="0" smtClean="0">
                <a:latin typeface="Arial" panose="020B0604020202020204" pitchFamily="34" charset="0"/>
                <a:cs typeface="Arial" panose="020B0604020202020204" pitchFamily="34" charset="0"/>
              </a:rPr>
              <a:t>and self-employed fishers who </a:t>
            </a:r>
            <a:r>
              <a:rPr lang="en-CA" sz="1400" dirty="0">
                <a:latin typeface="Arial" panose="020B0604020202020204" pitchFamily="34" charset="0"/>
                <a:cs typeface="Arial" panose="020B0604020202020204" pitchFamily="34" charset="0"/>
              </a:rPr>
              <a:t>involuntarily lose their jobs and are looking for work</a:t>
            </a:r>
            <a:r>
              <a:rPr lang="en-CA" sz="1400" dirty="0" smtClean="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CA" sz="1400" b="1" dirty="0" smtClean="0">
                <a:latin typeface="Arial" panose="020B0604020202020204" pitchFamily="34" charset="0"/>
                <a:cs typeface="Arial" panose="020B0604020202020204" pitchFamily="34" charset="0"/>
              </a:rPr>
              <a:t>EI </a:t>
            </a:r>
            <a:r>
              <a:rPr lang="en-CA" sz="1400" b="1" dirty="0">
                <a:latin typeface="Arial" panose="020B0604020202020204" pitchFamily="34" charset="0"/>
                <a:cs typeface="Arial" panose="020B0604020202020204" pitchFamily="34" charset="0"/>
              </a:rPr>
              <a:t>special benefits </a:t>
            </a:r>
            <a:r>
              <a:rPr lang="en-CA" sz="1400" dirty="0">
                <a:latin typeface="Arial" panose="020B0604020202020204" pitchFamily="34" charset="0"/>
                <a:cs typeface="Arial" panose="020B0604020202020204" pitchFamily="34" charset="0"/>
              </a:rPr>
              <a:t>provide support to employees or participating self-employed persons who are absent from work due to specific life circumstances.</a:t>
            </a:r>
          </a:p>
          <a:p>
            <a:pPr marL="285750" indent="-285750">
              <a:spcBef>
                <a:spcPts val="600"/>
              </a:spcBef>
              <a:spcAft>
                <a:spcPts val="600"/>
              </a:spcAft>
              <a:buFont typeface="Arial" panose="020B0604020202020204" pitchFamily="34" charset="0"/>
              <a:buChar char="•"/>
            </a:pPr>
            <a:r>
              <a:rPr lang="en-CA" sz="1400" b="1" dirty="0">
                <a:latin typeface="Arial" panose="020B0604020202020204" pitchFamily="34" charset="0"/>
                <a:cs typeface="Arial" panose="020B0604020202020204" pitchFamily="34" charset="0"/>
              </a:rPr>
              <a:t>Part II </a:t>
            </a:r>
            <a:r>
              <a:rPr lang="en-CA" sz="1400" dirty="0">
                <a:latin typeface="Arial" panose="020B0604020202020204" pitchFamily="34" charset="0"/>
                <a:cs typeface="Arial" panose="020B0604020202020204" pitchFamily="34" charset="0"/>
              </a:rPr>
              <a:t>of the Employment Insurance Act supports skills training, on-the-job work experience, employment assistance services, and employment counseling to assist eligible unemployed Canadians to prepare for, obtain, and maintain employment</a:t>
            </a:r>
          </a:p>
          <a:p>
            <a:pPr marL="285750" indent="-285750">
              <a:spcBef>
                <a:spcPts val="600"/>
              </a:spcBef>
              <a:spcAft>
                <a:spcPts val="600"/>
              </a:spcAft>
              <a:buFont typeface="Arial" panose="020B0604020202020204" pitchFamily="34" charset="0"/>
              <a:buChar char="•"/>
            </a:pPr>
            <a:r>
              <a:rPr lang="en-CA" sz="1400" b="1" dirty="0">
                <a:latin typeface="Arial" panose="020B0604020202020204" pitchFamily="34" charset="0"/>
                <a:cs typeface="Arial" panose="020B0604020202020204" pitchFamily="34" charset="0"/>
              </a:rPr>
              <a:t>Administrative efforts </a:t>
            </a:r>
            <a:r>
              <a:rPr lang="en-CA" sz="1400" dirty="0">
                <a:latin typeface="Arial" panose="020B0604020202020204" pitchFamily="34" charset="0"/>
                <a:cs typeface="Arial" panose="020B0604020202020204" pitchFamily="34" charset="0"/>
              </a:rPr>
              <a:t>include the collection of premiums and employer payroll information and the delivery of benefits, supported by a network that manages quality, integrity and appeals, overpayments, and the collection of </a:t>
            </a:r>
            <a:r>
              <a:rPr lang="en-CA" sz="1400" dirty="0" smtClean="0">
                <a:latin typeface="Arial" panose="020B0604020202020204" pitchFamily="34" charset="0"/>
                <a:cs typeface="Arial" panose="020B0604020202020204" pitchFamily="34" charset="0"/>
              </a:rPr>
              <a:t>penalties</a:t>
            </a:r>
            <a:endParaRPr lang="en-CA" sz="14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252995658"/>
              </p:ext>
            </p:extLst>
          </p:nvPr>
        </p:nvGraphicFramePr>
        <p:xfrm>
          <a:off x="4070195" y="892098"/>
          <a:ext cx="5185317" cy="466120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a:off x="6461090" y="1944414"/>
            <a:ext cx="170822" cy="36714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68237" y="2129080"/>
            <a:ext cx="192594" cy="36495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8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13</a:t>
            </a:fld>
            <a:endParaRPr lang="en-US"/>
          </a:p>
        </p:txBody>
      </p:sp>
      <p:sp>
        <p:nvSpPr>
          <p:cNvPr id="7" name="Title 1"/>
          <p:cNvSpPr txBox="1">
            <a:spLocks/>
          </p:cNvSpPr>
          <p:nvPr/>
        </p:nvSpPr>
        <p:spPr>
          <a:xfrm>
            <a:off x="1623862" y="2323316"/>
            <a:ext cx="6045756" cy="8037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lvl="0">
              <a:defRPr/>
            </a:pPr>
            <a:r>
              <a:rPr lang="en-CA" sz="2800" dirty="0">
                <a:solidFill>
                  <a:schemeClr val="tx1"/>
                </a:solidFill>
              </a:rPr>
              <a:t>Recent Changes to the EI program</a:t>
            </a:r>
          </a:p>
        </p:txBody>
      </p:sp>
    </p:spTree>
    <p:extLst>
      <p:ext uri="{BB962C8B-B14F-4D97-AF65-F5344CB8AC3E}">
        <p14:creationId xmlns:p14="http://schemas.microsoft.com/office/powerpoint/2010/main" val="1050449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14</a:t>
            </a:fld>
            <a:endParaRPr lang="en-US" dirty="0"/>
          </a:p>
        </p:txBody>
      </p:sp>
      <p:sp>
        <p:nvSpPr>
          <p:cNvPr id="4" name="Title 1"/>
          <p:cNvSpPr txBox="1">
            <a:spLocks/>
          </p:cNvSpPr>
          <p:nvPr/>
        </p:nvSpPr>
        <p:spPr>
          <a:xfrm>
            <a:off x="225626" y="293222"/>
            <a:ext cx="8356600" cy="8037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lvl="0">
              <a:defRPr/>
            </a:pPr>
            <a:r>
              <a:rPr lang="en-CA" sz="2800" dirty="0">
                <a:solidFill>
                  <a:schemeClr val="tx1"/>
                </a:solidFill>
              </a:rPr>
              <a:t>EI Improvements – Recent changes</a:t>
            </a:r>
            <a:endParaRPr kumimoji="0" lang="en-CA" sz="2800" b="1" i="0" u="none" strike="noStrike" kern="1200" cap="none" spc="0" normalizeH="0" baseline="0" noProof="0" dirty="0">
              <a:ln>
                <a:noFill/>
              </a:ln>
              <a:solidFill>
                <a:schemeClr val="tx1"/>
              </a:solidFill>
              <a:effectLst/>
              <a:uLnTx/>
              <a:uFillTx/>
              <a:latin typeface="Arial"/>
              <a:ea typeface="+mj-ea"/>
              <a:cs typeface="Arial"/>
            </a:endParaRPr>
          </a:p>
        </p:txBody>
      </p:sp>
      <p:graphicFrame>
        <p:nvGraphicFramePr>
          <p:cNvPr id="5" name="Content Placeholder 3"/>
          <p:cNvGraphicFramePr>
            <a:graphicFrameLocks/>
          </p:cNvGraphicFramePr>
          <p:nvPr>
            <p:extLst>
              <p:ext uri="{D42A27DB-BD31-4B8C-83A1-F6EECF244321}">
                <p14:modId xmlns:p14="http://schemas.microsoft.com/office/powerpoint/2010/main" val="2671978748"/>
              </p:ext>
            </p:extLst>
          </p:nvPr>
        </p:nvGraphicFramePr>
        <p:xfrm>
          <a:off x="225626" y="1077056"/>
          <a:ext cx="8723630" cy="4948988"/>
        </p:xfrm>
        <a:graphic>
          <a:graphicData uri="http://schemas.openxmlformats.org/drawingml/2006/table">
            <a:tbl>
              <a:tblPr firstRow="1" firstCol="1" bandRow="1">
                <a:tableStyleId>{5C22544A-7EE6-4342-B048-85BDC9FD1C3A}</a:tableStyleId>
              </a:tblPr>
              <a:tblGrid>
                <a:gridCol w="6406528">
                  <a:extLst>
                    <a:ext uri="{9D8B030D-6E8A-4147-A177-3AD203B41FA5}">
                      <a16:colId xmlns:a16="http://schemas.microsoft.com/office/drawing/2014/main" val="20000"/>
                    </a:ext>
                  </a:extLst>
                </a:gridCol>
                <a:gridCol w="2317102">
                  <a:extLst>
                    <a:ext uri="{9D8B030D-6E8A-4147-A177-3AD203B41FA5}">
                      <a16:colId xmlns:a16="http://schemas.microsoft.com/office/drawing/2014/main" val="20001"/>
                    </a:ext>
                  </a:extLst>
                </a:gridCol>
              </a:tblGrid>
              <a:tr h="445393">
                <a:tc>
                  <a:txBody>
                    <a:bodyPr/>
                    <a:lstStyle/>
                    <a:p>
                      <a:pPr>
                        <a:lnSpc>
                          <a:spcPct val="115000"/>
                        </a:lnSpc>
                        <a:spcAft>
                          <a:spcPts val="0"/>
                        </a:spcAft>
                      </a:pPr>
                      <a:r>
                        <a:rPr lang="en-CA" sz="1600" dirty="0" smtClean="0">
                          <a:effectLst/>
                          <a:latin typeface="Arial" panose="020B0604020202020204" pitchFamily="34" charset="0"/>
                          <a:cs typeface="Arial" panose="020B0604020202020204" pitchFamily="34" charset="0"/>
                        </a:rPr>
                        <a:t>Employment</a:t>
                      </a:r>
                      <a:r>
                        <a:rPr lang="en-CA" sz="1600" baseline="0" dirty="0" smtClean="0">
                          <a:effectLst/>
                          <a:latin typeface="Arial" panose="020B0604020202020204" pitchFamily="34" charset="0"/>
                          <a:cs typeface="Arial" panose="020B0604020202020204" pitchFamily="34" charset="0"/>
                        </a:rPr>
                        <a:t> Insurance Measure</a:t>
                      </a:r>
                      <a:endParaRPr lang="en-CA" sz="1600" dirty="0">
                        <a:solidFill>
                          <a:srgbClr val="000000"/>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solidFill>
                  </a:tcPr>
                </a:tc>
                <a:tc>
                  <a:txBody>
                    <a:bodyPr/>
                    <a:lstStyle/>
                    <a:p>
                      <a:pPr>
                        <a:lnSpc>
                          <a:spcPct val="115000"/>
                        </a:lnSpc>
                        <a:spcAft>
                          <a:spcPts val="0"/>
                        </a:spcAft>
                      </a:pPr>
                      <a:r>
                        <a:rPr lang="en-CA" sz="1600" dirty="0" smtClean="0">
                          <a:effectLst/>
                          <a:latin typeface="Arial" panose="020B0604020202020204" pitchFamily="34" charset="0"/>
                          <a:cs typeface="Arial" panose="020B0604020202020204" pitchFamily="34" charset="0"/>
                        </a:rPr>
                        <a:t>Date Implemented</a:t>
                      </a:r>
                      <a:endParaRPr lang="en-CA" sz="1600" dirty="0">
                        <a:solidFill>
                          <a:srgbClr val="000000"/>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solidFill>
                  </a:tcPr>
                </a:tc>
                <a:extLst>
                  <a:ext uri="{0D108BD9-81ED-4DB2-BD59-A6C34878D82A}">
                    <a16:rowId xmlns:a16="http://schemas.microsoft.com/office/drawing/2014/main" val="10000"/>
                  </a:ext>
                </a:extLst>
              </a:tr>
              <a:tr h="354159">
                <a:tc>
                  <a:txBody>
                    <a:bodyPr/>
                    <a:lstStyle/>
                    <a:p>
                      <a:pPr marL="0" lvl="0" indent="0" algn="l" defTabSz="457200" rtl="0" eaLnBrk="1" latinLnBrk="0" hangingPunct="1">
                        <a:lnSpc>
                          <a:spcPct val="115000"/>
                        </a:lnSpc>
                        <a:spcAft>
                          <a:spcPts val="0"/>
                        </a:spcAft>
                        <a:buFont typeface="Arial"/>
                        <a:buNone/>
                        <a:tabLst>
                          <a:tab pos="457200" algn="l"/>
                        </a:tabLst>
                      </a:pPr>
                      <a:r>
                        <a:rPr lang="en-CA" sz="1200" b="1" kern="1200" dirty="0" smtClean="0">
                          <a:solidFill>
                            <a:schemeClr val="tx1"/>
                          </a:solidFill>
                          <a:effectLst/>
                          <a:latin typeface="Arial" panose="020B0604020202020204" pitchFamily="34" charset="0"/>
                          <a:ea typeface="+mn-ea"/>
                          <a:cs typeface="Arial" panose="020B0604020202020204" pitchFamily="34" charset="0"/>
                        </a:rPr>
                        <a:t>Extending the maximum duration of Work-Sharing agreements</a:t>
                      </a:r>
                      <a:endParaRPr lang="en-CA" sz="1200" b="1" kern="1200" dirty="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April 1, 2016</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1"/>
                  </a:ext>
                </a:extLst>
              </a:tr>
              <a:tr h="587313">
                <a:tc>
                  <a:txBody>
                    <a:bodyPr/>
                    <a:lstStyle/>
                    <a:p>
                      <a:pPr marL="0" lvl="0" indent="0">
                        <a:lnSpc>
                          <a:spcPct val="115000"/>
                        </a:lnSpc>
                        <a:spcAft>
                          <a:spcPts val="0"/>
                        </a:spcAft>
                        <a:buFont typeface="Arial"/>
                        <a:buNone/>
                        <a:tabLst>
                          <a:tab pos="457200" algn="l"/>
                        </a:tabLst>
                      </a:pPr>
                      <a:r>
                        <a:rPr lang="en-CA" sz="1200" dirty="0">
                          <a:solidFill>
                            <a:schemeClr val="tx1"/>
                          </a:solidFill>
                          <a:effectLst/>
                          <a:latin typeface="Arial" panose="020B0604020202020204" pitchFamily="34" charset="0"/>
                          <a:cs typeface="Arial" panose="020B0604020202020204" pitchFamily="34" charset="0"/>
                        </a:rPr>
                        <a:t>Eliminating the EI eligibility requirements that restrict access for new entrants and re-entrants </a:t>
                      </a:r>
                      <a:r>
                        <a:rPr lang="en-CA" sz="1200" dirty="0" smtClean="0">
                          <a:solidFill>
                            <a:schemeClr val="tx1"/>
                          </a:solidFill>
                          <a:effectLst/>
                          <a:latin typeface="Arial" panose="020B0604020202020204" pitchFamily="34" charset="0"/>
                          <a:cs typeface="Arial" panose="020B0604020202020204" pitchFamily="34" charset="0"/>
                        </a:rPr>
                        <a:t> (NERE) to </a:t>
                      </a:r>
                      <a:r>
                        <a:rPr lang="en-CA" sz="1200" dirty="0">
                          <a:solidFill>
                            <a:schemeClr val="tx1"/>
                          </a:solidFill>
                          <a:effectLst/>
                          <a:latin typeface="Arial" panose="020B0604020202020204" pitchFamily="34" charset="0"/>
                          <a:cs typeface="Arial" panose="020B0604020202020204" pitchFamily="34" charset="0"/>
                        </a:rPr>
                        <a:t>the labour market</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algn="ctr">
                        <a:lnSpc>
                          <a:spcPct val="115000"/>
                        </a:lnSpc>
                        <a:spcAft>
                          <a:spcPts val="0"/>
                        </a:spcAft>
                      </a:pPr>
                      <a:r>
                        <a:rPr lang="en-CA" sz="1200" dirty="0" smtClean="0">
                          <a:solidFill>
                            <a:schemeClr val="tx1"/>
                          </a:solidFill>
                          <a:effectLst/>
                          <a:latin typeface="Arial" panose="020B0604020202020204" pitchFamily="34" charset="0"/>
                          <a:cs typeface="Arial" panose="020B0604020202020204" pitchFamily="34" charset="0"/>
                        </a:rPr>
                        <a:t>July </a:t>
                      </a:r>
                      <a:r>
                        <a:rPr lang="en-CA" sz="1200" dirty="0">
                          <a:solidFill>
                            <a:schemeClr val="tx1"/>
                          </a:solidFill>
                          <a:effectLst/>
                          <a:latin typeface="Arial" panose="020B0604020202020204" pitchFamily="34" charset="0"/>
                          <a:cs typeface="Arial" panose="020B0604020202020204" pitchFamily="34" charset="0"/>
                        </a:rPr>
                        <a:t>3, 2016</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2"/>
                  </a:ext>
                </a:extLst>
              </a:tr>
              <a:tr h="504114">
                <a:tc>
                  <a:txBody>
                    <a:bodyPr/>
                    <a:lstStyle/>
                    <a:p>
                      <a:pPr marL="0" lvl="0" indent="0">
                        <a:lnSpc>
                          <a:spcPct val="115000"/>
                        </a:lnSpc>
                        <a:spcAft>
                          <a:spcPts val="0"/>
                        </a:spcAft>
                        <a:buFont typeface="Arial"/>
                        <a:buNone/>
                        <a:tabLst>
                          <a:tab pos="457200" algn="l"/>
                        </a:tabLst>
                      </a:pPr>
                      <a:r>
                        <a:rPr lang="en-CA" sz="1200" dirty="0">
                          <a:solidFill>
                            <a:schemeClr val="tx1"/>
                          </a:solidFill>
                          <a:effectLst/>
                          <a:latin typeface="Arial" panose="020B0604020202020204" pitchFamily="34" charset="0"/>
                          <a:cs typeface="Arial" panose="020B0604020202020204" pitchFamily="34" charset="0"/>
                        </a:rPr>
                        <a:t>Simplifying job search responsibilities for EI claimants </a:t>
                      </a:r>
                      <a:endParaRPr lang="en-CA" sz="1200" dirty="0" smtClean="0">
                        <a:solidFill>
                          <a:schemeClr val="tx1"/>
                        </a:solidFill>
                        <a:effectLst/>
                        <a:latin typeface="Arial" panose="020B0604020202020204" pitchFamily="34" charset="0"/>
                        <a:cs typeface="Arial" panose="020B0604020202020204" pitchFamily="34" charset="0"/>
                      </a:endParaRPr>
                    </a:p>
                    <a:p>
                      <a:pPr marL="0" lvl="0" indent="0">
                        <a:lnSpc>
                          <a:spcPct val="115000"/>
                        </a:lnSpc>
                        <a:spcAft>
                          <a:spcPts val="0"/>
                        </a:spcAft>
                        <a:buFont typeface="Arial"/>
                        <a:buNone/>
                        <a:tabLst>
                          <a:tab pos="457200" algn="l"/>
                        </a:tabLst>
                      </a:pPr>
                      <a:r>
                        <a:rPr lang="en-CA" sz="1200" dirty="0" smtClean="0">
                          <a:solidFill>
                            <a:schemeClr val="tx1"/>
                          </a:solidFill>
                          <a:effectLst/>
                          <a:latin typeface="Arial" panose="020B0604020202020204" pitchFamily="34" charset="0"/>
                          <a:cs typeface="Arial" panose="020B0604020202020204" pitchFamily="34" charset="0"/>
                        </a:rPr>
                        <a:t>by </a:t>
                      </a:r>
                      <a:r>
                        <a:rPr lang="en-CA" sz="1200" dirty="0">
                          <a:solidFill>
                            <a:schemeClr val="tx1"/>
                          </a:solidFill>
                          <a:effectLst/>
                          <a:latin typeface="Arial" panose="020B0604020202020204" pitchFamily="34" charset="0"/>
                          <a:cs typeface="Arial" panose="020B0604020202020204" pitchFamily="34" charset="0"/>
                        </a:rPr>
                        <a:t>reversing the 2012 changes</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algn="ctr">
                        <a:lnSpc>
                          <a:spcPct val="115000"/>
                        </a:lnSpc>
                        <a:spcAft>
                          <a:spcPts val="0"/>
                        </a:spcAft>
                      </a:pPr>
                      <a:r>
                        <a:rPr lang="en-CA" sz="1200" dirty="0" smtClean="0">
                          <a:solidFill>
                            <a:schemeClr val="tx1"/>
                          </a:solidFill>
                          <a:effectLst/>
                          <a:latin typeface="Arial" panose="020B0604020202020204" pitchFamily="34" charset="0"/>
                          <a:cs typeface="Arial" panose="020B0604020202020204" pitchFamily="34" charset="0"/>
                        </a:rPr>
                        <a:t>July </a:t>
                      </a:r>
                      <a:r>
                        <a:rPr lang="en-CA" sz="1200" dirty="0">
                          <a:solidFill>
                            <a:schemeClr val="tx1"/>
                          </a:solidFill>
                          <a:effectLst/>
                          <a:latin typeface="Arial" panose="020B0604020202020204" pitchFamily="34" charset="0"/>
                          <a:cs typeface="Arial" panose="020B0604020202020204" pitchFamily="34" charset="0"/>
                        </a:rPr>
                        <a:t>3, 2016</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3"/>
                  </a:ext>
                </a:extLst>
              </a:tr>
              <a:tr h="420924">
                <a:tc>
                  <a:txBody>
                    <a:bodyPr/>
                    <a:lstStyle/>
                    <a:p>
                      <a:pPr marL="0" lvl="0" indent="0">
                        <a:lnSpc>
                          <a:spcPct val="115000"/>
                        </a:lnSpc>
                        <a:spcAft>
                          <a:spcPts val="0"/>
                        </a:spcAft>
                        <a:buFont typeface="Arial"/>
                        <a:buNone/>
                        <a:tabLst>
                          <a:tab pos="457200" algn="l"/>
                        </a:tabLst>
                      </a:pPr>
                      <a:r>
                        <a:rPr lang="en-CA" sz="1200" dirty="0">
                          <a:solidFill>
                            <a:schemeClr val="tx1"/>
                          </a:solidFill>
                          <a:effectLst/>
                          <a:latin typeface="Arial" panose="020B0604020202020204" pitchFamily="34" charset="0"/>
                          <a:cs typeface="Arial" panose="020B0604020202020204" pitchFamily="34" charset="0"/>
                        </a:rPr>
                        <a:t>Extending regular EI benefits </a:t>
                      </a:r>
                      <a:r>
                        <a:rPr lang="en-CA" sz="1200" dirty="0" smtClean="0">
                          <a:solidFill>
                            <a:schemeClr val="tx1"/>
                          </a:solidFill>
                          <a:effectLst/>
                          <a:latin typeface="Arial" panose="020B0604020202020204" pitchFamily="34" charset="0"/>
                          <a:cs typeface="Arial" panose="020B0604020202020204" pitchFamily="34" charset="0"/>
                        </a:rPr>
                        <a:t>in regions hardest hit by the commodities downturn</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algn="ctr">
                        <a:lnSpc>
                          <a:spcPct val="115000"/>
                        </a:lnSpc>
                        <a:spcAft>
                          <a:spcPts val="0"/>
                        </a:spcAft>
                      </a:pPr>
                      <a:r>
                        <a:rPr lang="en-CA" sz="1200" dirty="0" smtClean="0">
                          <a:solidFill>
                            <a:schemeClr val="tx1"/>
                          </a:solidFill>
                          <a:effectLst/>
                          <a:latin typeface="Arial" panose="020B0604020202020204" pitchFamily="34" charset="0"/>
                          <a:cs typeface="Arial" panose="020B0604020202020204" pitchFamily="34" charset="0"/>
                        </a:rPr>
                        <a:t>July </a:t>
                      </a:r>
                      <a:r>
                        <a:rPr lang="en-CA" sz="1200" dirty="0">
                          <a:solidFill>
                            <a:schemeClr val="tx1"/>
                          </a:solidFill>
                          <a:effectLst/>
                          <a:latin typeface="Arial" panose="020B0604020202020204" pitchFamily="34" charset="0"/>
                          <a:cs typeface="Arial" panose="020B0604020202020204" pitchFamily="34" charset="0"/>
                        </a:rPr>
                        <a:t>3, 2016</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4"/>
                  </a:ext>
                </a:extLst>
              </a:tr>
              <a:tr h="408898">
                <a:tc>
                  <a:txBody>
                    <a:bodyPr/>
                    <a:lstStyle/>
                    <a:p>
                      <a:pPr marL="0" lvl="0" indent="0">
                        <a:lnSpc>
                          <a:spcPct val="115000"/>
                        </a:lnSpc>
                        <a:spcAft>
                          <a:spcPts val="0"/>
                        </a:spcAft>
                        <a:buFont typeface="Arial"/>
                        <a:buNone/>
                        <a:tabLst>
                          <a:tab pos="457200" algn="l"/>
                        </a:tabLst>
                      </a:pPr>
                      <a:r>
                        <a:rPr lang="en-CA" sz="1200" dirty="0">
                          <a:solidFill>
                            <a:schemeClr val="tx1"/>
                          </a:solidFill>
                          <a:effectLst/>
                          <a:latin typeface="Arial" panose="020B0604020202020204" pitchFamily="34" charset="0"/>
                          <a:cs typeface="Arial" panose="020B0604020202020204" pitchFamily="34" charset="0"/>
                        </a:rPr>
                        <a:t>Introducing a new EI Working While on Claim pilot </a:t>
                      </a:r>
                      <a:r>
                        <a:rPr lang="en-CA" sz="1200" dirty="0" smtClean="0">
                          <a:solidFill>
                            <a:schemeClr val="tx1"/>
                          </a:solidFill>
                          <a:effectLst/>
                          <a:latin typeface="Arial" panose="020B0604020202020204" pitchFamily="34" charset="0"/>
                          <a:cs typeface="Arial" panose="020B0604020202020204" pitchFamily="34" charset="0"/>
                        </a:rPr>
                        <a:t>project</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algn="ctr">
                        <a:lnSpc>
                          <a:spcPct val="115000"/>
                        </a:lnSpc>
                        <a:spcAft>
                          <a:spcPts val="0"/>
                        </a:spcAft>
                      </a:pPr>
                      <a:r>
                        <a:rPr lang="en-CA" sz="1200" dirty="0" smtClean="0">
                          <a:solidFill>
                            <a:schemeClr val="tx1"/>
                          </a:solidFill>
                          <a:effectLst/>
                          <a:latin typeface="Arial" panose="020B0604020202020204" pitchFamily="34" charset="0"/>
                          <a:cs typeface="Arial" panose="020B0604020202020204" pitchFamily="34" charset="0"/>
                        </a:rPr>
                        <a:t>August </a:t>
                      </a:r>
                      <a:r>
                        <a:rPr lang="en-CA" sz="1200" dirty="0">
                          <a:solidFill>
                            <a:schemeClr val="tx1"/>
                          </a:solidFill>
                          <a:effectLst/>
                          <a:latin typeface="Arial" panose="020B0604020202020204" pitchFamily="34" charset="0"/>
                          <a:cs typeface="Arial" panose="020B0604020202020204" pitchFamily="34" charset="0"/>
                        </a:rPr>
                        <a:t>7, 2016</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5"/>
                  </a:ext>
                </a:extLst>
              </a:tr>
              <a:tr h="457003">
                <a:tc>
                  <a:txBody>
                    <a:bodyPr/>
                    <a:lstStyle/>
                    <a:p>
                      <a:pPr marL="0" lvl="0" indent="0">
                        <a:lnSpc>
                          <a:spcPct val="115000"/>
                        </a:lnSpc>
                        <a:spcAft>
                          <a:spcPts val="0"/>
                        </a:spcAft>
                        <a:buFont typeface="Arial"/>
                        <a:buNone/>
                        <a:tabLst>
                          <a:tab pos="457200" algn="l"/>
                        </a:tabLst>
                      </a:pPr>
                      <a:r>
                        <a:rPr lang="en-CA" sz="1200" dirty="0">
                          <a:solidFill>
                            <a:schemeClr val="tx1"/>
                          </a:solidFill>
                          <a:effectLst/>
                          <a:latin typeface="Arial" panose="020B0604020202020204" pitchFamily="34" charset="0"/>
                          <a:cs typeface="Arial" panose="020B0604020202020204" pitchFamily="34" charset="0"/>
                        </a:rPr>
                        <a:t>Reducing EI premiums for employers and workers</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January 1, 2017</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6"/>
                  </a:ext>
                </a:extLst>
              </a:tr>
              <a:tr h="396870">
                <a:tc>
                  <a:txBody>
                    <a:bodyPr/>
                    <a:lstStyle/>
                    <a:p>
                      <a:pPr marL="0" lvl="0" indent="0">
                        <a:lnSpc>
                          <a:spcPct val="115000"/>
                        </a:lnSpc>
                        <a:spcAft>
                          <a:spcPts val="0"/>
                        </a:spcAft>
                        <a:buFont typeface="Arial"/>
                        <a:buNone/>
                        <a:tabLst>
                          <a:tab pos="457200" algn="l"/>
                        </a:tabLst>
                      </a:pPr>
                      <a:r>
                        <a:rPr lang="en-CA" sz="1200" dirty="0" smtClean="0">
                          <a:solidFill>
                            <a:schemeClr val="tx1"/>
                          </a:solidFill>
                          <a:effectLst/>
                          <a:latin typeface="Arial" panose="020B0604020202020204" pitchFamily="34" charset="0"/>
                          <a:ea typeface="Calibri"/>
                          <a:cs typeface="Arial" panose="020B0604020202020204" pitchFamily="34" charset="0"/>
                        </a:rPr>
                        <a:t>Reducing</a:t>
                      </a:r>
                      <a:r>
                        <a:rPr lang="en-CA" sz="1200" baseline="0" dirty="0" smtClean="0">
                          <a:solidFill>
                            <a:schemeClr val="tx1"/>
                          </a:solidFill>
                          <a:effectLst/>
                          <a:latin typeface="Arial" panose="020B0604020202020204" pitchFamily="34" charset="0"/>
                          <a:ea typeface="Calibri"/>
                          <a:cs typeface="Arial" panose="020B0604020202020204" pitchFamily="34" charset="0"/>
                        </a:rPr>
                        <a:t> the EI waiting period from two weeks to one</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January 1, 2017</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7"/>
                  </a:ext>
                </a:extLst>
              </a:tr>
              <a:tr h="444977">
                <a:tc>
                  <a:txBody>
                    <a:bodyPr/>
                    <a:lstStyle/>
                    <a:p>
                      <a:pPr marL="0" marR="0" lvl="0" indent="0" algn="l" defTabSz="457200" rtl="0" eaLnBrk="1" fontAlgn="auto" latinLnBrk="0" hangingPunct="1">
                        <a:lnSpc>
                          <a:spcPct val="115000"/>
                        </a:lnSpc>
                        <a:spcBef>
                          <a:spcPts val="0"/>
                        </a:spcBef>
                        <a:spcAft>
                          <a:spcPts val="0"/>
                        </a:spcAft>
                        <a:buClrTx/>
                        <a:buSzTx/>
                        <a:buFont typeface="Arial"/>
                        <a:buNone/>
                        <a:tabLst>
                          <a:tab pos="457200" algn="l"/>
                        </a:tabLst>
                        <a:defRPr/>
                      </a:pPr>
                      <a:r>
                        <a:rPr lang="en-CA" sz="1200" dirty="0" smtClean="0">
                          <a:solidFill>
                            <a:schemeClr val="tx1"/>
                          </a:solidFill>
                          <a:effectLst/>
                          <a:latin typeface="Arial" panose="020B0604020202020204" pitchFamily="34" charset="0"/>
                          <a:cs typeface="Arial" panose="020B0604020202020204" pitchFamily="34" charset="0"/>
                        </a:rPr>
                        <a:t>Providing choice of</a:t>
                      </a:r>
                      <a:r>
                        <a:rPr lang="en-CA" sz="1200" baseline="0" dirty="0" smtClean="0">
                          <a:solidFill>
                            <a:schemeClr val="tx1"/>
                          </a:solidFill>
                          <a:effectLst/>
                          <a:latin typeface="Arial" panose="020B0604020202020204" pitchFamily="34" charset="0"/>
                          <a:cs typeface="Arial" panose="020B0604020202020204" pitchFamily="34" charset="0"/>
                        </a:rPr>
                        <a:t> Parental Benefits</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December 3, 2017</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8"/>
                  </a:ext>
                </a:extLst>
              </a:tr>
              <a:tr h="481057">
                <a:tc>
                  <a:txBody>
                    <a:bodyPr/>
                    <a:lstStyle/>
                    <a:p>
                      <a:pPr marL="0" lvl="0" indent="0" algn="l" defTabSz="457200" rtl="0" eaLnBrk="1" latinLnBrk="0" hangingPunct="1">
                        <a:lnSpc>
                          <a:spcPct val="115000"/>
                        </a:lnSpc>
                        <a:spcAft>
                          <a:spcPts val="0"/>
                        </a:spcAft>
                        <a:buFont typeface="Arial"/>
                        <a:buNone/>
                        <a:tabLst>
                          <a:tab pos="457200" algn="l"/>
                        </a:tabLst>
                      </a:pPr>
                      <a:r>
                        <a:rPr lang="en-CA" sz="1200" b="1" kern="1200" dirty="0" smtClean="0">
                          <a:solidFill>
                            <a:schemeClr val="tx1"/>
                          </a:solidFill>
                          <a:effectLst/>
                          <a:latin typeface="Arial" panose="020B0604020202020204" pitchFamily="34" charset="0"/>
                          <a:ea typeface="+mn-ea"/>
                          <a:cs typeface="Arial" panose="020B0604020202020204" pitchFamily="34" charset="0"/>
                        </a:rPr>
                        <a:t>Introducing a new Family Caregiver Benefit</a:t>
                      </a:r>
                      <a:r>
                        <a:rPr lang="en-CA" sz="1200" b="1" kern="1200" baseline="0" dirty="0" smtClean="0">
                          <a:solidFill>
                            <a:schemeClr val="tx1"/>
                          </a:solidFill>
                          <a:effectLst/>
                          <a:latin typeface="Arial" panose="020B0604020202020204" pitchFamily="34" charset="0"/>
                          <a:ea typeface="+mn-ea"/>
                          <a:cs typeface="Arial" panose="020B0604020202020204" pitchFamily="34" charset="0"/>
                        </a:rPr>
                        <a:t> for children and adults</a:t>
                      </a:r>
                      <a:endParaRPr lang="en-CA" sz="1200" b="1" kern="1200" dirty="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December 3, 2017</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9"/>
                  </a:ext>
                </a:extLst>
              </a:tr>
              <a:tr h="448280">
                <a:tc>
                  <a:txBody>
                    <a:bodyPr/>
                    <a:lstStyle/>
                    <a:p>
                      <a:pPr marL="0" lvl="0" indent="0">
                        <a:lnSpc>
                          <a:spcPct val="115000"/>
                        </a:lnSpc>
                        <a:spcAft>
                          <a:spcPts val="0"/>
                        </a:spcAft>
                        <a:buFont typeface="Arial"/>
                        <a:buNone/>
                        <a:tabLst>
                          <a:tab pos="457200" algn="l"/>
                        </a:tabLst>
                      </a:pPr>
                      <a:r>
                        <a:rPr lang="en-CA" sz="1200" dirty="0" smtClean="0">
                          <a:solidFill>
                            <a:schemeClr val="tx1"/>
                          </a:solidFill>
                          <a:effectLst/>
                          <a:latin typeface="Arial" panose="020B0604020202020204" pitchFamily="34" charset="0"/>
                          <a:cs typeface="Arial" panose="020B0604020202020204" pitchFamily="34" charset="0"/>
                        </a:rPr>
                        <a:t>Providing earlier</a:t>
                      </a:r>
                      <a:r>
                        <a:rPr lang="en-CA" sz="1200" baseline="0" dirty="0" smtClean="0">
                          <a:solidFill>
                            <a:schemeClr val="tx1"/>
                          </a:solidFill>
                          <a:effectLst/>
                          <a:latin typeface="Arial" panose="020B0604020202020204" pitchFamily="34" charset="0"/>
                          <a:cs typeface="Arial" panose="020B0604020202020204" pitchFamily="34" charset="0"/>
                        </a:rPr>
                        <a:t> access to Maternity Benefits</a:t>
                      </a:r>
                      <a:endParaRPr lang="en-CA" sz="1200" dirty="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200" dirty="0" smtClean="0">
                          <a:solidFill>
                            <a:schemeClr val="tx1"/>
                          </a:solidFill>
                          <a:effectLst/>
                          <a:latin typeface="Arial" panose="020B0604020202020204" pitchFamily="34" charset="0"/>
                          <a:cs typeface="Arial" panose="020B0604020202020204" pitchFamily="34" charset="0"/>
                        </a:rPr>
                        <a:t>December 3, 2017</a:t>
                      </a:r>
                      <a:endParaRPr lang="en-CA" sz="1200" dirty="0" smtClean="0">
                        <a:solidFill>
                          <a:schemeClr val="tx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0370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15</a:t>
            </a:fld>
            <a:endParaRPr lang="en-US"/>
          </a:p>
        </p:txBody>
      </p:sp>
      <p:sp>
        <p:nvSpPr>
          <p:cNvPr id="4" name="Title 1"/>
          <p:cNvSpPr txBox="1">
            <a:spLocks/>
          </p:cNvSpPr>
          <p:nvPr/>
        </p:nvSpPr>
        <p:spPr>
          <a:xfrm>
            <a:off x="330200" y="330269"/>
            <a:ext cx="8356600" cy="8037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lvl="0">
              <a:defRPr/>
            </a:pPr>
            <a:r>
              <a:rPr kumimoji="0" lang="en-CA" sz="2800" b="1" i="0" u="none" strike="noStrike" kern="1200" cap="none" spc="0" normalizeH="0" baseline="0" noProof="0" dirty="0" smtClean="0">
                <a:ln>
                  <a:noFill/>
                </a:ln>
                <a:solidFill>
                  <a:schemeClr val="tx1"/>
                </a:solidFill>
                <a:effectLst/>
                <a:uLnTx/>
                <a:uFillTx/>
                <a:latin typeface="Arial"/>
                <a:ea typeface="+mj-ea"/>
                <a:cs typeface="Arial"/>
              </a:rPr>
              <a:t>EI Improvements</a:t>
            </a:r>
            <a:r>
              <a:rPr lang="en-CA" sz="2800" dirty="0">
                <a:solidFill>
                  <a:schemeClr val="tx1"/>
                </a:solidFill>
              </a:rPr>
              <a:t> </a:t>
            </a:r>
            <a:r>
              <a:rPr lang="en-CA" sz="2800" dirty="0" smtClean="0">
                <a:solidFill>
                  <a:schemeClr val="tx1"/>
                </a:solidFill>
              </a:rPr>
              <a:t>– most </a:t>
            </a:r>
            <a:r>
              <a:rPr lang="en-CA" sz="2800" dirty="0">
                <a:solidFill>
                  <a:schemeClr val="tx1"/>
                </a:solidFill>
              </a:rPr>
              <a:t>r</a:t>
            </a:r>
            <a:r>
              <a:rPr lang="en-CA" sz="2800" dirty="0" smtClean="0">
                <a:solidFill>
                  <a:schemeClr val="tx1"/>
                </a:solidFill>
              </a:rPr>
              <a:t>ecently a</a:t>
            </a:r>
            <a:r>
              <a:rPr kumimoji="0" lang="en-CA" sz="2800" b="1" i="0" u="none" strike="noStrike" kern="1200" cap="none" spc="0" normalizeH="0" baseline="0" noProof="0" dirty="0" err="1" smtClean="0">
                <a:ln>
                  <a:noFill/>
                </a:ln>
                <a:solidFill>
                  <a:schemeClr val="tx1"/>
                </a:solidFill>
                <a:effectLst/>
                <a:uLnTx/>
                <a:uFillTx/>
                <a:latin typeface="Arial"/>
                <a:ea typeface="+mj-ea"/>
                <a:cs typeface="Arial"/>
              </a:rPr>
              <a:t>nnounced</a:t>
            </a:r>
            <a:endParaRPr kumimoji="0" lang="en-CA" sz="2800" b="1" i="0" u="none" strike="noStrike" kern="1200" cap="none" spc="0" normalizeH="0" baseline="0" noProof="0" dirty="0">
              <a:ln>
                <a:noFill/>
              </a:ln>
              <a:solidFill>
                <a:schemeClr val="tx1"/>
              </a:solidFill>
              <a:effectLst/>
              <a:uLnTx/>
              <a:uFillTx/>
              <a:latin typeface="Arial"/>
              <a:ea typeface="+mj-ea"/>
              <a:cs typeface="Arial"/>
            </a:endParaRPr>
          </a:p>
        </p:txBody>
      </p:sp>
      <p:graphicFrame>
        <p:nvGraphicFramePr>
          <p:cNvPr id="5" name="Content Placeholder 3"/>
          <p:cNvGraphicFramePr>
            <a:graphicFrameLocks/>
          </p:cNvGraphicFramePr>
          <p:nvPr>
            <p:extLst>
              <p:ext uri="{D42A27DB-BD31-4B8C-83A1-F6EECF244321}">
                <p14:modId xmlns:p14="http://schemas.microsoft.com/office/powerpoint/2010/main" val="2848658006"/>
              </p:ext>
            </p:extLst>
          </p:nvPr>
        </p:nvGraphicFramePr>
        <p:xfrm>
          <a:off x="236643" y="1234383"/>
          <a:ext cx="8723630" cy="3683305"/>
        </p:xfrm>
        <a:graphic>
          <a:graphicData uri="http://schemas.openxmlformats.org/drawingml/2006/table">
            <a:tbl>
              <a:tblPr firstRow="1" firstCol="1" bandRow="1">
                <a:tableStyleId>{5C22544A-7EE6-4342-B048-85BDC9FD1C3A}</a:tableStyleId>
              </a:tblPr>
              <a:tblGrid>
                <a:gridCol w="6089892">
                  <a:extLst>
                    <a:ext uri="{9D8B030D-6E8A-4147-A177-3AD203B41FA5}">
                      <a16:colId xmlns:a16="http://schemas.microsoft.com/office/drawing/2014/main" val="20000"/>
                    </a:ext>
                  </a:extLst>
                </a:gridCol>
                <a:gridCol w="2633738">
                  <a:extLst>
                    <a:ext uri="{9D8B030D-6E8A-4147-A177-3AD203B41FA5}">
                      <a16:colId xmlns:a16="http://schemas.microsoft.com/office/drawing/2014/main" val="20001"/>
                    </a:ext>
                  </a:extLst>
                </a:gridCol>
              </a:tblGrid>
              <a:tr h="481056">
                <a:tc>
                  <a:txBody>
                    <a:bodyPr/>
                    <a:lstStyle/>
                    <a:p>
                      <a:pPr>
                        <a:lnSpc>
                          <a:spcPct val="115000"/>
                        </a:lnSpc>
                        <a:spcAft>
                          <a:spcPts val="0"/>
                        </a:spcAft>
                      </a:pPr>
                      <a:r>
                        <a:rPr lang="en-CA" sz="1600" dirty="0" smtClean="0">
                          <a:solidFill>
                            <a:schemeClr val="bg1"/>
                          </a:solidFill>
                          <a:effectLst/>
                          <a:latin typeface="Arial" panose="020B0604020202020204" pitchFamily="34" charset="0"/>
                          <a:cs typeface="Arial" panose="020B0604020202020204" pitchFamily="34" charset="0"/>
                        </a:rPr>
                        <a:t>Employment</a:t>
                      </a:r>
                      <a:r>
                        <a:rPr lang="en-CA" sz="1600" baseline="0" dirty="0" smtClean="0">
                          <a:solidFill>
                            <a:schemeClr val="bg1"/>
                          </a:solidFill>
                          <a:effectLst/>
                          <a:latin typeface="Arial" panose="020B0604020202020204" pitchFamily="34" charset="0"/>
                          <a:cs typeface="Arial" panose="020B0604020202020204" pitchFamily="34" charset="0"/>
                        </a:rPr>
                        <a:t> Insurance Measure</a:t>
                      </a:r>
                      <a:endParaRPr lang="en-CA" sz="1600" dirty="0">
                        <a:solidFill>
                          <a:schemeClr val="bg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solidFill>
                  </a:tcPr>
                </a:tc>
                <a:tc>
                  <a:txBody>
                    <a:bodyPr/>
                    <a:lstStyle/>
                    <a:p>
                      <a:pPr>
                        <a:lnSpc>
                          <a:spcPct val="115000"/>
                        </a:lnSpc>
                        <a:spcAft>
                          <a:spcPts val="0"/>
                        </a:spcAft>
                      </a:pPr>
                      <a:r>
                        <a:rPr lang="en-CA" sz="1600" dirty="0" smtClean="0">
                          <a:solidFill>
                            <a:schemeClr val="bg1"/>
                          </a:solidFill>
                          <a:effectLst/>
                          <a:latin typeface="Arial" panose="020B0604020202020204" pitchFamily="34" charset="0"/>
                          <a:ea typeface="+mn-ea"/>
                          <a:cs typeface="Arial" panose="020B0604020202020204" pitchFamily="34" charset="0"/>
                        </a:rPr>
                        <a:t>Date</a:t>
                      </a:r>
                      <a:r>
                        <a:rPr lang="en-CA" sz="1600" baseline="0" dirty="0" smtClean="0">
                          <a:solidFill>
                            <a:schemeClr val="bg1"/>
                          </a:solidFill>
                          <a:effectLst/>
                          <a:latin typeface="Arial" panose="020B0604020202020204" pitchFamily="34" charset="0"/>
                          <a:ea typeface="+mn-ea"/>
                          <a:cs typeface="Arial" panose="020B0604020202020204" pitchFamily="34" charset="0"/>
                        </a:rPr>
                        <a:t> implemented</a:t>
                      </a:r>
                      <a:endParaRPr lang="en-CA" sz="1600" dirty="0">
                        <a:solidFill>
                          <a:schemeClr val="bg1"/>
                        </a:solidFill>
                        <a:effectLst/>
                        <a:latin typeface="Arial" panose="020B0604020202020204" pitchFamily="34" charset="0"/>
                        <a:ea typeface="Calibri"/>
                        <a:cs typeface="Arial" panose="020B0604020202020204" pitchFamily="34" charset="0"/>
                      </a:endParaRPr>
                    </a:p>
                  </a:txBody>
                  <a:tcPr marL="68510" marR="68510" marT="0" marB="0" anchor="ctr">
                    <a:solidFill>
                      <a:schemeClr val="accent5"/>
                    </a:solidFill>
                  </a:tcPr>
                </a:tc>
                <a:extLst>
                  <a:ext uri="{0D108BD9-81ED-4DB2-BD59-A6C34878D82A}">
                    <a16:rowId xmlns:a16="http://schemas.microsoft.com/office/drawing/2014/main" val="10000"/>
                  </a:ext>
                </a:extLst>
              </a:tr>
              <a:tr h="418997">
                <a:tc>
                  <a:txBody>
                    <a:bodyPr/>
                    <a:lstStyle/>
                    <a:p>
                      <a:pPr marL="0" marR="0" lvl="0" indent="0" algn="l" defTabSz="457200" rtl="0" eaLnBrk="1" fontAlgn="auto" latinLnBrk="0" hangingPunct="1">
                        <a:lnSpc>
                          <a:spcPct val="115000"/>
                        </a:lnSpc>
                        <a:spcBef>
                          <a:spcPts val="0"/>
                        </a:spcBef>
                        <a:spcAft>
                          <a:spcPts val="0"/>
                        </a:spcAft>
                        <a:buClrTx/>
                        <a:buSzTx/>
                        <a:buFont typeface="Arial"/>
                        <a:buNone/>
                        <a:tabLst>
                          <a:tab pos="457200" algn="l"/>
                        </a:tabLst>
                        <a:defRPr/>
                      </a:pPr>
                      <a:r>
                        <a:rPr lang="en-CA" sz="1400" dirty="0" smtClean="0">
                          <a:solidFill>
                            <a:schemeClr val="tx1"/>
                          </a:solidFill>
                          <a:effectLst/>
                          <a:latin typeface="Arial" panose="020B0604020202020204" pitchFamily="34" charset="0"/>
                          <a:ea typeface="Calibri"/>
                          <a:cs typeface="Arial" panose="020B0604020202020204" pitchFamily="34" charset="0"/>
                        </a:rPr>
                        <a:t>Skills Boost</a:t>
                      </a:r>
                    </a:p>
                  </a:txBody>
                  <a:tcPr marL="68510" marR="68510" marT="0" marB="0" anchor="ctr">
                    <a:solidFill>
                      <a:schemeClr val="accent5">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CA" sz="1400" kern="1200" noProof="0" dirty="0" smtClean="0">
                          <a:solidFill>
                            <a:schemeClr val="tx1"/>
                          </a:solidFill>
                          <a:effectLst/>
                          <a:latin typeface="Arial" panose="020B0604020202020204" pitchFamily="34" charset="0"/>
                          <a:ea typeface="+mn-ea"/>
                          <a:cs typeface="Arial" panose="020B0604020202020204" pitchFamily="34" charset="0"/>
                        </a:rPr>
                        <a:t>August </a:t>
                      </a:r>
                      <a:r>
                        <a:rPr lang="en-CA" sz="1400" baseline="0" dirty="0" smtClean="0">
                          <a:solidFill>
                            <a:schemeClr val="tx1"/>
                          </a:solidFill>
                          <a:effectLst/>
                          <a:latin typeface="Arial" panose="020B0604020202020204" pitchFamily="34" charset="0"/>
                          <a:cs typeface="Arial" panose="020B0604020202020204" pitchFamily="34" charset="0"/>
                        </a:rPr>
                        <a:t>5, 2018</a:t>
                      </a:r>
                      <a:endParaRPr lang="en-CA" sz="1400" kern="1200" noProof="0" dirty="0" smtClean="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2"/>
                  </a:ext>
                </a:extLst>
              </a:tr>
              <a:tr h="824014">
                <a:tc>
                  <a:txBody>
                    <a:bodyPr/>
                    <a:lstStyle/>
                    <a:p>
                      <a:pPr marL="0" lvl="0" indent="0" algn="l" defTabSz="457200" rtl="0" eaLnBrk="1" latinLnBrk="0" hangingPunct="1">
                        <a:lnSpc>
                          <a:spcPct val="115000"/>
                        </a:lnSpc>
                        <a:spcAft>
                          <a:spcPts val="0"/>
                        </a:spcAft>
                        <a:buFont typeface="Arial"/>
                        <a:buNone/>
                        <a:tabLst>
                          <a:tab pos="457200" algn="l"/>
                        </a:tabLst>
                      </a:pPr>
                      <a:r>
                        <a:rPr lang="en-CA" sz="1400" b="1" kern="1200" baseline="0" dirty="0" smtClean="0">
                          <a:solidFill>
                            <a:schemeClr val="tx1"/>
                          </a:solidFill>
                          <a:effectLst/>
                          <a:latin typeface="Arial" panose="020B0604020202020204" pitchFamily="34" charset="0"/>
                          <a:ea typeface="+mn-ea"/>
                          <a:cs typeface="Arial" panose="020B0604020202020204" pitchFamily="34" charset="0"/>
                        </a:rPr>
                        <a:t>Make Working While on Claim (WWC) rules permanent</a:t>
                      </a:r>
                    </a:p>
                    <a:p>
                      <a:pPr marL="285750" lvl="0" indent="-285750" algn="l" defTabSz="457200" rtl="0" eaLnBrk="1" latinLnBrk="0" hangingPunct="1">
                        <a:lnSpc>
                          <a:spcPct val="115000"/>
                        </a:lnSpc>
                        <a:spcAft>
                          <a:spcPts val="0"/>
                        </a:spcAft>
                        <a:buFont typeface="Arial" panose="020B0604020202020204" pitchFamily="34" charset="0"/>
                        <a:buChar char="•"/>
                        <a:tabLst>
                          <a:tab pos="457200" algn="l"/>
                        </a:tabLst>
                      </a:pPr>
                      <a:r>
                        <a:rPr lang="en-CA" sz="1400" b="1" kern="1200" baseline="0" dirty="0" smtClean="0">
                          <a:solidFill>
                            <a:schemeClr val="tx1"/>
                          </a:solidFill>
                          <a:effectLst/>
                          <a:latin typeface="Arial" panose="020B0604020202020204" pitchFamily="34" charset="0"/>
                          <a:ea typeface="+mn-ea"/>
                          <a:cs typeface="Arial" panose="020B0604020202020204" pitchFamily="34" charset="0"/>
                        </a:rPr>
                        <a:t>Grandfathering provisions for three years</a:t>
                      </a:r>
                    </a:p>
                    <a:p>
                      <a:pPr marL="285750" lvl="0" indent="-285750" algn="l" defTabSz="457200" rtl="0" eaLnBrk="1" latinLnBrk="0" hangingPunct="1">
                        <a:lnSpc>
                          <a:spcPct val="115000"/>
                        </a:lnSpc>
                        <a:spcAft>
                          <a:spcPts val="0"/>
                        </a:spcAft>
                        <a:buFont typeface="Arial" panose="020B0604020202020204" pitchFamily="34" charset="0"/>
                        <a:buChar char="•"/>
                        <a:tabLst>
                          <a:tab pos="457200" algn="l"/>
                        </a:tabLst>
                      </a:pPr>
                      <a:r>
                        <a:rPr lang="en-CA" sz="1400" b="1" kern="1200" baseline="0" dirty="0" smtClean="0">
                          <a:solidFill>
                            <a:schemeClr val="tx1"/>
                          </a:solidFill>
                          <a:effectLst/>
                          <a:latin typeface="Arial" panose="020B0604020202020204" pitchFamily="34" charset="0"/>
                          <a:ea typeface="+mn-ea"/>
                          <a:cs typeface="Arial" panose="020B0604020202020204" pitchFamily="34" charset="0"/>
                        </a:rPr>
                        <a:t>Extend provisions to maternity and sickness claims</a:t>
                      </a: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400" kern="1200" baseline="0" dirty="0" smtClean="0">
                          <a:solidFill>
                            <a:schemeClr val="tx1"/>
                          </a:solidFill>
                          <a:effectLst/>
                          <a:latin typeface="Arial" panose="020B0604020202020204" pitchFamily="34" charset="0"/>
                          <a:ea typeface="+mn-ea"/>
                          <a:cs typeface="Arial" panose="020B0604020202020204" pitchFamily="34" charset="0"/>
                          <a:sym typeface="Wingdings"/>
                        </a:rPr>
                        <a:t>August 12, 2018</a:t>
                      </a:r>
                      <a:endParaRPr lang="en-CA" sz="1400" kern="1200" dirty="0" smtClean="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4"/>
                  </a:ext>
                </a:extLst>
              </a:tr>
              <a:tr h="979619">
                <a:tc>
                  <a:txBody>
                    <a:bodyPr/>
                    <a:lstStyle/>
                    <a:p>
                      <a:pPr marL="0" lvl="0" indent="0" algn="l" defTabSz="457200" rtl="0" eaLnBrk="1" latinLnBrk="0" hangingPunct="1">
                        <a:lnSpc>
                          <a:spcPct val="115000"/>
                        </a:lnSpc>
                        <a:spcAft>
                          <a:spcPts val="0"/>
                        </a:spcAft>
                        <a:buFont typeface="Arial" panose="020B0604020202020204" pitchFamily="34" charset="0"/>
                        <a:buNone/>
                        <a:tabLst>
                          <a:tab pos="457200" algn="l"/>
                        </a:tabLst>
                      </a:pPr>
                      <a:r>
                        <a:rPr lang="en-CA" sz="1400" b="1" kern="1200" baseline="0" dirty="0" smtClean="0">
                          <a:solidFill>
                            <a:schemeClr val="tx1"/>
                          </a:solidFill>
                          <a:effectLst/>
                          <a:latin typeface="Arial" panose="020B0604020202020204" pitchFamily="34" charset="0"/>
                          <a:ea typeface="+mn-ea"/>
                          <a:cs typeface="Arial" panose="020B0604020202020204" pitchFamily="34" charset="0"/>
                        </a:rPr>
                        <a:t>Support for workers in seasonal industries</a:t>
                      </a:r>
                    </a:p>
                    <a:p>
                      <a:pPr marL="285750" lvl="0" indent="-285750" algn="l" defTabSz="457200" rtl="0" eaLnBrk="1" latinLnBrk="0" hangingPunct="1">
                        <a:lnSpc>
                          <a:spcPct val="115000"/>
                        </a:lnSpc>
                        <a:spcAft>
                          <a:spcPts val="0"/>
                        </a:spcAft>
                        <a:buFont typeface="Arial" panose="020B0604020202020204" pitchFamily="34" charset="0"/>
                        <a:buChar char="•"/>
                        <a:tabLst>
                          <a:tab pos="457200" algn="l"/>
                        </a:tabLst>
                      </a:pPr>
                      <a:r>
                        <a:rPr lang="en-CA" sz="1400" b="1" kern="1200" baseline="0" dirty="0" smtClean="0">
                          <a:solidFill>
                            <a:schemeClr val="tx1"/>
                          </a:solidFill>
                          <a:effectLst/>
                          <a:latin typeface="Arial" panose="020B0604020202020204" pitchFamily="34" charset="0"/>
                          <a:ea typeface="+mn-ea"/>
                          <a:cs typeface="Arial" panose="020B0604020202020204" pitchFamily="34" charset="0"/>
                        </a:rPr>
                        <a:t>Providing an additional 5 weeks to seasonal claimants in 13 targeted regions</a:t>
                      </a:r>
                    </a:p>
                  </a:txBody>
                  <a:tcPr marL="68510" marR="68510" marT="0" marB="0" anchor="ctr">
                    <a:solidFill>
                      <a:schemeClr val="accent5">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CA" sz="1400" kern="1200" noProof="0" dirty="0" smtClean="0">
                          <a:solidFill>
                            <a:schemeClr val="tx1"/>
                          </a:solidFill>
                          <a:effectLst/>
                          <a:latin typeface="Arial" panose="020B0604020202020204" pitchFamily="34" charset="0"/>
                          <a:ea typeface="+mn-ea"/>
                          <a:cs typeface="Arial" panose="020B0604020202020204" pitchFamily="34" charset="0"/>
                        </a:rPr>
                        <a:t>Announced</a:t>
                      </a:r>
                    </a:p>
                    <a:p>
                      <a:pPr marL="0" marR="0" lvl="0" indent="0" algn="ctr" defTabSz="457200" rtl="0" eaLnBrk="1" fontAlgn="auto" latinLnBrk="0" hangingPunct="1">
                        <a:lnSpc>
                          <a:spcPct val="115000"/>
                        </a:lnSpc>
                        <a:spcBef>
                          <a:spcPts val="0"/>
                        </a:spcBef>
                        <a:spcAft>
                          <a:spcPts val="0"/>
                        </a:spcAft>
                        <a:buClrTx/>
                        <a:buSzTx/>
                        <a:buFontTx/>
                        <a:buNone/>
                        <a:tabLst/>
                        <a:defRPr/>
                      </a:pPr>
                      <a:r>
                        <a:rPr lang="en-CA" sz="1400" kern="1200" noProof="0" dirty="0" smtClean="0">
                          <a:solidFill>
                            <a:schemeClr val="tx1"/>
                          </a:solidFill>
                          <a:effectLst/>
                          <a:latin typeface="Arial" panose="020B0604020202020204" pitchFamily="34" charset="0"/>
                          <a:ea typeface="+mn-ea"/>
                          <a:cs typeface="Arial" panose="020B0604020202020204" pitchFamily="34" charset="0"/>
                        </a:rPr>
                        <a:t>August </a:t>
                      </a:r>
                      <a:r>
                        <a:rPr lang="en-CA" sz="1400" baseline="0" dirty="0" smtClean="0">
                          <a:solidFill>
                            <a:schemeClr val="tx1"/>
                          </a:solidFill>
                          <a:effectLst/>
                          <a:latin typeface="Arial" panose="020B0604020202020204" pitchFamily="34" charset="0"/>
                          <a:cs typeface="Arial" panose="020B0604020202020204" pitchFamily="34" charset="0"/>
                        </a:rPr>
                        <a:t>20, 2018</a:t>
                      </a:r>
                      <a:endParaRPr lang="en-CA" sz="1400" kern="1200" noProof="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lang="en-CA" sz="1400" kern="1200" noProof="0" dirty="0" smtClean="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20000"/>
                        <a:lumOff val="80000"/>
                      </a:schemeClr>
                    </a:solidFill>
                  </a:tcPr>
                </a:tc>
                <a:extLst>
                  <a:ext uri="{0D108BD9-81ED-4DB2-BD59-A6C34878D82A}">
                    <a16:rowId xmlns:a16="http://schemas.microsoft.com/office/drawing/2014/main" val="10005"/>
                  </a:ext>
                </a:extLst>
              </a:tr>
              <a:tr h="979619">
                <a:tc>
                  <a:txBody>
                    <a:bodyPr/>
                    <a:lstStyle/>
                    <a:p>
                      <a:pPr marL="0" marR="0" lvl="0" indent="0" algn="l" defTabSz="457200" rtl="0" eaLnBrk="1" fontAlgn="auto" latinLnBrk="0" hangingPunct="1">
                        <a:lnSpc>
                          <a:spcPct val="115000"/>
                        </a:lnSpc>
                        <a:spcBef>
                          <a:spcPts val="0"/>
                        </a:spcBef>
                        <a:spcAft>
                          <a:spcPts val="0"/>
                        </a:spcAft>
                        <a:buClrTx/>
                        <a:buSzTx/>
                        <a:buFont typeface="Arial"/>
                        <a:buNone/>
                        <a:tabLst>
                          <a:tab pos="457200" algn="l"/>
                        </a:tabLst>
                        <a:defRPr/>
                      </a:pPr>
                      <a:r>
                        <a:rPr lang="en-CA" sz="1400" b="1" kern="1200" dirty="0" smtClean="0">
                          <a:solidFill>
                            <a:schemeClr val="tx1"/>
                          </a:solidFill>
                          <a:effectLst/>
                          <a:latin typeface="Arial" panose="020B0604020202020204" pitchFamily="34" charset="0"/>
                          <a:ea typeface="+mn-ea"/>
                          <a:cs typeface="Arial" panose="020B0604020202020204" pitchFamily="34" charset="0"/>
                        </a:rPr>
                        <a:t>Introducing</a:t>
                      </a:r>
                      <a:r>
                        <a:rPr lang="en-CA" sz="1400" b="1" kern="1200" baseline="0" dirty="0" smtClean="0">
                          <a:solidFill>
                            <a:schemeClr val="tx1"/>
                          </a:solidFill>
                          <a:effectLst/>
                          <a:latin typeface="Arial" panose="020B0604020202020204" pitchFamily="34" charset="0"/>
                          <a:ea typeface="+mn-ea"/>
                          <a:cs typeface="Arial" panose="020B0604020202020204" pitchFamily="34" charset="0"/>
                        </a:rPr>
                        <a:t> </a:t>
                      </a:r>
                      <a:r>
                        <a:rPr lang="en-CA" sz="1400" b="1" kern="1200" dirty="0" smtClean="0">
                          <a:solidFill>
                            <a:schemeClr val="tx1"/>
                          </a:solidFill>
                          <a:effectLst/>
                          <a:latin typeface="Arial" panose="020B0604020202020204" pitchFamily="34" charset="0"/>
                          <a:ea typeface="+mn-ea"/>
                          <a:cs typeface="Arial" panose="020B0604020202020204" pitchFamily="34" charset="0"/>
                        </a:rPr>
                        <a:t>the EI</a:t>
                      </a:r>
                      <a:r>
                        <a:rPr lang="en-CA" sz="1400" b="1" kern="1200" baseline="0" dirty="0" smtClean="0">
                          <a:solidFill>
                            <a:schemeClr val="tx1"/>
                          </a:solidFill>
                          <a:effectLst/>
                          <a:latin typeface="Arial" panose="020B0604020202020204" pitchFamily="34" charset="0"/>
                          <a:ea typeface="+mn-ea"/>
                          <a:cs typeface="Arial" panose="020B0604020202020204" pitchFamily="34" charset="0"/>
                        </a:rPr>
                        <a:t> Parental Sharing Benefit</a:t>
                      </a:r>
                      <a:endParaRPr lang="en-CA" sz="1400" b="1" kern="1200" dirty="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60000"/>
                        <a:lumOff val="4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400" dirty="0" smtClean="0">
                          <a:solidFill>
                            <a:schemeClr val="tx1"/>
                          </a:solidFill>
                          <a:effectLst/>
                          <a:latin typeface="Arial" panose="020B0604020202020204" pitchFamily="34" charset="0"/>
                          <a:cs typeface="Arial" panose="020B0604020202020204" pitchFamily="34" charset="0"/>
                        </a:rPr>
                        <a:t>Expected </a:t>
                      </a:r>
                      <a:r>
                        <a:rPr lang="en-CA" sz="1400" baseline="0" dirty="0" smtClean="0">
                          <a:solidFill>
                            <a:schemeClr val="tx1"/>
                          </a:solidFill>
                          <a:effectLst/>
                          <a:latin typeface="Arial" panose="020B0604020202020204" pitchFamily="34" charset="0"/>
                          <a:cs typeface="Arial" panose="020B0604020202020204" pitchFamily="34" charset="0"/>
                        </a:rPr>
                        <a:t>implementation March 17, 2019</a:t>
                      </a:r>
                      <a:endParaRPr lang="en-CA" sz="1400" kern="1200" dirty="0" smtClean="0">
                        <a:solidFill>
                          <a:schemeClr val="tx1"/>
                        </a:solidFill>
                        <a:effectLst/>
                        <a:latin typeface="Arial" panose="020B0604020202020204" pitchFamily="34" charset="0"/>
                        <a:ea typeface="+mn-ea"/>
                        <a:cs typeface="Arial" panose="020B0604020202020204" pitchFamily="34" charset="0"/>
                      </a:endParaRPr>
                    </a:p>
                  </a:txBody>
                  <a:tcPr marL="68510" marR="68510" marT="0" marB="0" anchor="ctr">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682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309" y="4404368"/>
            <a:ext cx="1445877" cy="155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908" y="2263438"/>
            <a:ext cx="16764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7666038" cy="717550"/>
          </a:xfrm>
        </p:spPr>
        <p:txBody>
          <a:bodyPr>
            <a:normAutofit/>
          </a:bodyPr>
          <a:lstStyle/>
          <a:p>
            <a:pPr algn="l"/>
            <a:r>
              <a:rPr lang="en-CA" sz="2800" b="1" dirty="0" smtClean="0">
                <a:latin typeface="Arial" panose="020B0604020202020204" pitchFamily="34" charset="0"/>
                <a:cs typeface="Arial" panose="020B0604020202020204" pitchFamily="34" charset="0"/>
              </a:rPr>
              <a:t>Skills Boost</a:t>
            </a:r>
            <a:endParaRPr lang="en-CA" sz="2800" b="1" dirty="0">
              <a:latin typeface="Arial" panose="020B0604020202020204" pitchFamily="34" charset="0"/>
              <a:cs typeface="Arial" panose="020B0604020202020204" pitchFamily="34" charset="0"/>
            </a:endParaRPr>
          </a:p>
        </p:txBody>
      </p:sp>
      <p:sp>
        <p:nvSpPr>
          <p:cNvPr id="4" name="TextBox 3"/>
          <p:cNvSpPr txBox="1"/>
          <p:nvPr/>
        </p:nvSpPr>
        <p:spPr>
          <a:xfrm>
            <a:off x="119921" y="1979361"/>
            <a:ext cx="7471725" cy="4093428"/>
          </a:xfrm>
          <a:prstGeom prst="rect">
            <a:avLst/>
          </a:prstGeom>
          <a:solidFill>
            <a:schemeClr val="bg2">
              <a:lumMod val="20000"/>
              <a:lumOff val="80000"/>
              <a:alpha val="0"/>
            </a:schemeClr>
          </a:solidFill>
        </p:spPr>
        <p:txBody>
          <a:bodyPr wrap="square" rtlCol="0">
            <a:spAutoFit/>
          </a:bodyPr>
          <a:lstStyle/>
          <a:p>
            <a:pPr marL="285750" indent="-285750">
              <a:buFont typeface="Arial" panose="020B0604020202020204" pitchFamily="34" charset="0"/>
              <a:buChar char="•"/>
            </a:pPr>
            <a:r>
              <a:rPr lang="en-CA" dirty="0" smtClean="0">
                <a:latin typeface="Arial" panose="020B0604020202020204" pitchFamily="34" charset="0"/>
                <a:cs typeface="Arial" panose="020B0604020202020204" pitchFamily="34" charset="0"/>
              </a:rPr>
              <a:t>As of August 2018, EI claimants have three options to pursue training while on EI:</a:t>
            </a:r>
          </a:p>
          <a:p>
            <a:pPr marL="285750" indent="-28575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Claimants may choose to undertake training on their own initiative. To keep receiving benefits, claimants must continue to be available and searching for work; </a:t>
            </a:r>
            <a:r>
              <a:rPr lang="en-CA" sz="1600" dirty="0" smtClean="0">
                <a:latin typeface="Arial" panose="020B0604020202020204" pitchFamily="34" charset="0"/>
                <a:cs typeface="Arial" panose="020B0604020202020204" pitchFamily="34" charset="0"/>
              </a:rPr>
              <a:t/>
            </a:r>
            <a:br>
              <a:rPr lang="en-CA" sz="1600" dirty="0" smtClean="0">
                <a:latin typeface="Arial" panose="020B0604020202020204" pitchFamily="34" charset="0"/>
                <a:cs typeface="Arial" panose="020B0604020202020204" pitchFamily="34" charset="0"/>
              </a:rPr>
            </a:br>
            <a:endParaRPr lang="en-CA"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Claimants </a:t>
            </a:r>
            <a:r>
              <a:rPr lang="en-CA" sz="1600" dirty="0">
                <a:latin typeface="Arial" panose="020B0604020202020204" pitchFamily="34" charset="0"/>
                <a:cs typeface="Arial" panose="020B0604020202020204" pitchFamily="34" charset="0"/>
              </a:rPr>
              <a:t>may be referred to training by a designated authority, such as a province, territory or an Indigenous organization as part of a return-to-work action plan. In such cases, availability requirements are considered to be fulfilled (under Section 25 of the Act) and the claimant can continue receiving EI benefits while on </a:t>
            </a:r>
            <a:r>
              <a:rPr lang="en-CA" sz="1600" dirty="0" smtClean="0">
                <a:latin typeface="Arial" panose="020B0604020202020204" pitchFamily="34" charset="0"/>
                <a:cs typeface="Arial" panose="020B0604020202020204" pitchFamily="34" charset="0"/>
              </a:rPr>
              <a:t>training; or,</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742950" lvl="2"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Claimants can request </a:t>
            </a:r>
            <a:r>
              <a:rPr lang="en-CA" sz="1600" dirty="0">
                <a:latin typeface="Arial" panose="020B0604020202020204" pitchFamily="34" charset="0"/>
                <a:cs typeface="Arial" panose="020B0604020202020204" pitchFamily="34" charset="0"/>
              </a:rPr>
              <a:t>permission from Service Canada to continue receiving EI benefits while taking a self-funded full-time course or training program at an approved institution</a:t>
            </a:r>
            <a:r>
              <a:rPr lang="en-CA" sz="1600" dirty="0" smtClean="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382773" y="985709"/>
            <a:ext cx="8495413" cy="923330"/>
          </a:xfrm>
          <a:prstGeom prst="rect">
            <a:avLst/>
          </a:prstGeom>
          <a:solidFill>
            <a:schemeClr val="accent5">
              <a:lumMod val="20000"/>
              <a:lumOff val="80000"/>
            </a:schemeClr>
          </a:solidFill>
        </p:spPr>
        <p:txBody>
          <a:bodyPr wrap="square" rtlCol="0">
            <a:spAutoFit/>
          </a:bodyPr>
          <a:lstStyle/>
          <a:p>
            <a:r>
              <a:rPr lang="en-CA" dirty="0">
                <a:latin typeface="Arial" panose="020B0604020202020204" pitchFamily="34" charset="0"/>
                <a:cs typeface="Arial" panose="020B0604020202020204" pitchFamily="34" charset="0"/>
              </a:rPr>
              <a:t>Budget 2017 proposed measures to help workers upgrade their skills and education so Canada’s middle-class and those working hard to join it can find and keep good jobs. </a:t>
            </a:r>
          </a:p>
        </p:txBody>
      </p:sp>
    </p:spTree>
    <p:extLst>
      <p:ext uri="{BB962C8B-B14F-4D97-AF65-F5344CB8AC3E}">
        <p14:creationId xmlns:p14="http://schemas.microsoft.com/office/powerpoint/2010/main" val="3698134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0988"/>
            <a:ext cx="8229600" cy="788987"/>
          </a:xfrm>
        </p:spPr>
        <p:txBody>
          <a:bodyPr>
            <a:normAutofit/>
          </a:bodyPr>
          <a:lstStyle/>
          <a:p>
            <a:pPr algn="l"/>
            <a:r>
              <a:rPr lang="en-CA" sz="2800" b="1" dirty="0" smtClean="0">
                <a:latin typeface="Arial" panose="020B0604020202020204" pitchFamily="34" charset="0"/>
                <a:cs typeface="Arial" panose="020B0604020202020204" pitchFamily="34" charset="0"/>
              </a:rPr>
              <a:t>Working While on Claim (WWC)</a:t>
            </a:r>
            <a:endParaRPr lang="en-C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774825"/>
            <a:ext cx="7899400" cy="2552700"/>
          </a:xfrm>
        </p:spPr>
        <p:txBody>
          <a:bodyPr>
            <a:noAutofit/>
          </a:bodyPr>
          <a:lstStyle/>
          <a:p>
            <a:pPr marL="685800" lvl="1">
              <a:spcBef>
                <a:spcPts val="1200"/>
              </a:spcBef>
              <a:buSzPct val="130000"/>
              <a:buFont typeface="Arial" panose="020B0604020202020204" pitchFamily="34" charset="0"/>
              <a:buChar char="•"/>
            </a:pPr>
            <a:r>
              <a:rPr lang="en-CA" sz="1800" dirty="0">
                <a:latin typeface="Arial" panose="020B0604020202020204" pitchFamily="34" charset="0"/>
                <a:cs typeface="Arial" panose="020B0604020202020204" pitchFamily="34" charset="0"/>
              </a:rPr>
              <a:t>T</a:t>
            </a:r>
            <a:r>
              <a:rPr lang="en-CA" sz="1800" dirty="0" smtClean="0">
                <a:latin typeface="Arial" panose="020B0604020202020204" pitchFamily="34" charset="0"/>
                <a:cs typeface="Arial" panose="020B0604020202020204" pitchFamily="34" charset="0"/>
              </a:rPr>
              <a:t>he 50-cents-on-the-dollar rules of the most recent EI Working While on Claim pilot project was made permanent; and,</a:t>
            </a:r>
            <a:br>
              <a:rPr lang="en-CA" sz="1800" dirty="0" smtClean="0">
                <a:latin typeface="Arial" panose="020B0604020202020204" pitchFamily="34" charset="0"/>
                <a:cs typeface="Arial" panose="020B0604020202020204" pitchFamily="34" charset="0"/>
              </a:rPr>
            </a:br>
            <a:endParaRPr lang="en-CA" sz="1800" dirty="0" smtClean="0">
              <a:latin typeface="Arial" panose="020B0604020202020204" pitchFamily="34" charset="0"/>
              <a:cs typeface="Arial" panose="020B0604020202020204" pitchFamily="34" charset="0"/>
            </a:endParaRPr>
          </a:p>
          <a:p>
            <a:pPr marL="685800" lvl="1">
              <a:spcBef>
                <a:spcPts val="1200"/>
              </a:spcBef>
              <a:buSzPct val="130000"/>
              <a:buFont typeface="Arial" panose="020B0604020202020204" pitchFamily="34" charset="0"/>
              <a:buChar char="•"/>
            </a:pPr>
            <a:r>
              <a:rPr lang="en-CA" sz="1800" dirty="0" smtClean="0">
                <a:latin typeface="Arial" panose="020B0604020202020204" pitchFamily="34" charset="0"/>
                <a:cs typeface="Arial" panose="020B0604020202020204" pitchFamily="34" charset="0"/>
              </a:rPr>
              <a:t>These new rules are also extended to sickness and maternity claimants, making Working While on Claim rules more consistent across benefit types and providing greater flexibility to EI sickness claimants to stage their return to work as they choose.</a:t>
            </a:r>
          </a:p>
        </p:txBody>
      </p:sp>
      <p:sp>
        <p:nvSpPr>
          <p:cNvPr id="4" name="TextBox 3"/>
          <p:cNvSpPr txBox="1"/>
          <p:nvPr/>
        </p:nvSpPr>
        <p:spPr>
          <a:xfrm>
            <a:off x="499731" y="1067169"/>
            <a:ext cx="7931888" cy="707886"/>
          </a:xfrm>
          <a:prstGeom prst="rect">
            <a:avLst/>
          </a:prstGeom>
          <a:solidFill>
            <a:schemeClr val="accent5">
              <a:lumMod val="40000"/>
              <a:lumOff val="60000"/>
            </a:schemeClr>
          </a:solidFill>
        </p:spPr>
        <p:txBody>
          <a:bodyPr wrap="square" rtlCol="0">
            <a:spAutoFit/>
          </a:bodyPr>
          <a:lstStyle/>
          <a:p>
            <a:r>
              <a:rPr lang="en-CA" sz="2000" dirty="0">
                <a:latin typeface="Arial" panose="020B0604020202020204" pitchFamily="34" charset="0"/>
                <a:cs typeface="Arial" panose="020B0604020202020204" pitchFamily="34" charset="0"/>
              </a:rPr>
              <a:t>On August 12, 2018, the new WWC rules announced in Budget 2018 came into </a:t>
            </a:r>
            <a:r>
              <a:rPr lang="en-CA" sz="2000" dirty="0" smtClean="0">
                <a:latin typeface="Arial" panose="020B0604020202020204" pitchFamily="34" charset="0"/>
                <a:cs typeface="Arial" panose="020B0604020202020204" pitchFamily="34" charset="0"/>
              </a:rPr>
              <a:t>effect:</a:t>
            </a:r>
            <a:endParaRPr lang="en-CA" sz="20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827" y="4170898"/>
            <a:ext cx="4805695" cy="19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9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6263" y="176213"/>
            <a:ext cx="8567737" cy="863600"/>
          </a:xfrm>
        </p:spPr>
        <p:txBody>
          <a:bodyPr>
            <a:noAutofit/>
          </a:bodyPr>
          <a:lstStyle/>
          <a:p>
            <a:pPr lvl="0" algn="l">
              <a:lnSpc>
                <a:spcPct val="115000"/>
              </a:lnSpc>
              <a:tabLst>
                <a:tab pos="457200" algn="l"/>
              </a:tabLst>
            </a:pPr>
            <a:r>
              <a:rPr lang="en-CA" sz="2800" b="1" dirty="0">
                <a:latin typeface="Arial" panose="020B0604020202020204" pitchFamily="34" charset="0"/>
                <a:cs typeface="Arial" panose="020B0604020202020204" pitchFamily="34" charset="0"/>
              </a:rPr>
              <a:t>Support for workers in seasonal industries</a:t>
            </a:r>
          </a:p>
        </p:txBody>
      </p:sp>
      <p:sp>
        <p:nvSpPr>
          <p:cNvPr id="3" name="Content Placeholder 2"/>
          <p:cNvSpPr>
            <a:spLocks noGrp="1"/>
          </p:cNvSpPr>
          <p:nvPr>
            <p:ph idx="4294967295"/>
          </p:nvPr>
        </p:nvSpPr>
        <p:spPr>
          <a:xfrm>
            <a:off x="0" y="1668463"/>
            <a:ext cx="7835900" cy="3875087"/>
          </a:xfrm>
        </p:spPr>
        <p:txBody>
          <a:bodyPr>
            <a:normAutofit fontScale="85000" lnSpcReduction="20000"/>
          </a:bodyPr>
          <a:lstStyle/>
          <a:p>
            <a:pPr marL="685800" lvl="1">
              <a:lnSpc>
                <a:spcPct val="120000"/>
              </a:lnSpc>
              <a:buFont typeface="Arial" panose="020B0604020202020204" pitchFamily="34" charset="0"/>
              <a:buChar char="•"/>
            </a:pPr>
            <a:r>
              <a:rPr lang="en-CA" sz="2600" dirty="0" smtClean="0">
                <a:latin typeface="Arial" panose="020B0604020202020204" pitchFamily="34" charset="0"/>
                <a:cs typeface="Arial" panose="020B0604020202020204" pitchFamily="34" charset="0"/>
              </a:rPr>
              <a:t>Investing </a:t>
            </a:r>
            <a:r>
              <a:rPr lang="en-CA" sz="2600" dirty="0">
                <a:latin typeface="Arial" panose="020B0604020202020204" pitchFamily="34" charset="0"/>
                <a:cs typeface="Arial" panose="020B0604020202020204" pitchFamily="34" charset="0"/>
              </a:rPr>
              <a:t>approximately $189 million in a new pilot project to provide up to five additional weeks of EI regular benefits to eligible </a:t>
            </a:r>
            <a:r>
              <a:rPr lang="en-CA" sz="2600" dirty="0" smtClean="0">
                <a:latin typeface="Arial" panose="020B0604020202020204" pitchFamily="34" charset="0"/>
                <a:cs typeface="Arial" panose="020B0604020202020204" pitchFamily="34" charset="0"/>
              </a:rPr>
              <a:t>seasonal claimants in </a:t>
            </a:r>
            <a:r>
              <a:rPr lang="en-CA" sz="2600" dirty="0">
                <a:latin typeface="Arial" panose="020B0604020202020204" pitchFamily="34" charset="0"/>
                <a:cs typeface="Arial" panose="020B0604020202020204" pitchFamily="34" charset="0"/>
              </a:rPr>
              <a:t>13 targeted </a:t>
            </a:r>
            <a:r>
              <a:rPr lang="en-CA" sz="2600" dirty="0" smtClean="0">
                <a:latin typeface="Arial" panose="020B0604020202020204" pitchFamily="34" charset="0"/>
                <a:cs typeface="Arial" panose="020B0604020202020204" pitchFamily="34" charset="0"/>
              </a:rPr>
              <a:t>EI regions</a:t>
            </a:r>
            <a:r>
              <a:rPr lang="en-CA" sz="2600" dirty="0">
                <a:latin typeface="Arial" panose="020B0604020202020204" pitchFamily="34" charset="0"/>
                <a:cs typeface="Arial" panose="020B0604020202020204" pitchFamily="34" charset="0"/>
              </a:rPr>
              <a:t>. </a:t>
            </a:r>
            <a:endParaRPr lang="en-CA" sz="2600" dirty="0" smtClean="0">
              <a:latin typeface="Arial" panose="020B0604020202020204" pitchFamily="34" charset="0"/>
              <a:cs typeface="Arial" panose="020B0604020202020204" pitchFamily="34" charset="0"/>
            </a:endParaRPr>
          </a:p>
          <a:p>
            <a:pPr marL="685800" lvl="1">
              <a:lnSpc>
                <a:spcPct val="120000"/>
              </a:lnSpc>
              <a:buFont typeface="Arial" panose="020B0604020202020204" pitchFamily="34" charset="0"/>
              <a:buChar char="•"/>
            </a:pPr>
            <a:endParaRPr lang="en-CA" sz="2600" dirty="0">
              <a:latin typeface="Arial" panose="020B0604020202020204" pitchFamily="34" charset="0"/>
              <a:cs typeface="Arial" panose="020B0604020202020204" pitchFamily="34" charset="0"/>
            </a:endParaRPr>
          </a:p>
          <a:p>
            <a:pPr marL="685800" lvl="1">
              <a:lnSpc>
                <a:spcPct val="120000"/>
              </a:lnSpc>
              <a:buFont typeface="Arial" panose="020B0604020202020204" pitchFamily="34" charset="0"/>
              <a:buChar char="•"/>
            </a:pPr>
            <a:r>
              <a:rPr lang="en-CA" sz="2600" dirty="0" smtClean="0">
                <a:latin typeface="Arial" panose="020B0604020202020204" pitchFamily="34" charset="0"/>
                <a:cs typeface="Arial" panose="020B0604020202020204" pitchFamily="34" charset="0"/>
              </a:rPr>
              <a:t>Providing </a:t>
            </a:r>
            <a:r>
              <a:rPr lang="en-CA" sz="2600" dirty="0">
                <a:latin typeface="Arial" panose="020B0604020202020204" pitchFamily="34" charset="0"/>
                <a:cs typeface="Arial" panose="020B0604020202020204" pitchFamily="34" charset="0"/>
              </a:rPr>
              <a:t>up to $41 million over two years to all provinces and territories through Labour Market Development Agreements to provide skills training, wage subsidies and </a:t>
            </a:r>
            <a:r>
              <a:rPr lang="en-CA" sz="2600" dirty="0" smtClean="0">
                <a:latin typeface="Arial" panose="020B0604020202020204" pitchFamily="34" charset="0"/>
                <a:cs typeface="Arial" panose="020B0604020202020204" pitchFamily="34" charset="0"/>
              </a:rPr>
              <a:t>employment supports </a:t>
            </a:r>
            <a:r>
              <a:rPr lang="en-CA" sz="2600" dirty="0">
                <a:latin typeface="Arial" panose="020B0604020202020204" pitchFamily="34" charset="0"/>
                <a:cs typeface="Arial" panose="020B0604020202020204" pitchFamily="34" charset="0"/>
              </a:rPr>
              <a:t>for workers in seasonal </a:t>
            </a:r>
            <a:r>
              <a:rPr lang="en-CA" sz="2600" dirty="0" smtClean="0">
                <a:latin typeface="Arial" panose="020B0604020202020204" pitchFamily="34" charset="0"/>
                <a:cs typeface="Arial" panose="020B0604020202020204" pitchFamily="34" charset="0"/>
              </a:rPr>
              <a:t>industries.</a:t>
            </a:r>
            <a:endParaRPr lang="en-CA" sz="2600" dirty="0">
              <a:latin typeface="Arial" panose="020B0604020202020204" pitchFamily="34" charset="0"/>
              <a:cs typeface="Arial" panose="020B0604020202020204" pitchFamily="34" charset="0"/>
            </a:endParaRPr>
          </a:p>
        </p:txBody>
      </p:sp>
      <p:sp>
        <p:nvSpPr>
          <p:cNvPr id="5" name="TextBox 4"/>
          <p:cNvSpPr txBox="1"/>
          <p:nvPr/>
        </p:nvSpPr>
        <p:spPr>
          <a:xfrm>
            <a:off x="393404" y="906195"/>
            <a:ext cx="7942522" cy="646331"/>
          </a:xfrm>
          <a:prstGeom prst="rect">
            <a:avLst/>
          </a:prstGeom>
          <a:solidFill>
            <a:schemeClr val="accent5">
              <a:lumMod val="40000"/>
              <a:lumOff val="60000"/>
            </a:schemeClr>
          </a:solidFill>
        </p:spPr>
        <p:txBody>
          <a:bodyPr wrap="square" rtlCol="0">
            <a:spAutoFit/>
          </a:bodyPr>
          <a:lstStyle/>
          <a:p>
            <a:r>
              <a:rPr lang="en-CA" dirty="0">
                <a:latin typeface="Arial" panose="020B0604020202020204" pitchFamily="34" charset="0"/>
                <a:cs typeface="Arial" panose="020B0604020202020204" pitchFamily="34" charset="0"/>
              </a:rPr>
              <a:t>As part of Budget 2018’s commitment to assist workers in seasonal industries the following changes to EI were announced on August 20, </a:t>
            </a:r>
            <a:r>
              <a:rPr lang="en-CA" dirty="0" smtClean="0">
                <a:latin typeface="Arial" panose="020B0604020202020204" pitchFamily="34" charset="0"/>
                <a:cs typeface="Arial" panose="020B0604020202020204" pitchFamily="34" charset="0"/>
              </a:rPr>
              <a:t>2018</a:t>
            </a:r>
            <a:r>
              <a:rPr lang="en-CA" dirty="0" smtClean="0"/>
              <a:t>:</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37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19</a:t>
            </a:fld>
            <a:endParaRPr lang="en-US"/>
          </a:p>
        </p:txBody>
      </p:sp>
      <p:sp>
        <p:nvSpPr>
          <p:cNvPr id="3" name="TextBox 2"/>
          <p:cNvSpPr txBox="1"/>
          <p:nvPr/>
        </p:nvSpPr>
        <p:spPr>
          <a:xfrm>
            <a:off x="372533" y="1294368"/>
            <a:ext cx="3831167" cy="45550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CA" dirty="0">
                <a:latin typeface="Arial" panose="020B0604020202020204" pitchFamily="34" charset="0"/>
                <a:cs typeface="Arial" panose="020B0604020202020204" pitchFamily="34" charset="0"/>
              </a:rPr>
              <a:t>This benefit will be available in March </a:t>
            </a:r>
            <a:r>
              <a:rPr lang="en-CA" dirty="0" smtClean="0">
                <a:latin typeface="Arial" panose="020B0604020202020204" pitchFamily="34" charset="0"/>
                <a:cs typeface="Arial" panose="020B0604020202020204" pitchFamily="34" charset="0"/>
              </a:rPr>
              <a:t>2019</a:t>
            </a:r>
            <a:endParaRPr lang="en-CA"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CA" dirty="0">
                <a:latin typeface="Arial" panose="020B0604020202020204" pitchFamily="34" charset="0"/>
                <a:cs typeface="Arial" panose="020B0604020202020204" pitchFamily="34" charset="0"/>
              </a:rPr>
              <a:t>This measure will provide an additional </a:t>
            </a:r>
            <a:r>
              <a:rPr lang="en-CA" b="1" dirty="0">
                <a:latin typeface="Arial" panose="020B0604020202020204" pitchFamily="34" charset="0"/>
                <a:cs typeface="Arial" panose="020B0604020202020204" pitchFamily="34" charset="0"/>
              </a:rPr>
              <a:t>5</a:t>
            </a:r>
            <a:r>
              <a:rPr lang="en-CA" dirty="0">
                <a:latin typeface="Arial" panose="020B0604020202020204" pitchFamily="34" charset="0"/>
                <a:cs typeface="Arial" panose="020B0604020202020204" pitchFamily="34" charset="0"/>
              </a:rPr>
              <a:t> standard parental weeks (paid at 55%) to parents who choose to share EI parental benefits. </a:t>
            </a:r>
          </a:p>
          <a:p>
            <a:pPr marL="285750" indent="-285750">
              <a:spcBef>
                <a:spcPts val="1200"/>
              </a:spcBef>
              <a:buFont typeface="Arial" panose="020B0604020202020204" pitchFamily="34" charset="0"/>
              <a:buChar char="•"/>
            </a:pPr>
            <a:r>
              <a:rPr lang="en-CA" dirty="0">
                <a:latin typeface="Arial" panose="020B0604020202020204" pitchFamily="34" charset="0"/>
                <a:cs typeface="Arial" panose="020B0604020202020204" pitchFamily="34" charset="0"/>
              </a:rPr>
              <a:t>This will also apply to the extended parental benefits, providing </a:t>
            </a:r>
            <a:r>
              <a:rPr lang="en-CA" b="1" dirty="0">
                <a:latin typeface="Arial" panose="020B0604020202020204" pitchFamily="34" charset="0"/>
                <a:cs typeface="Arial" panose="020B0604020202020204" pitchFamily="34" charset="0"/>
              </a:rPr>
              <a:t>8</a:t>
            </a:r>
            <a:r>
              <a:rPr lang="en-CA" dirty="0">
                <a:latin typeface="Arial" panose="020B0604020202020204" pitchFamily="34" charset="0"/>
                <a:cs typeface="Arial" panose="020B0604020202020204" pitchFamily="34" charset="0"/>
              </a:rPr>
              <a:t> additional weeks (paid at 33%), and a maximum of 61 extended parental weeks available to either parent, or 69 weeks when shared. </a:t>
            </a: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7" name="Title 1"/>
          <p:cNvSpPr txBox="1">
            <a:spLocks/>
          </p:cNvSpPr>
          <p:nvPr/>
        </p:nvSpPr>
        <p:spPr>
          <a:xfrm>
            <a:off x="372533" y="461966"/>
            <a:ext cx="8356600" cy="8037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rial"/>
                <a:ea typeface="+mj-ea"/>
                <a:cs typeface="Arial"/>
              </a:rPr>
              <a:t>EI Parental Sharing Benefit</a:t>
            </a:r>
            <a:endParaRPr kumimoji="0" lang="en-CA" sz="2800" b="1" i="0" u="none" strike="noStrike" kern="1200" cap="none" spc="0" normalizeH="0" baseline="0" noProof="0" dirty="0">
              <a:ln>
                <a:noFill/>
              </a:ln>
              <a:solidFill>
                <a:schemeClr val="tx1"/>
              </a:solidFill>
              <a:effectLst/>
              <a:uLnTx/>
              <a:uFillTx/>
              <a:latin typeface="Arial"/>
              <a:ea typeface="+mj-ea"/>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000" y="1352297"/>
            <a:ext cx="4296946" cy="21484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000" y="3741694"/>
            <a:ext cx="4296946" cy="2148473"/>
          </a:xfrm>
          <a:prstGeom prst="rect">
            <a:avLst/>
          </a:prstGeom>
        </p:spPr>
      </p:pic>
    </p:spTree>
    <p:extLst>
      <p:ext uri="{BB962C8B-B14F-4D97-AF65-F5344CB8AC3E}">
        <p14:creationId xmlns:p14="http://schemas.microsoft.com/office/powerpoint/2010/main" val="297107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2</a:t>
            </a:fld>
            <a:endParaRPr lang="en-US"/>
          </a:p>
        </p:txBody>
      </p:sp>
      <p:sp>
        <p:nvSpPr>
          <p:cNvPr id="3" name="TextBox 2"/>
          <p:cNvSpPr txBox="1"/>
          <p:nvPr/>
        </p:nvSpPr>
        <p:spPr>
          <a:xfrm>
            <a:off x="625151" y="661768"/>
            <a:ext cx="1774845"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Outline</a:t>
            </a:r>
            <a:endParaRPr lang="en-CA" sz="3600" b="1" dirty="0">
              <a:latin typeface="Arial" panose="020B0604020202020204" pitchFamily="34" charset="0"/>
              <a:cs typeface="Arial" panose="020B0604020202020204" pitchFamily="34" charset="0"/>
            </a:endParaRPr>
          </a:p>
        </p:txBody>
      </p:sp>
      <p:sp>
        <p:nvSpPr>
          <p:cNvPr id="4" name="TextBox 3"/>
          <p:cNvSpPr txBox="1"/>
          <p:nvPr/>
        </p:nvSpPr>
        <p:spPr>
          <a:xfrm>
            <a:off x="773958" y="1464907"/>
            <a:ext cx="7380514" cy="2862322"/>
          </a:xfrm>
          <a:prstGeom prst="rect">
            <a:avLst/>
          </a:prstGeom>
          <a:noFill/>
        </p:spPr>
        <p:txBody>
          <a:bodyPr wrap="square" rtlCol="0">
            <a:spAutoFit/>
          </a:bodyPr>
          <a:lstStyle/>
          <a:p>
            <a:pPr marL="285750" indent="-285750">
              <a:buFont typeface="Arial" panose="020B0604020202020204" pitchFamily="34" charset="0"/>
              <a:buChar char="•"/>
            </a:pPr>
            <a:r>
              <a:rPr lang="en-CA" sz="3200" dirty="0">
                <a:latin typeface="Arial" panose="020B0604020202020204" pitchFamily="34" charset="0"/>
                <a:cs typeface="Arial" panose="020B0604020202020204" pitchFamily="34" charset="0"/>
              </a:rPr>
              <a:t>Key Labour Market Trends</a:t>
            </a:r>
          </a:p>
          <a:p>
            <a:pPr marL="285750" indent="-285750">
              <a:buFont typeface="Arial" panose="020B0604020202020204" pitchFamily="34" charset="0"/>
              <a:buChar char="•"/>
            </a:pPr>
            <a:endParaRPr lang="en-CA"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3200" dirty="0" smtClean="0">
                <a:latin typeface="Arial" panose="020B0604020202020204" pitchFamily="34" charset="0"/>
                <a:cs typeface="Arial" panose="020B0604020202020204" pitchFamily="34" charset="0"/>
              </a:rPr>
              <a:t>Recent Changes to the EI program</a:t>
            </a:r>
          </a:p>
          <a:p>
            <a:pPr marL="285750" indent="-285750">
              <a:buFont typeface="Arial" panose="020B0604020202020204" pitchFamily="34" charset="0"/>
              <a:buChar char="•"/>
            </a:pPr>
            <a:endParaRPr lang="en-CA"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3200" dirty="0" smtClean="0">
                <a:latin typeface="Arial" panose="020B0604020202020204" pitchFamily="34" charset="0"/>
                <a:cs typeface="Arial" panose="020B0604020202020204" pitchFamily="34" charset="0"/>
              </a:rPr>
              <a:t>What’s Next</a:t>
            </a:r>
            <a:endParaRPr lang="en-C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11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20</a:t>
            </a:fld>
            <a:endParaRPr lang="en-US"/>
          </a:p>
        </p:txBody>
      </p:sp>
      <p:sp>
        <p:nvSpPr>
          <p:cNvPr id="3" name="TextBox 2"/>
          <p:cNvSpPr txBox="1"/>
          <p:nvPr/>
        </p:nvSpPr>
        <p:spPr>
          <a:xfrm>
            <a:off x="809468" y="1895409"/>
            <a:ext cx="7517567" cy="3785652"/>
          </a:xfrm>
          <a:prstGeom prst="rect">
            <a:avLst/>
          </a:prstGeom>
          <a:noFill/>
        </p:spPr>
        <p:txBody>
          <a:bodyPr wrap="square" rtlCol="0">
            <a:spAutoFit/>
          </a:bodyPr>
          <a:lstStyle/>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What’s working well with the EI program?</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Has the EI program got the right supports to weather an economic shock or downturn?</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Are there features of the EI program that could better respond to the needs of employers?</a:t>
            </a:r>
          </a:p>
          <a:p>
            <a:pPr marL="457200" indent="-457200">
              <a:buFont typeface="Arial" panose="020B0604020202020204" pitchFamily="34" charset="0"/>
              <a:buChar char="•"/>
            </a:pPr>
            <a:endParaRPr lang="en-CA"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a:latin typeface="Arial" panose="020B0604020202020204" pitchFamily="34" charset="0"/>
                <a:cs typeface="Arial" panose="020B0604020202020204" pitchFamily="34" charset="0"/>
              </a:rPr>
              <a:t>How could </a:t>
            </a:r>
            <a:r>
              <a:rPr lang="en-CA" sz="2400" dirty="0" smtClean="0">
                <a:latin typeface="Arial" panose="020B0604020202020204" pitchFamily="34" charset="0"/>
                <a:cs typeface="Arial" panose="020B0604020202020204" pitchFamily="34" charset="0"/>
              </a:rPr>
              <a:t>the program be simplified to reduce the burden on businesses? </a:t>
            </a:r>
            <a:endParaRPr lang="en-CA" sz="2400" dirty="0">
              <a:latin typeface="Arial" panose="020B0604020202020204" pitchFamily="34" charset="0"/>
              <a:cs typeface="Arial" panose="020B0604020202020204" pitchFamily="34" charset="0"/>
            </a:endParaRPr>
          </a:p>
        </p:txBody>
      </p:sp>
      <p:sp>
        <p:nvSpPr>
          <p:cNvPr id="4" name="TextBox 3"/>
          <p:cNvSpPr txBox="1"/>
          <p:nvPr/>
        </p:nvSpPr>
        <p:spPr>
          <a:xfrm>
            <a:off x="623303" y="584792"/>
            <a:ext cx="2409121" cy="523220"/>
          </a:xfrm>
          <a:prstGeom prst="rect">
            <a:avLst/>
          </a:prstGeom>
          <a:noFill/>
        </p:spPr>
        <p:txBody>
          <a:bodyPr wrap="none" rtlCol="0">
            <a:spAutoFit/>
          </a:bodyPr>
          <a:lstStyle/>
          <a:p>
            <a:r>
              <a:rPr lang="en-CA" sz="2800" b="1" dirty="0" smtClean="0">
                <a:latin typeface="Arial" panose="020B0604020202020204" pitchFamily="34" charset="0"/>
                <a:cs typeface="Arial" panose="020B0604020202020204" pitchFamily="34" charset="0"/>
              </a:rPr>
              <a:t>What’s next?</a:t>
            </a:r>
            <a:endParaRPr lang="en-CA" sz="2800" b="1" dirty="0">
              <a:latin typeface="Arial" panose="020B0604020202020204" pitchFamily="34" charset="0"/>
              <a:cs typeface="Arial" panose="020B0604020202020204" pitchFamily="34" charset="0"/>
            </a:endParaRPr>
          </a:p>
        </p:txBody>
      </p:sp>
      <p:sp>
        <p:nvSpPr>
          <p:cNvPr id="6" name="TextBox 5"/>
          <p:cNvSpPr txBox="1"/>
          <p:nvPr/>
        </p:nvSpPr>
        <p:spPr>
          <a:xfrm>
            <a:off x="744278" y="1107141"/>
            <a:ext cx="7942522" cy="646331"/>
          </a:xfrm>
          <a:prstGeom prst="rect">
            <a:avLst/>
          </a:prstGeom>
          <a:solidFill>
            <a:schemeClr val="accent5">
              <a:lumMod val="40000"/>
              <a:lumOff val="60000"/>
            </a:schemeClr>
          </a:solidFill>
        </p:spPr>
        <p:txBody>
          <a:bodyPr wrap="square" rtlCol="0">
            <a:spAutoFit/>
          </a:bodyPr>
          <a:lstStyle/>
          <a:p>
            <a:r>
              <a:rPr lang="en-CA" dirty="0" smtClean="0">
                <a:latin typeface="Arial" panose="020B0604020202020204" pitchFamily="34" charset="0"/>
                <a:cs typeface="Arial" panose="020B0604020202020204" pitchFamily="34" charset="0"/>
              </a:rPr>
              <a:t>With significant </a:t>
            </a:r>
            <a:r>
              <a:rPr lang="en-CA" dirty="0">
                <a:latin typeface="Arial" panose="020B0604020202020204" pitchFamily="34" charset="0"/>
                <a:cs typeface="Arial" panose="020B0604020202020204" pitchFamily="34" charset="0"/>
              </a:rPr>
              <a:t>changes </a:t>
            </a:r>
            <a:r>
              <a:rPr lang="en-CA" dirty="0" smtClean="0">
                <a:latin typeface="Arial" panose="020B0604020202020204" pitchFamily="34" charset="0"/>
                <a:cs typeface="Arial" panose="020B0604020202020204" pitchFamily="34" charset="0"/>
              </a:rPr>
              <a:t>having been introduced </a:t>
            </a:r>
            <a:r>
              <a:rPr lang="en-CA" dirty="0">
                <a:latin typeface="Arial" panose="020B0604020202020204" pitchFamily="34" charset="0"/>
                <a:cs typeface="Arial" panose="020B0604020202020204" pitchFamily="34" charset="0"/>
              </a:rPr>
              <a:t>over the last three years, it’s time to look toward the future. </a:t>
            </a:r>
          </a:p>
        </p:txBody>
      </p:sp>
    </p:spTree>
    <p:extLst>
      <p:ext uri="{BB962C8B-B14F-4D97-AF65-F5344CB8AC3E}">
        <p14:creationId xmlns:p14="http://schemas.microsoft.com/office/powerpoint/2010/main" val="149231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892" y="141608"/>
            <a:ext cx="8873230" cy="1077218"/>
          </a:xfrm>
          <a:prstGeom prst="rect">
            <a:avLst/>
          </a:prstGeom>
        </p:spPr>
        <p:txBody>
          <a:bodyPr wrap="square">
            <a:spAutoFit/>
          </a:bodyPr>
          <a:lstStyle/>
          <a:p>
            <a:r>
              <a:rPr lang="en-CA" sz="2800" b="1" dirty="0">
                <a:latin typeface="Arial" panose="020B0604020202020204" pitchFamily="34" charset="0"/>
                <a:cs typeface="Arial" panose="020B0604020202020204" pitchFamily="34" charset="0"/>
              </a:rPr>
              <a:t>Canada’s labour market is </a:t>
            </a:r>
            <a:r>
              <a:rPr lang="en-CA" sz="2800" b="1" dirty="0" smtClean="0">
                <a:latin typeface="Arial" panose="020B0604020202020204" pitchFamily="34" charset="0"/>
                <a:cs typeface="Arial" panose="020B0604020202020204" pitchFamily="34" charset="0"/>
              </a:rPr>
              <a:t>performing well, </a:t>
            </a:r>
            <a:r>
              <a:rPr lang="en-CA" sz="2800" b="1" dirty="0">
                <a:latin typeface="Arial" panose="020B0604020202020204" pitchFamily="34" charset="0"/>
                <a:cs typeface="Arial" panose="020B0604020202020204" pitchFamily="34" charset="0"/>
              </a:rPr>
              <a:t>historically speaking</a:t>
            </a:r>
            <a:endParaRPr lang="en-CA" sz="2800" b="1" dirty="0" smtClean="0">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p:txBody>
      </p:sp>
      <p:sp>
        <p:nvSpPr>
          <p:cNvPr id="8" name="TextBox 7"/>
          <p:cNvSpPr txBox="1"/>
          <p:nvPr/>
        </p:nvSpPr>
        <p:spPr>
          <a:xfrm>
            <a:off x="452385" y="5691800"/>
            <a:ext cx="5335097" cy="461665"/>
          </a:xfrm>
          <a:prstGeom prst="rect">
            <a:avLst/>
          </a:prstGeom>
          <a:noFill/>
        </p:spPr>
        <p:txBody>
          <a:bodyPr wrap="square" rtlCol="0">
            <a:spAutoFit/>
          </a:bodyPr>
          <a:lstStyle/>
          <a:p>
            <a:r>
              <a:rPr lang="en-CA" sz="1200" dirty="0" smtClean="0">
                <a:solidFill>
                  <a:srgbClr val="000000"/>
                </a:solidFill>
                <a:latin typeface="Arial" panose="020B0604020202020204" pitchFamily="34" charset="0"/>
                <a:cs typeface="Arial" panose="020B0604020202020204" pitchFamily="34" charset="0"/>
              </a:rPr>
              <a:t>Note: Data are seasonally adjusted.</a:t>
            </a:r>
          </a:p>
          <a:p>
            <a:r>
              <a:rPr lang="en-CA" sz="1200" dirty="0" smtClean="0">
                <a:solidFill>
                  <a:srgbClr val="000000"/>
                </a:solidFill>
                <a:latin typeface="Arial" panose="020B0604020202020204" pitchFamily="34" charset="0"/>
                <a:cs typeface="Arial" panose="020B0604020202020204" pitchFamily="34" charset="0"/>
              </a:rPr>
              <a:t>Source</a:t>
            </a:r>
            <a:r>
              <a:rPr lang="en-CA" sz="1200" dirty="0">
                <a:solidFill>
                  <a:srgbClr val="000000"/>
                </a:solidFill>
                <a:latin typeface="Arial" panose="020B0604020202020204" pitchFamily="34" charset="0"/>
                <a:cs typeface="Arial" panose="020B0604020202020204" pitchFamily="34" charset="0"/>
              </a:rPr>
              <a:t>: </a:t>
            </a:r>
            <a:r>
              <a:rPr lang="en-CA" sz="1200" dirty="0" smtClean="0">
                <a:solidFill>
                  <a:srgbClr val="000000"/>
                </a:solidFill>
                <a:latin typeface="Arial" panose="020B0604020202020204" pitchFamily="34" charset="0"/>
                <a:cs typeface="Arial" panose="020B0604020202020204" pitchFamily="34" charset="0"/>
              </a:rPr>
              <a:t>Statistics Canada, Labour force Survey, CANSIM Table 282-0087.</a:t>
            </a:r>
            <a:endParaRPr lang="en-CA" sz="12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BCE2B6B-7FFE-FA46-BED3-31567387080B}" type="slidenum">
              <a:rPr lang="en-US" smtClean="0"/>
              <a:t>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04" y="6455264"/>
            <a:ext cx="4572000" cy="3516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345" y="6410815"/>
            <a:ext cx="1102049" cy="396124"/>
          </a:xfrm>
          <a:prstGeom prst="rect">
            <a:avLst/>
          </a:prstGeom>
        </p:spPr>
      </p:pic>
      <p:graphicFrame>
        <p:nvGraphicFramePr>
          <p:cNvPr id="14" name="Chart 1"/>
          <p:cNvGraphicFramePr>
            <a:graphicFrameLocks/>
          </p:cNvGraphicFramePr>
          <p:nvPr>
            <p:extLst>
              <p:ext uri="{D42A27DB-BD31-4B8C-83A1-F6EECF244321}">
                <p14:modId xmlns:p14="http://schemas.microsoft.com/office/powerpoint/2010/main" val="2399015832"/>
              </p:ext>
            </p:extLst>
          </p:nvPr>
        </p:nvGraphicFramePr>
        <p:xfrm>
          <a:off x="340553" y="1105786"/>
          <a:ext cx="8521908" cy="4590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1859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CE2B6B-7FFE-FA46-BED3-31567387080B}" type="slidenum">
              <a:rPr lang="en-US" smtClean="0"/>
              <a:t>4</a:t>
            </a:fld>
            <a:endParaRPr lang="en-US"/>
          </a:p>
        </p:txBody>
      </p:sp>
      <p:sp>
        <p:nvSpPr>
          <p:cNvPr id="2" name="Title 1"/>
          <p:cNvSpPr>
            <a:spLocks noGrp="1"/>
          </p:cNvSpPr>
          <p:nvPr>
            <p:ph type="title" idx="4294967295"/>
          </p:nvPr>
        </p:nvSpPr>
        <p:spPr>
          <a:xfrm>
            <a:off x="87313" y="195263"/>
            <a:ext cx="9056687" cy="1143000"/>
          </a:xfrm>
        </p:spPr>
        <p:txBody>
          <a:bodyPr>
            <a:normAutofit/>
          </a:bodyPr>
          <a:lstStyle/>
          <a:p>
            <a:pPr algn="l"/>
            <a:r>
              <a:rPr lang="en-CA" sz="2800" b="1" dirty="0" smtClean="0">
                <a:latin typeface="Arial" panose="020B0604020202020204" pitchFamily="34" charset="0"/>
                <a:cs typeface="Arial" panose="020B0604020202020204" pitchFamily="34" charset="0"/>
              </a:rPr>
              <a:t>Aging population is </a:t>
            </a:r>
            <a:r>
              <a:rPr lang="en-CA" sz="2800" b="1" dirty="0">
                <a:latin typeface="Arial" panose="020B0604020202020204" pitchFamily="34" charset="0"/>
                <a:cs typeface="Arial" panose="020B0604020202020204" pitchFamily="34" charset="0"/>
              </a:rPr>
              <a:t>transforming </a:t>
            </a:r>
            <a:r>
              <a:rPr lang="en-CA" sz="2800" b="1" dirty="0" smtClean="0">
                <a:latin typeface="Arial" panose="020B0604020202020204" pitchFamily="34" charset="0"/>
                <a:cs typeface="Arial" panose="020B0604020202020204" pitchFamily="34" charset="0"/>
              </a:rPr>
              <a:t>the labour market</a:t>
            </a:r>
            <a:endParaRPr lang="en-CA" sz="2800" dirty="0"/>
          </a:p>
        </p:txBody>
      </p:sp>
      <p:graphicFrame>
        <p:nvGraphicFramePr>
          <p:cNvPr id="6" name="Chart 1"/>
          <p:cNvGraphicFramePr>
            <a:graphicFrameLocks/>
          </p:cNvGraphicFramePr>
          <p:nvPr>
            <p:extLst>
              <p:ext uri="{D42A27DB-BD31-4B8C-83A1-F6EECF244321}">
                <p14:modId xmlns:p14="http://schemas.microsoft.com/office/powerpoint/2010/main" val="3656377767"/>
              </p:ext>
            </p:extLst>
          </p:nvPr>
        </p:nvGraphicFramePr>
        <p:xfrm>
          <a:off x="204982" y="1167859"/>
          <a:ext cx="8813065" cy="4413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12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5</a:t>
            </a:fld>
            <a:endParaRPr lang="en-US"/>
          </a:p>
        </p:txBody>
      </p:sp>
      <p:sp>
        <p:nvSpPr>
          <p:cNvPr id="3" name="Title 1"/>
          <p:cNvSpPr txBox="1">
            <a:spLocks/>
          </p:cNvSpPr>
          <p:nvPr/>
        </p:nvSpPr>
        <p:spPr>
          <a:xfrm>
            <a:off x="231998" y="279596"/>
            <a:ext cx="8584058" cy="5991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CA" sz="2800" b="1" dirty="0" smtClean="0">
                <a:latin typeface="Arial" panose="020B0604020202020204" pitchFamily="34" charset="0"/>
                <a:cs typeface="Arial" panose="020B0604020202020204" pitchFamily="34" charset="0"/>
              </a:rPr>
              <a:t>Rise of Service-Producing Sector</a:t>
            </a:r>
            <a:endParaRPr lang="en-CA" sz="2800" b="1"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954288398"/>
              </p:ext>
            </p:extLst>
          </p:nvPr>
        </p:nvGraphicFramePr>
        <p:xfrm>
          <a:off x="280210" y="1154244"/>
          <a:ext cx="7814479" cy="472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24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CE2B6B-7FFE-FA46-BED3-31567387080B}"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04" y="6455264"/>
            <a:ext cx="4572000" cy="3516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345" y="6410815"/>
            <a:ext cx="1102049" cy="396124"/>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23790772"/>
              </p:ext>
            </p:extLst>
          </p:nvPr>
        </p:nvGraphicFramePr>
        <p:xfrm>
          <a:off x="463550" y="1049311"/>
          <a:ext cx="8223250" cy="4716223"/>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259882" y="221383"/>
            <a:ext cx="8727228" cy="68396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CA" sz="2000" b="1" dirty="0" smtClean="0">
                <a:latin typeface="Arial" panose="020B0604020202020204" pitchFamily="34" charset="0"/>
                <a:cs typeface="Arial" panose="020B0604020202020204" pitchFamily="34" charset="0"/>
              </a:rPr>
              <a:t>Employment growth has been concentrated in jobs requiring analytical </a:t>
            </a:r>
            <a:r>
              <a:rPr lang="en-CA" sz="2000" b="1" dirty="0">
                <a:latin typeface="Arial" panose="020B0604020202020204" pitchFamily="34" charset="0"/>
                <a:cs typeface="Arial" panose="020B0604020202020204" pitchFamily="34" charset="0"/>
              </a:rPr>
              <a:t>skills with increasing educational credential requirements</a:t>
            </a:r>
          </a:p>
          <a:p>
            <a:pPr algn="l"/>
            <a:endParaRPr lang="en-CA" sz="2000" b="1" dirty="0">
              <a:latin typeface="Arial" panose="020B0604020202020204" pitchFamily="34" charset="0"/>
              <a:cs typeface="Arial" panose="020B0604020202020204" pitchFamily="34" charset="0"/>
            </a:endParaRPr>
          </a:p>
        </p:txBody>
      </p:sp>
      <p:sp>
        <p:nvSpPr>
          <p:cNvPr id="12" name="TextBox 8"/>
          <p:cNvSpPr txBox="1">
            <a:spLocks noChangeArrowheads="1"/>
          </p:cNvSpPr>
          <p:nvPr/>
        </p:nvSpPr>
        <p:spPr bwMode="auto">
          <a:xfrm>
            <a:off x="591671" y="5846862"/>
            <a:ext cx="5688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fr-CA" sz="800" dirty="0">
                <a:solidFill>
                  <a:srgbClr val="000000"/>
                </a:solidFill>
              </a:rPr>
              <a:t>Note: </a:t>
            </a:r>
            <a:r>
              <a:rPr lang="fr-CA" sz="800" dirty="0" smtClean="0">
                <a:solidFill>
                  <a:srgbClr val="000000"/>
                </a:solidFill>
              </a:rPr>
              <a:t>The </a:t>
            </a:r>
            <a:r>
              <a:rPr lang="fr-CA" sz="800" dirty="0">
                <a:solidFill>
                  <a:srgbClr val="000000"/>
                </a:solidFill>
              </a:rPr>
              <a:t>Labour Force Survey started collecting data on occupations in </a:t>
            </a:r>
            <a:r>
              <a:rPr lang="fr-CA" sz="800" dirty="0" smtClean="0">
                <a:solidFill>
                  <a:srgbClr val="000000"/>
                </a:solidFill>
              </a:rPr>
              <a:t>1987.</a:t>
            </a:r>
            <a:endParaRPr lang="fr-CA" sz="800" dirty="0">
              <a:solidFill>
                <a:srgbClr val="000000"/>
              </a:solidFill>
            </a:endParaRPr>
          </a:p>
          <a:p>
            <a:pPr eaLnBrk="1" fontAlgn="base" hangingPunct="1">
              <a:spcBef>
                <a:spcPct val="0"/>
              </a:spcBef>
              <a:spcAft>
                <a:spcPct val="0"/>
              </a:spcAft>
            </a:pPr>
            <a:r>
              <a:rPr lang="fr-CA" sz="800" dirty="0" smtClean="0">
                <a:solidFill>
                  <a:srgbClr val="000000"/>
                </a:solidFill>
              </a:rPr>
              <a:t>Source</a:t>
            </a:r>
            <a:r>
              <a:rPr lang="fr-CA" sz="800" dirty="0">
                <a:solidFill>
                  <a:srgbClr val="000000"/>
                </a:solidFill>
              </a:rPr>
              <a:t>: </a:t>
            </a:r>
            <a:r>
              <a:rPr lang="fr-CA" sz="800" dirty="0" smtClean="0">
                <a:solidFill>
                  <a:srgbClr val="000000"/>
                </a:solidFill>
              </a:rPr>
              <a:t>ESDC internal calculations</a:t>
            </a:r>
            <a:r>
              <a:rPr lang="fr-CA" sz="800" dirty="0">
                <a:solidFill>
                  <a:srgbClr val="000000"/>
                </a:solidFill>
              </a:rPr>
              <a:t> </a:t>
            </a:r>
            <a:r>
              <a:rPr lang="fr-CA" sz="800" dirty="0" smtClean="0">
                <a:solidFill>
                  <a:srgbClr val="000000"/>
                </a:solidFill>
              </a:rPr>
              <a:t>using Statistics Canada’s </a:t>
            </a:r>
            <a:r>
              <a:rPr lang="fr-CA" sz="800" dirty="0">
                <a:solidFill>
                  <a:srgbClr val="000000"/>
                </a:solidFill>
              </a:rPr>
              <a:t>Labour Force </a:t>
            </a:r>
            <a:r>
              <a:rPr lang="fr-CA" sz="800" dirty="0" smtClean="0">
                <a:solidFill>
                  <a:srgbClr val="000000"/>
                </a:solidFill>
              </a:rPr>
              <a:t>Survey. </a:t>
            </a:r>
          </a:p>
        </p:txBody>
      </p:sp>
    </p:spTree>
    <p:extLst>
      <p:ext uri="{BB962C8B-B14F-4D97-AF65-F5344CB8AC3E}">
        <p14:creationId xmlns:p14="http://schemas.microsoft.com/office/powerpoint/2010/main" val="41085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BCE2B6B-7FFE-FA46-BED3-31567387080B}" type="slidenum">
              <a:rPr lang="en-US" smtClean="0"/>
              <a:t>7</a:t>
            </a:fld>
            <a:endParaRPr lang="en-US"/>
          </a:p>
        </p:txBody>
      </p:sp>
      <p:sp>
        <p:nvSpPr>
          <p:cNvPr id="5" name="Title 1"/>
          <p:cNvSpPr>
            <a:spLocks noGrp="1"/>
          </p:cNvSpPr>
          <p:nvPr>
            <p:ph type="title" idx="4294967295"/>
          </p:nvPr>
        </p:nvSpPr>
        <p:spPr>
          <a:xfrm>
            <a:off x="0" y="277813"/>
            <a:ext cx="8229600" cy="665162"/>
          </a:xfrm>
        </p:spPr>
        <p:txBody>
          <a:bodyPr tIns="421200" anchor="ctr" anchorCtr="0">
            <a:normAutofit fontScale="90000"/>
          </a:bodyPr>
          <a:lstStyle/>
          <a:p>
            <a:pPr algn="l"/>
            <a:r>
              <a:rPr lang="en-CA" sz="3100" b="1" dirty="0">
                <a:latin typeface="Arial" panose="020B0604020202020204" pitchFamily="34" charset="0"/>
                <a:cs typeface="Arial" panose="020B0604020202020204" pitchFamily="34" charset="0"/>
              </a:rPr>
              <a:t>Technology and the changing nature of work </a:t>
            </a:r>
            <a:r>
              <a:rPr lang="en-US" sz="3600" b="1" dirty="0" smtClean="0">
                <a:latin typeface="Verdana"/>
                <a:cs typeface="Verdana"/>
              </a:rPr>
              <a:t/>
            </a:r>
            <a:br>
              <a:rPr lang="en-US" sz="3600" b="1" dirty="0" smtClean="0">
                <a:latin typeface="Verdana"/>
                <a:cs typeface="Verdana"/>
              </a:rPr>
            </a:br>
            <a:endParaRPr lang="en-US" sz="2800" dirty="0">
              <a:latin typeface="Verdana"/>
              <a:cs typeface="Verdana"/>
            </a:endParaRPr>
          </a:p>
        </p:txBody>
      </p:sp>
      <p:sp>
        <p:nvSpPr>
          <p:cNvPr id="6" name="Content Placeholder 2"/>
          <p:cNvSpPr txBox="1">
            <a:spLocks/>
          </p:cNvSpPr>
          <p:nvPr/>
        </p:nvSpPr>
        <p:spPr>
          <a:xfrm>
            <a:off x="283779" y="2038663"/>
            <a:ext cx="6269421" cy="40926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indent="-273050">
              <a:spcAft>
                <a:spcPts val="600"/>
              </a:spcAft>
            </a:pPr>
            <a:r>
              <a:rPr lang="en-CA" sz="1800" dirty="0" smtClean="0">
                <a:latin typeface="Arial" panose="020B0604020202020204" pitchFamily="34" charset="0"/>
                <a:cs typeface="Arial" panose="020B0604020202020204" pitchFamily="34" charset="0"/>
              </a:rPr>
              <a:t>Recent technological advances have introduced uncertainty into conventional expectations about technology’s impact and are raising concern that it will contribute to labour market challenges.</a:t>
            </a:r>
          </a:p>
          <a:p>
            <a:pPr marL="0" indent="0">
              <a:spcAft>
                <a:spcPts val="600"/>
              </a:spcAft>
              <a:buNone/>
            </a:pPr>
            <a:endParaRPr lang="en-CA" sz="1800" dirty="0" smtClean="0">
              <a:latin typeface="Arial" panose="020B0604020202020204" pitchFamily="34" charset="0"/>
              <a:cs typeface="Arial" panose="020B0604020202020204" pitchFamily="34" charset="0"/>
            </a:endParaRPr>
          </a:p>
          <a:p>
            <a:pPr marL="269875" indent="-269875">
              <a:spcBef>
                <a:spcPts val="0"/>
              </a:spcBef>
              <a:spcAft>
                <a:spcPts val="600"/>
              </a:spcAft>
            </a:pPr>
            <a:r>
              <a:rPr lang="en-CA" sz="1800" dirty="0" smtClean="0">
                <a:latin typeface="Arial" panose="020B0604020202020204" pitchFamily="34" charset="0"/>
                <a:cs typeface="Arial" panose="020B0604020202020204" pitchFamily="34" charset="0"/>
              </a:rPr>
              <a:t>The share of jobs requiring post-secondary education is expected to continue</a:t>
            </a:r>
            <a:r>
              <a:rPr lang="en-US" sz="1800" dirty="0" smtClean="0">
                <a:latin typeface="Arial" panose="020B0604020202020204" pitchFamily="34" charset="0"/>
                <a:cs typeface="Arial" panose="020B0604020202020204" pitchFamily="34" charset="0"/>
              </a:rPr>
              <a:t> to grow in the future, even if some high-skill job tasks are automated.</a:t>
            </a:r>
            <a:r>
              <a:rPr lang="en-CA" sz="1800" dirty="0" smtClean="0">
                <a:latin typeface="Arial" panose="020B0604020202020204" pitchFamily="34" charset="0"/>
                <a:cs typeface="Arial" panose="020B0604020202020204" pitchFamily="34" charset="0"/>
              </a:rPr>
              <a:t> </a:t>
            </a:r>
          </a:p>
          <a:p>
            <a:pPr marL="0" indent="0">
              <a:spcBef>
                <a:spcPts val="0"/>
              </a:spcBef>
              <a:spcAft>
                <a:spcPts val="600"/>
              </a:spcAft>
              <a:buNone/>
            </a:pPr>
            <a:endParaRPr lang="en-CA" sz="1800" dirty="0" smtClean="0">
              <a:latin typeface="Arial" panose="020B0604020202020204" pitchFamily="34" charset="0"/>
              <a:cs typeface="Arial" panose="020B0604020202020204" pitchFamily="34" charset="0"/>
            </a:endParaRPr>
          </a:p>
          <a:p>
            <a:pPr marL="269875" indent="-269875">
              <a:spcBef>
                <a:spcPts val="0"/>
              </a:spcBef>
              <a:spcAft>
                <a:spcPts val="600"/>
              </a:spcAft>
            </a:pPr>
            <a:r>
              <a:rPr lang="en-US" sz="1800" dirty="0" smtClean="0">
                <a:latin typeface="Arial" panose="020B0604020202020204" pitchFamily="34" charset="0"/>
                <a:cs typeface="Arial" panose="020B0604020202020204" pitchFamily="34" charset="0"/>
              </a:rPr>
              <a:t>Technological change will likely enable Canadian firms with access to workers with the right skills, to increase productivity, to grow the economy and to create new jobs. </a:t>
            </a:r>
          </a:p>
          <a:p>
            <a:pPr marL="0" indent="0">
              <a:spcBef>
                <a:spcPts val="0"/>
              </a:spcBef>
              <a:buNone/>
            </a:pPr>
            <a:endParaRPr lang="en-CA" sz="1200" dirty="0" smtClean="0">
              <a:latin typeface="Arial" panose="020B0604020202020204" pitchFamily="34" charset="0"/>
              <a:cs typeface="Arial" panose="020B0604020202020204" pitchFamily="34" charset="0"/>
            </a:endParaRPr>
          </a:p>
          <a:p>
            <a:pPr>
              <a:spcBef>
                <a:spcPts val="0"/>
              </a:spcBef>
            </a:pPr>
            <a:endParaRPr lang="en-CA" sz="1200" dirty="0">
              <a:latin typeface="Arial" panose="020B0604020202020204" pitchFamily="34" charset="0"/>
              <a:cs typeface="Arial" panose="020B0604020202020204" pitchFamily="34" charset="0"/>
            </a:endParaRPr>
          </a:p>
        </p:txBody>
      </p:sp>
      <p:sp>
        <p:nvSpPr>
          <p:cNvPr id="7" name="Content Placeholder 1"/>
          <p:cNvSpPr txBox="1">
            <a:spLocks/>
          </p:cNvSpPr>
          <p:nvPr/>
        </p:nvSpPr>
        <p:spPr bwMode="auto">
          <a:xfrm>
            <a:off x="283780" y="979296"/>
            <a:ext cx="8508816" cy="879484"/>
          </a:xfrm>
          <a:prstGeom prst="rect">
            <a:avLst/>
          </a:prstGeom>
          <a:solidFill>
            <a:schemeClr val="accent5">
              <a:lumMod val="60000"/>
              <a:lumOff val="40000"/>
              <a:alpha val="30000"/>
            </a:schemeClr>
          </a:solidFill>
          <a:ln w="25400">
            <a:noFill/>
            <a:miter lim="800000"/>
            <a:headEnd/>
            <a:tailEnd/>
          </a:ln>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spcBef>
                <a:spcPts val="0"/>
              </a:spcBef>
              <a:spcAft>
                <a:spcPts val="600"/>
              </a:spcAft>
              <a:defRPr/>
            </a:pPr>
            <a:r>
              <a:rPr lang="en-CA" sz="1600" i="1" dirty="0" smtClean="0">
                <a:latin typeface="Arial" panose="020B0604020202020204" pitchFamily="34" charset="0"/>
                <a:cs typeface="Arial" panose="020B0604020202020204" pitchFamily="34" charset="0"/>
              </a:rPr>
              <a:t>“</a:t>
            </a:r>
            <a:r>
              <a:rPr lang="en-CA" sz="1600" i="1" dirty="0">
                <a:latin typeface="Arial" panose="020B0604020202020204" pitchFamily="34" charset="0"/>
                <a:cs typeface="Arial" panose="020B0604020202020204" pitchFamily="34" charset="0"/>
              </a:rPr>
              <a:t>Responding to seismic changes associated to technology and globalization is a central challenge of our politics.”</a:t>
            </a:r>
          </a:p>
          <a:p>
            <a:pPr>
              <a:spcBef>
                <a:spcPts val="0"/>
              </a:spcBef>
              <a:spcAft>
                <a:spcPts val="600"/>
              </a:spcAft>
              <a:defRPr/>
            </a:pPr>
            <a:r>
              <a:rPr lang="en-CA" sz="1600" dirty="0">
                <a:latin typeface="Arial" panose="020B0604020202020204" pitchFamily="34" charset="0"/>
                <a:cs typeface="Arial" panose="020B0604020202020204" pitchFamily="34" charset="0"/>
              </a:rPr>
              <a:t>- Larry </a:t>
            </a:r>
            <a:r>
              <a:rPr lang="en-CA" sz="1600" dirty="0" smtClean="0">
                <a:latin typeface="Arial" panose="020B0604020202020204" pitchFamily="34" charset="0"/>
                <a:cs typeface="Arial" panose="020B0604020202020204" pitchFamily="34" charset="0"/>
              </a:rPr>
              <a:t>Summers, former </a:t>
            </a:r>
            <a:r>
              <a:rPr lang="en-CA" sz="1600" dirty="0">
                <a:latin typeface="Arial" panose="020B0604020202020204" pitchFamily="34" charset="0"/>
                <a:cs typeface="Arial" panose="020B0604020202020204" pitchFamily="34" charset="0"/>
              </a:rPr>
              <a:t>US Treasury Secretary</a:t>
            </a:r>
          </a:p>
        </p:txBody>
      </p:sp>
      <p:sp>
        <p:nvSpPr>
          <p:cNvPr id="8" name="Content Placeholder 1"/>
          <p:cNvSpPr txBox="1">
            <a:spLocks/>
          </p:cNvSpPr>
          <p:nvPr/>
        </p:nvSpPr>
        <p:spPr bwMode="auto">
          <a:xfrm>
            <a:off x="6659036" y="2038664"/>
            <a:ext cx="2335062" cy="3660388"/>
          </a:xfrm>
          <a:prstGeom prst="rect">
            <a:avLst/>
          </a:prstGeom>
          <a:solidFill>
            <a:schemeClr val="accent5">
              <a:lumMod val="60000"/>
              <a:lumOff val="40000"/>
              <a:alpha val="30000"/>
            </a:schemeClr>
          </a:solidFill>
          <a:ln w="25400">
            <a:noFill/>
            <a:miter lim="800000"/>
            <a:headEnd/>
            <a:tailEnd/>
          </a:ln>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buFont typeface="Wingdings" pitchFamily="2" charset="2"/>
              <a:buNone/>
            </a:pPr>
            <a:r>
              <a:rPr lang="en-CA" sz="1400" b="1" dirty="0" smtClean="0">
                <a:latin typeface="Arial" panose="020B0604020202020204" pitchFamily="34" charset="0"/>
                <a:cs typeface="Arial" panose="020B0604020202020204" pitchFamily="34" charset="0"/>
              </a:rPr>
              <a:t>Examples of technological disruption</a:t>
            </a:r>
          </a:p>
          <a:p>
            <a:pPr algn="ctr">
              <a:buFont typeface="Wingdings" pitchFamily="2" charset="2"/>
              <a:buNone/>
            </a:pPr>
            <a:endParaRPr lang="en-CA" sz="1400" b="1" dirty="0" smtClean="0">
              <a:latin typeface="Arial" panose="020B0604020202020204" pitchFamily="34" charset="0"/>
              <a:cs typeface="Arial" panose="020B0604020202020204" pitchFamily="34" charset="0"/>
            </a:endParaRPr>
          </a:p>
          <a:p>
            <a:pPr marL="228600" indent="-2286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Artificial intelligence </a:t>
            </a:r>
          </a:p>
          <a:p>
            <a:pPr marL="228600" indent="-2286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Automation </a:t>
            </a:r>
            <a:r>
              <a:rPr lang="en-US" sz="1400" dirty="0">
                <a:latin typeface="Arial" panose="020B0604020202020204" pitchFamily="34" charset="0"/>
                <a:cs typeface="Arial" panose="020B0604020202020204" pitchFamily="34" charset="0"/>
              </a:rPr>
              <a:t>of knowledge </a:t>
            </a:r>
            <a:r>
              <a:rPr lang="en-US" sz="1400" dirty="0" smtClean="0">
                <a:latin typeface="Arial" panose="020B0604020202020204" pitchFamily="34" charset="0"/>
                <a:cs typeface="Arial" panose="020B0604020202020204" pitchFamily="34" charset="0"/>
              </a:rPr>
              <a:t>tasks</a:t>
            </a:r>
          </a:p>
          <a:p>
            <a:pPr marL="228600" indent="-2286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Advances in energy storage and production </a:t>
            </a:r>
          </a:p>
          <a:p>
            <a:pPr marL="228600" indent="-228600">
              <a:spcAft>
                <a:spcPts val="600"/>
              </a:spcAft>
              <a:buFont typeface="Wingdings" panose="05000000000000000000" pitchFamily="2" charset="2"/>
              <a:buChar char="§"/>
            </a:pPr>
            <a:r>
              <a:rPr lang="en-CA" sz="1400" dirty="0" smtClean="0">
                <a:latin typeface="Arial" panose="020B0604020202020204" pitchFamily="34" charset="0"/>
                <a:cs typeface="Arial" panose="020B0604020202020204" pitchFamily="34" charset="0"/>
              </a:rPr>
              <a:t>Next generation robotics, including </a:t>
            </a:r>
            <a:r>
              <a:rPr lang="en-US" sz="1400" dirty="0" smtClean="0">
                <a:latin typeface="Arial" panose="020B0604020202020204" pitchFamily="34" charset="0"/>
                <a:cs typeface="Arial" panose="020B0604020202020204" pitchFamily="34" charset="0"/>
              </a:rPr>
              <a:t>3-D Printing</a:t>
            </a:r>
            <a:endParaRPr lang="en-US" sz="1400" dirty="0">
              <a:latin typeface="Arial" panose="020B0604020202020204" pitchFamily="34" charset="0"/>
              <a:cs typeface="Arial" panose="020B0604020202020204" pitchFamily="34" charset="0"/>
            </a:endParaRPr>
          </a:p>
          <a:p>
            <a:pPr marL="228600" indent="-228600">
              <a:spcAft>
                <a:spcPts val="600"/>
              </a:spcAft>
              <a:buFont typeface="Wingdings" panose="05000000000000000000" pitchFamily="2" charset="2"/>
              <a:buChar char="§"/>
            </a:pPr>
            <a:r>
              <a:rPr lang="en-CA" sz="1400" dirty="0" smtClean="0">
                <a:latin typeface="Arial" panose="020B0604020202020204" pitchFamily="34" charset="0"/>
                <a:cs typeface="Arial" panose="020B0604020202020204" pitchFamily="34" charset="0"/>
              </a:rPr>
              <a:t>Big data, </a:t>
            </a:r>
            <a:r>
              <a:rPr lang="en-CA" sz="1400" dirty="0">
                <a:latin typeface="Arial" panose="020B0604020202020204" pitchFamily="34" charset="0"/>
                <a:cs typeface="Arial" panose="020B0604020202020204" pitchFamily="34" charset="0"/>
              </a:rPr>
              <a:t>cloud computing, </a:t>
            </a:r>
            <a:r>
              <a:rPr lang="en-CA" sz="1400" dirty="0" smtClean="0">
                <a:latin typeface="Arial" panose="020B0604020202020204" pitchFamily="34" charset="0"/>
                <a:cs typeface="Arial" panose="020B0604020202020204" pitchFamily="34" charset="0"/>
              </a:rPr>
              <a:t>and the </a:t>
            </a:r>
            <a:r>
              <a:rPr lang="en-CA" sz="1400" dirty="0">
                <a:latin typeface="Arial" panose="020B0604020202020204" pitchFamily="34" charset="0"/>
                <a:cs typeface="Arial" panose="020B0604020202020204" pitchFamily="34" charset="0"/>
              </a:rPr>
              <a:t>internet of </a:t>
            </a:r>
            <a:r>
              <a:rPr lang="en-CA" sz="1400" dirty="0" smtClean="0">
                <a:latin typeface="Arial" panose="020B0604020202020204" pitchFamily="34" charset="0"/>
                <a:cs typeface="Arial" panose="020B0604020202020204" pitchFamily="34" charset="0"/>
              </a:rPr>
              <a:t>things</a:t>
            </a:r>
          </a:p>
          <a:p>
            <a:pPr marL="228600" indent="-228600">
              <a:spcAft>
                <a:spcPts val="600"/>
              </a:spcAft>
              <a:buFont typeface="Wingdings" panose="05000000000000000000" pitchFamily="2" charset="2"/>
              <a:buChar char="§"/>
            </a:pPr>
            <a:r>
              <a:rPr lang="en-CA" sz="1400" dirty="0" smtClean="0">
                <a:latin typeface="Arial" panose="020B0604020202020204" pitchFamily="34" charset="0"/>
                <a:cs typeface="Arial" panose="020B0604020202020204" pitchFamily="34" charset="0"/>
              </a:rPr>
              <a:t>Autonomous vehicles</a:t>
            </a:r>
          </a:p>
          <a:p>
            <a:pPr>
              <a:spcAft>
                <a:spcPts val="600"/>
              </a:spcAft>
            </a:pPr>
            <a:endParaRPr lang="en-US" sz="12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04" y="6455264"/>
            <a:ext cx="4572000" cy="3516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345" y="6410815"/>
            <a:ext cx="1102049" cy="396124"/>
          </a:xfrm>
          <a:prstGeom prst="rect">
            <a:avLst/>
          </a:prstGeom>
        </p:spPr>
      </p:pic>
    </p:spTree>
    <p:extLst>
      <p:ext uri="{BB962C8B-B14F-4D97-AF65-F5344CB8AC3E}">
        <p14:creationId xmlns:p14="http://schemas.microsoft.com/office/powerpoint/2010/main" val="1092694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7554" y="1125424"/>
            <a:ext cx="8966446" cy="497057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dirty="0" smtClean="0">
                <a:latin typeface="Arial" panose="020B0604020202020204" pitchFamily="34" charset="0"/>
                <a:cs typeface="Arial" panose="020B0604020202020204" pitchFamily="34" charset="0"/>
              </a:rPr>
              <a:t>Canada is among world leaders in terms of post-secondary education attainment, but keeping pace with changing skills needs of the digital economy is a global challenge.</a:t>
            </a:r>
            <a:endParaRPr lang="en-CA" sz="2000" dirty="0" smtClean="0">
              <a:latin typeface="Arial" panose="020B0604020202020204" pitchFamily="34" charset="0"/>
              <a:cs typeface="Arial" panose="020B0604020202020204" pitchFamily="34" charset="0"/>
            </a:endParaRPr>
          </a:p>
          <a:p>
            <a:pPr marL="0" indent="0">
              <a:spcBef>
                <a:spcPts val="0"/>
              </a:spcBef>
              <a:buFont typeface="Arial"/>
              <a:buNone/>
            </a:pPr>
            <a:endParaRPr lang="en-CA" sz="2000" dirty="0" smtClean="0">
              <a:latin typeface="Arial" panose="020B0604020202020204" pitchFamily="34" charset="0"/>
              <a:cs typeface="Arial" panose="020B0604020202020204" pitchFamily="34" charset="0"/>
            </a:endParaRPr>
          </a:p>
          <a:p>
            <a:pPr>
              <a:spcBef>
                <a:spcPts val="0"/>
              </a:spcBef>
            </a:pPr>
            <a:r>
              <a:rPr lang="en-US" sz="2000" dirty="0" smtClean="0">
                <a:latin typeface="Arial" panose="020B0604020202020204" pitchFamily="34" charset="0"/>
                <a:cs typeface="Arial" panose="020B0604020202020204" pitchFamily="34" charset="0"/>
              </a:rPr>
              <a:t>Talent pipeline</a:t>
            </a:r>
          </a:p>
          <a:p>
            <a:pPr lvl="1">
              <a:spcBef>
                <a:spcPts val="0"/>
              </a:spcBef>
            </a:pPr>
            <a:r>
              <a:rPr lang="en-US" sz="2000" dirty="0" smtClean="0">
                <a:latin typeface="Arial" panose="020B0604020202020204" pitchFamily="34" charset="0"/>
                <a:cs typeface="Arial" panose="020B0604020202020204" pitchFamily="34" charset="0"/>
              </a:rPr>
              <a:t>Soft and complementary skills are often missing (e.g., engineers without business skills). </a:t>
            </a:r>
          </a:p>
          <a:p>
            <a:pPr lvl="1">
              <a:spcBef>
                <a:spcPts val="0"/>
              </a:spcBef>
            </a:pPr>
            <a:endParaRPr lang="en-CA" sz="2000" dirty="0" smtClean="0">
              <a:latin typeface="Arial" panose="020B0604020202020204" pitchFamily="34" charset="0"/>
              <a:cs typeface="Arial" panose="020B0604020202020204" pitchFamily="34" charset="0"/>
            </a:endParaRPr>
          </a:p>
          <a:p>
            <a:pPr lvl="1">
              <a:spcBef>
                <a:spcPts val="0"/>
              </a:spcBef>
            </a:pPr>
            <a:r>
              <a:rPr lang="en-US" sz="2000" dirty="0" smtClean="0">
                <a:latin typeface="Arial" panose="020B0604020202020204" pitchFamily="34" charset="0"/>
                <a:cs typeface="Arial" panose="020B0604020202020204" pitchFamily="34" charset="0"/>
              </a:rPr>
              <a:t>Integrating on-the-job training at the level necessary is a challenge as the majority of Canadian enterprises are small and medium-sized enterprises (SMEs).  </a:t>
            </a:r>
          </a:p>
          <a:p>
            <a:pPr lvl="1">
              <a:spcBef>
                <a:spcPts val="0"/>
              </a:spcBef>
            </a:pPr>
            <a:endParaRPr lang="en-CA" sz="2000" dirty="0" smtClean="0">
              <a:latin typeface="Arial" panose="020B0604020202020204" pitchFamily="34" charset="0"/>
              <a:cs typeface="Arial" panose="020B0604020202020204" pitchFamily="34" charset="0"/>
            </a:endParaRPr>
          </a:p>
          <a:p>
            <a:pPr lvl="1">
              <a:spcBef>
                <a:spcPts val="0"/>
              </a:spcBef>
            </a:pPr>
            <a:r>
              <a:rPr lang="en-US" sz="2000" dirty="0" smtClean="0">
                <a:latin typeface="Arial" panose="020B0604020202020204" pitchFamily="34" charset="0"/>
                <a:cs typeface="Arial" panose="020B0604020202020204" pitchFamily="34" charset="0"/>
              </a:rPr>
              <a:t>Displacement of workers due to new technologies requires in some cases re/up-skilling to enter new industries.</a:t>
            </a:r>
          </a:p>
          <a:p>
            <a:pPr lvl="1">
              <a:spcBef>
                <a:spcPts val="0"/>
              </a:spcBef>
            </a:pPr>
            <a:endParaRPr lang="en-CA" sz="2000" dirty="0" smtClean="0">
              <a:latin typeface="Arial" panose="020B0604020202020204" pitchFamily="34" charset="0"/>
              <a:cs typeface="Arial" panose="020B0604020202020204" pitchFamily="34" charset="0"/>
            </a:endParaRPr>
          </a:p>
          <a:p>
            <a:pPr lvl="1">
              <a:spcBef>
                <a:spcPts val="0"/>
              </a:spcBef>
            </a:pPr>
            <a:r>
              <a:rPr lang="en-US" sz="2000" dirty="0" smtClean="0">
                <a:latin typeface="Arial" panose="020B0604020202020204" pitchFamily="34" charset="0"/>
                <a:cs typeface="Arial" panose="020B0604020202020204" pitchFamily="34" charset="0"/>
              </a:rPr>
              <a:t>Need for mentorship programs to support growth of business leaders.</a:t>
            </a:r>
            <a:endParaRPr lang="en-CA" sz="2000" dirty="0" smtClean="0">
              <a:latin typeface="Arial" panose="020B0604020202020204" pitchFamily="34" charset="0"/>
              <a:cs typeface="Arial" panose="020B0604020202020204" pitchFamily="34" charset="0"/>
            </a:endParaRPr>
          </a:p>
          <a:p>
            <a:pPr>
              <a:spcBef>
                <a:spcPts val="0"/>
              </a:spcBef>
            </a:pPr>
            <a:endParaRPr lang="en-CA" sz="2000" dirty="0" smtClean="0">
              <a:latin typeface="Arial" panose="020B0604020202020204" pitchFamily="34" charset="0"/>
              <a:cs typeface="Arial" panose="020B0604020202020204" pitchFamily="34" charset="0"/>
            </a:endParaRPr>
          </a:p>
        </p:txBody>
      </p:sp>
      <p:sp>
        <p:nvSpPr>
          <p:cNvPr id="7" name="Title 1"/>
          <p:cNvSpPr txBox="1">
            <a:spLocks/>
          </p:cNvSpPr>
          <p:nvPr/>
        </p:nvSpPr>
        <p:spPr>
          <a:xfrm>
            <a:off x="476064" y="195206"/>
            <a:ext cx="8369423" cy="6350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CA" sz="2800" b="1" dirty="0" smtClean="0">
                <a:latin typeface="Arial" panose="020B0604020202020204" pitchFamily="34" charset="0"/>
                <a:cs typeface="Arial" panose="020B0604020202020204" pitchFamily="34" charset="0"/>
              </a:rPr>
              <a:t>Readiness of Canadians for the labour market – Labour</a:t>
            </a:r>
            <a:r>
              <a:rPr lang="fr-CA" sz="2800" b="1" dirty="0" smtClean="0">
                <a:latin typeface="Arial" panose="020B0604020202020204" pitchFamily="34" charset="0"/>
                <a:cs typeface="Arial" panose="020B0604020202020204" pitchFamily="34" charset="0"/>
              </a:rPr>
              <a:t>/</a:t>
            </a:r>
            <a:r>
              <a:rPr lang="fr-CA" sz="2800" b="1" dirty="0" err="1" smtClean="0">
                <a:latin typeface="Arial" panose="020B0604020202020204" pitchFamily="34" charset="0"/>
                <a:cs typeface="Arial" panose="020B0604020202020204" pitchFamily="34" charset="0"/>
              </a:rPr>
              <a:t>skills</a:t>
            </a:r>
            <a:r>
              <a:rPr lang="fr-CA" sz="2800" b="1" dirty="0" smtClean="0">
                <a:latin typeface="Arial" panose="020B0604020202020204" pitchFamily="34" charset="0"/>
                <a:cs typeface="Arial" panose="020B0604020202020204" pitchFamily="34" charset="0"/>
              </a:rPr>
              <a:t> </a:t>
            </a:r>
            <a:r>
              <a:rPr lang="fr-CA" sz="2800" b="1" dirty="0" err="1" smtClean="0">
                <a:latin typeface="Arial" panose="020B0604020202020204" pitchFamily="34" charset="0"/>
                <a:cs typeface="Arial" panose="020B0604020202020204" pitchFamily="34" charset="0"/>
              </a:rPr>
              <a:t>demand</a:t>
            </a:r>
            <a:r>
              <a:rPr lang="fr-CA" sz="2800" b="1" dirty="0" smtClean="0">
                <a:latin typeface="Arial" panose="020B0604020202020204" pitchFamily="34" charset="0"/>
                <a:cs typeface="Arial" panose="020B0604020202020204" pitchFamily="34" charset="0"/>
              </a:rPr>
              <a:t> gaps</a:t>
            </a:r>
            <a:endParaRPr lang="en-CA"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BCE2B6B-7FFE-FA46-BED3-31567387080B}" type="slidenum">
              <a:rPr lang="en-US" smtClean="0"/>
              <a:t>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04" y="6455264"/>
            <a:ext cx="4572000" cy="3516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345" y="6410815"/>
            <a:ext cx="1102049" cy="396124"/>
          </a:xfrm>
          <a:prstGeom prst="rect">
            <a:avLst/>
          </a:prstGeom>
        </p:spPr>
      </p:pic>
    </p:spTree>
    <p:extLst>
      <p:ext uri="{BB962C8B-B14F-4D97-AF65-F5344CB8AC3E}">
        <p14:creationId xmlns:p14="http://schemas.microsoft.com/office/powerpoint/2010/main" val="4828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9</a:t>
            </a:fld>
            <a:endParaRPr lang="en-US"/>
          </a:p>
        </p:txBody>
      </p:sp>
      <p:sp>
        <p:nvSpPr>
          <p:cNvPr id="7" name="Title 1"/>
          <p:cNvSpPr txBox="1">
            <a:spLocks/>
          </p:cNvSpPr>
          <p:nvPr/>
        </p:nvSpPr>
        <p:spPr>
          <a:xfrm>
            <a:off x="1623862" y="2323316"/>
            <a:ext cx="6045756" cy="8037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lvl="0">
              <a:defRPr/>
            </a:pPr>
            <a:r>
              <a:rPr lang="en-CA" sz="2800" dirty="0" smtClean="0">
                <a:solidFill>
                  <a:schemeClr val="tx1"/>
                </a:solidFill>
              </a:rPr>
              <a:t>EI Premium Rates</a:t>
            </a:r>
            <a:endParaRPr lang="en-CA" sz="2800" dirty="0">
              <a:solidFill>
                <a:schemeClr val="tx1"/>
              </a:solidFill>
            </a:endParaRPr>
          </a:p>
        </p:txBody>
      </p:sp>
    </p:spTree>
    <p:extLst>
      <p:ext uri="{BB962C8B-B14F-4D97-AF65-F5344CB8AC3E}">
        <p14:creationId xmlns:p14="http://schemas.microsoft.com/office/powerpoint/2010/main" val="1260547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3162</TotalTime>
  <Words>2162</Words>
  <Application>Microsoft Office PowerPoint</Application>
  <PresentationFormat>On-screen Show (4:3)</PresentationFormat>
  <Paragraphs>245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Verdana</vt:lpstr>
      <vt:lpstr>Wingdings</vt:lpstr>
      <vt:lpstr>Office Theme</vt:lpstr>
      <vt:lpstr>What’s New in EI and  Key Labour Market Trends  EI Commissioner for  Employers Forum  November 1, 2018 </vt:lpstr>
      <vt:lpstr>PowerPoint Presentation</vt:lpstr>
      <vt:lpstr>PowerPoint Presentation</vt:lpstr>
      <vt:lpstr>Aging population is transforming the labour market</vt:lpstr>
      <vt:lpstr>PowerPoint Presentation</vt:lpstr>
      <vt:lpstr>PowerPoint Presentation</vt:lpstr>
      <vt:lpstr>Technology and the changing nature of work  </vt:lpstr>
      <vt:lpstr>PowerPoint Presentation</vt:lpstr>
      <vt:lpstr>PowerPoint Presentation</vt:lpstr>
      <vt:lpstr>Premium Rate Setting</vt:lpstr>
      <vt:lpstr>Premium Rate Setting – 2019</vt:lpstr>
      <vt:lpstr>How is the money used?  </vt:lpstr>
      <vt:lpstr>PowerPoint Presentation</vt:lpstr>
      <vt:lpstr>PowerPoint Presentation</vt:lpstr>
      <vt:lpstr>PowerPoint Presentation</vt:lpstr>
      <vt:lpstr>Skills Boost</vt:lpstr>
      <vt:lpstr>Working While on Claim (WWC)</vt:lpstr>
      <vt:lpstr>Support for workers in seasonal industries</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dc:title>
  <dc:creator>Dounev, Dean D [NC]</dc:creator>
  <cp:lastModifiedBy>Matthew Houston</cp:lastModifiedBy>
  <cp:revision>253</cp:revision>
  <cp:lastPrinted>2018-10-31T14:52:09Z</cp:lastPrinted>
  <dcterms:created xsi:type="dcterms:W3CDTF">2018-02-12T11:28:33Z</dcterms:created>
  <dcterms:modified xsi:type="dcterms:W3CDTF">2018-11-07T16:42:06Z</dcterms:modified>
</cp:coreProperties>
</file>