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5" r:id="rId5"/>
  </p:sldMasterIdLst>
  <p:notesMasterIdLst>
    <p:notesMasterId r:id="rId11"/>
  </p:notesMasterIdLst>
  <p:sldIdLst>
    <p:sldId id="256" r:id="rId6"/>
    <p:sldId id="350" r:id="rId7"/>
    <p:sldId id="354" r:id="rId8"/>
    <p:sldId id="348" r:id="rId9"/>
    <p:sldId id="358" r:id="rId10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, Emilie [NC]" initials="ME[" lastIdx="1" clrIdx="0"/>
  <p:cmAuthor id="1" name="PAQA" initials="PAQ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5556" autoAdjust="0"/>
    <p:restoredTop sz="84678" autoAdjust="0"/>
  </p:normalViewPr>
  <p:slideViewPr>
    <p:cSldViewPr snapToGrid="0" snapToObjects="1">
      <p:cViewPr varScale="1">
        <p:scale>
          <a:sx n="129" d="100"/>
          <a:sy n="129" d="100"/>
        </p:scale>
        <p:origin x="72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090" y="-8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1010D5C-3B3A-214D-8AA9-7907A42D725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4643" y="4421822"/>
            <a:ext cx="6562846" cy="4420207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DD8B1A-5049-5C4B-AFE6-32830630C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2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0074E-1C9D-4385-99ED-0FFF10EE7EB1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912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8C63-D784-494D-AD5F-9AE8FA3CF3D5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702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1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1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3381" y="1597820"/>
            <a:ext cx="5123171" cy="1102519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3383" y="2914650"/>
            <a:ext cx="5123171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11/7/2018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9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7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6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5355-65D7-0D4C-B310-E31A1CB888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4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1">
                <a:latin typeface="Verdana"/>
                <a:cs typeface="Verdana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Lorem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ipsum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0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5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0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4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08E4-588A-D444-A7CC-20EDBE44F587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0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7DB6-28F2-6B4F-B157-E07B60B8B1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2B6B-7FFE-FA46-BED3-315673870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409813" y="1250157"/>
            <a:ext cx="5250319" cy="1102519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CA" altLang="en-US" sz="3200" dirty="0">
                <a:solidFill>
                  <a:srgbClr val="000000"/>
                </a:solidFill>
              </a:rPr>
              <a:t>National Occupational </a:t>
            </a:r>
            <a:r>
              <a:rPr lang="en-CA" altLang="en-US" sz="3200" dirty="0" smtClean="0">
                <a:solidFill>
                  <a:srgbClr val="000000"/>
                </a:solidFill>
              </a:rPr>
              <a:t>Classification and Taxonomy</a:t>
            </a:r>
            <a:endParaRPr lang="en-CA" altLang="en-US" sz="32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356472" y="3144392"/>
            <a:ext cx="5434396" cy="16775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Presentation by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Market Information Directorate</a:t>
            </a:r>
          </a:p>
          <a:p>
            <a:r>
              <a:rPr lang="en-US" sz="2400" dirty="0" smtClean="0"/>
              <a:t>Fall 2018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86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99"/>
            <a:ext cx="8229600" cy="857250"/>
          </a:xfrm>
        </p:spPr>
        <p:txBody>
          <a:bodyPr/>
          <a:lstStyle/>
          <a:p>
            <a:r>
              <a:rPr lang="en-CA" dirty="0" smtClean="0"/>
              <a:t>Revision Strategy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843558"/>
            <a:ext cx="8352928" cy="41044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rgbClr val="0070C0"/>
              </a:buClr>
              <a:buSzPct val="73000"/>
              <a:buFont typeface="Wingdings 2"/>
              <a:buChar char=""/>
              <a:defRPr kumimoji="0" sz="2000" b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rgbClr val="0070C0"/>
              </a:buClr>
              <a:buSzPct val="80000"/>
              <a:buFont typeface="Wingdings 2"/>
              <a:buChar char=""/>
              <a:defRPr kumimoji="0" sz="20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rgbClr val="0070C0"/>
              </a:buClr>
              <a:buSzPct val="60000"/>
              <a:buFont typeface="Wingdings"/>
              <a:buChar char=""/>
              <a:defRPr kumimoji="0" sz="20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rgbClr val="0070C0"/>
              </a:buClr>
              <a:buSzPct val="80000"/>
              <a:buFont typeface="Wingdings 2"/>
              <a:buChar char=""/>
              <a:defRPr kumimoji="0" sz="20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rgbClr val="0070C0"/>
              </a:buClr>
              <a:buSzPct val="70000"/>
              <a:buFont typeface="Wingdings"/>
              <a:buChar char=""/>
              <a:defRPr kumimoji="0" sz="20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CA" sz="16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he NOC is reviewed jointly by </a:t>
            </a:r>
            <a:r>
              <a:rPr lang="en-CA" sz="1600" dirty="0" smtClean="0">
                <a:latin typeface="+mn-lt"/>
                <a:cs typeface="Times New Roman" panose="02020603050405020304" pitchFamily="18" charset="0"/>
              </a:rPr>
              <a:t>Employment </a:t>
            </a:r>
            <a:r>
              <a:rPr lang="en-CA" sz="1600" dirty="0">
                <a:latin typeface="+mn-lt"/>
                <a:cs typeface="Times New Roman" panose="02020603050405020304" pitchFamily="18" charset="0"/>
              </a:rPr>
              <a:t>and Social Development Canada (</a:t>
            </a:r>
            <a:r>
              <a:rPr lang="en-CA" sz="1600" dirty="0" smtClean="0">
                <a:latin typeface="+mn-lt"/>
                <a:cs typeface="Times New Roman" panose="02020603050405020304" pitchFamily="18" charset="0"/>
              </a:rPr>
              <a:t>ESDC) and Statistics Canada</a:t>
            </a:r>
            <a:r>
              <a:rPr lang="en-CA" sz="16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endParaRPr lang="en-CA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92608" lvl="1" indent="0" defTabSz="914400">
              <a:buNone/>
              <a:defRPr/>
            </a:pP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1600" dirty="0" smtClean="0">
                <a:latin typeface="+mn-lt"/>
              </a:rPr>
              <a:t>The </a:t>
            </a:r>
            <a:r>
              <a:rPr lang="en-CA" sz="1600" dirty="0">
                <a:latin typeface="+mn-lt"/>
              </a:rPr>
              <a:t>objective of any revision is to ensure that the information of the NOC is accurate and current. </a:t>
            </a:r>
            <a:endParaRPr lang="en-CA" sz="1600" dirty="0" smtClean="0">
              <a:latin typeface="+mn-lt"/>
            </a:endParaRPr>
          </a:p>
          <a:p>
            <a:pPr>
              <a:defRPr/>
            </a:pPr>
            <a:endParaRPr lang="en-CA" sz="1400" dirty="0">
              <a:latin typeface="+mn-lt"/>
            </a:endParaRPr>
          </a:p>
          <a:p>
            <a:pPr lvl="0">
              <a:defRPr/>
            </a:pPr>
            <a:r>
              <a:rPr lang="en-CA" sz="16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Research for NOC analysts involves (but is not limited to):</a:t>
            </a:r>
          </a:p>
          <a:p>
            <a:pPr lvl="1">
              <a:buFont typeface="Wingdings 2" panose="05020102010507070707" pitchFamily="18" charset="2"/>
              <a:buChar char=""/>
              <a:defRPr/>
            </a:pPr>
            <a:r>
              <a:rPr lang="en-CA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Reviewing issues </a:t>
            </a:r>
            <a:r>
              <a:rPr lang="en-CA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and </a:t>
            </a:r>
            <a:r>
              <a:rPr lang="en-CA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classifying in </a:t>
            </a:r>
            <a:r>
              <a:rPr lang="en-CA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order of </a:t>
            </a:r>
            <a:r>
              <a:rPr lang="en-CA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priority; </a:t>
            </a:r>
          </a:p>
          <a:p>
            <a:pPr lvl="1">
              <a:buFont typeface="Wingdings 2" panose="05020102010507070707" pitchFamily="18" charset="2"/>
              <a:buChar char=""/>
              <a:defRPr/>
            </a:pPr>
            <a:r>
              <a:rPr lang="en-CA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Conducting qualitative and quantitative research (including big data strategy) to provide a broad Canadian description of an occupation and;</a:t>
            </a:r>
          </a:p>
          <a:p>
            <a:pPr lvl="1">
              <a:buFont typeface="Wingdings 2" panose="05020102010507070707" pitchFamily="18" charset="2"/>
              <a:buChar char=""/>
              <a:defRPr/>
            </a:pPr>
            <a:r>
              <a:rPr lang="en-CA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Discussion forum through Collaborative Workspace;</a:t>
            </a:r>
          </a:p>
          <a:p>
            <a:pPr lvl="1">
              <a:buFont typeface="Wingdings 2" panose="05020102010507070707" pitchFamily="18" charset="2"/>
              <a:buChar char=""/>
              <a:defRPr/>
            </a:pPr>
            <a:r>
              <a:rPr lang="en-CA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Targeted consultations (e.g. professional associations, sectoral representatives); and </a:t>
            </a:r>
          </a:p>
          <a:p>
            <a:pPr lvl="1">
              <a:buFont typeface="Wingdings 2" panose="05020102010507070707" pitchFamily="18" charset="2"/>
              <a:buChar char=""/>
              <a:defRPr/>
            </a:pPr>
            <a:r>
              <a:rPr lang="en-C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comments and requests from different stakeholders </a:t>
            </a:r>
            <a:r>
              <a:rPr lang="en-CA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n-CA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2654"/>
            <a:ext cx="8521700" cy="857250"/>
          </a:xfrm>
        </p:spPr>
        <p:txBody>
          <a:bodyPr>
            <a:noAutofit/>
          </a:bodyPr>
          <a:lstStyle/>
          <a:p>
            <a:r>
              <a:rPr lang="en-CA" sz="3200" dirty="0" smtClean="0"/>
              <a:t>National Occupational Classification updates are made at various frequencies</a:t>
            </a:r>
            <a:endParaRPr lang="en-C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884430"/>
              </p:ext>
            </p:extLst>
          </p:nvPr>
        </p:nvGraphicFramePr>
        <p:xfrm>
          <a:off x="457200" y="1537335"/>
          <a:ext cx="8229600" cy="354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Continuous</a:t>
                      </a:r>
                      <a:r>
                        <a:rPr lang="en-CA" sz="1400" b="1" baseline="0" dirty="0" smtClean="0"/>
                        <a:t> Updates</a:t>
                      </a:r>
                      <a:endParaRPr lang="en-CA" sz="14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Updates (Minor changes)</a:t>
                      </a:r>
                      <a:endParaRPr lang="en-CA" sz="14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Revisions (</a:t>
                      </a:r>
                      <a:r>
                        <a:rPr lang="en-CA" sz="1400" b="1" smtClean="0"/>
                        <a:t>Major</a:t>
                      </a:r>
                      <a:r>
                        <a:rPr lang="en-CA" sz="1400" b="1" baseline="0" smtClean="0"/>
                        <a:t> changes)</a:t>
                      </a:r>
                      <a:endParaRPr lang="en-CA" sz="1400" b="1" dirty="0" smtClean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38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noProof="0" dirty="0" smtClean="0"/>
                        <a:t>In response to employers who need real-time updates to support hiring efforts, employment requirements can also be updated on an ongoing basis</a:t>
                      </a:r>
                      <a:r>
                        <a:rPr lang="en-CA" sz="1100" baseline="0" noProof="0" dirty="0" smtClean="0"/>
                        <a:t> for job postings on the national Job Bank.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noProof="0" dirty="0" smtClean="0"/>
                        <a:t>Job Bank allows businesses and job seekers to suggest new job requirements.</a:t>
                      </a:r>
                      <a:endParaRPr lang="en-CA" sz="1100" noProof="0" dirty="0" smtClean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CA" sz="11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dirty="0" smtClean="0"/>
                        <a:t>Type</a:t>
                      </a:r>
                      <a:r>
                        <a:rPr lang="en-CA" sz="1100" baseline="0" dirty="0" smtClean="0"/>
                        <a:t> of</a:t>
                      </a:r>
                      <a:r>
                        <a:rPr lang="en-CA" sz="1100" dirty="0" smtClean="0"/>
                        <a:t> changes: </a:t>
                      </a: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Courier New"/>
                        <a:buChar char="o"/>
                      </a:pPr>
                      <a:r>
                        <a:rPr lang="en-CA" sz="1100" dirty="0" smtClean="0"/>
                        <a:t>add new job titles to </a:t>
                      </a:r>
                      <a:br>
                        <a:rPr lang="en-CA" sz="1100" dirty="0" smtClean="0"/>
                      </a:br>
                      <a:r>
                        <a:rPr lang="en-CA" sz="1100" dirty="0" smtClean="0"/>
                        <a:t>current groups.</a:t>
                      </a: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Courier New"/>
                        <a:buChar char="o"/>
                      </a:pPr>
                      <a:r>
                        <a:rPr lang="en-CA" sz="1100" dirty="0" smtClean="0"/>
                        <a:t>modify content (e.g. review main duties to reflect</a:t>
                      </a:r>
                      <a:r>
                        <a:rPr lang="en-CA" sz="1100" baseline="0" dirty="0" smtClean="0"/>
                        <a:t> labour market evolution).</a:t>
                      </a:r>
                      <a:endParaRPr lang="en-CA" sz="110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dirty="0" smtClean="0"/>
                        <a:t>Historically,</a:t>
                      </a:r>
                      <a:r>
                        <a:rPr lang="en-CA" sz="1100" baseline="0" dirty="0" smtClean="0"/>
                        <a:t> o</a:t>
                      </a:r>
                      <a:r>
                        <a:rPr lang="en-CA" sz="1100" dirty="0" smtClean="0"/>
                        <a:t>ccurs on a 5 year cycle in accordance with the Canadian Census.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noProof="0" dirty="0" smtClean="0"/>
                        <a:t>In response to feedback from users, ESDC and Statistics Canada have agreed to an annual update.</a:t>
                      </a:r>
                      <a:endParaRPr lang="en-CA" sz="11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00" dirty="0" smtClean="0"/>
                        <a:t>Type</a:t>
                      </a:r>
                      <a:r>
                        <a:rPr lang="en-CA" sz="1100" baseline="0" dirty="0" smtClean="0"/>
                        <a:t> of</a:t>
                      </a:r>
                      <a:r>
                        <a:rPr lang="en-CA" sz="1100" dirty="0" smtClean="0"/>
                        <a:t> changes:</a:t>
                      </a: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Courier New"/>
                        <a:buChar char="o"/>
                      </a:pPr>
                      <a:r>
                        <a:rPr lang="en-CA" sz="1100" dirty="0" smtClean="0"/>
                        <a:t>add, delete or move occupations to different groups.</a:t>
                      </a: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Courier New"/>
                        <a:buChar char="o"/>
                      </a:pPr>
                      <a:r>
                        <a:rPr lang="en-CA" sz="1100" dirty="0" smtClean="0"/>
                        <a:t>change the hierarchical classification structure.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dirty="0" smtClean="0"/>
                        <a:t>Occurs every ten years.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00" dirty="0" smtClean="0"/>
                        <a:t>The next revision is </a:t>
                      </a:r>
                      <a:br>
                        <a:rPr lang="en-CA" sz="1100" dirty="0" smtClean="0"/>
                      </a:br>
                      <a:r>
                        <a:rPr lang="en-CA" sz="1100" dirty="0" smtClean="0"/>
                        <a:t>scheduled for 2021.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CA" sz="11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CA" sz="1100" dirty="0" smtClean="0"/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CA" sz="1100" dirty="0" smtClean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3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New Collaborative platform 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"/>
            </a:pPr>
            <a:r>
              <a:rPr lang="en-CA" sz="1600" dirty="0"/>
              <a:t>In the winter of </a:t>
            </a:r>
            <a:r>
              <a:rPr lang="en-CA" sz="1600" dirty="0" smtClean="0"/>
              <a:t>2019, </a:t>
            </a:r>
            <a:r>
              <a:rPr lang="en-CA" sz="1600" dirty="0"/>
              <a:t>our Department will launch a new Collaborative Platform</a:t>
            </a:r>
            <a:r>
              <a:rPr lang="en-CA" sz="1600" dirty="0" smtClean="0"/>
              <a:t>.</a:t>
            </a:r>
          </a:p>
          <a:p>
            <a:pPr lvl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"/>
            </a:pPr>
            <a:r>
              <a:rPr lang="en-CA" sz="1600" dirty="0" smtClean="0"/>
              <a:t>With this web-based platform, collaborators will be able to propose </a:t>
            </a:r>
            <a:r>
              <a:rPr lang="en-CA" sz="1600" dirty="0"/>
              <a:t>changes to the </a:t>
            </a:r>
            <a:r>
              <a:rPr lang="en-CA" sz="1600" dirty="0" smtClean="0"/>
              <a:t>NOC and other labour market information products more easily.</a:t>
            </a:r>
          </a:p>
          <a:p>
            <a:pPr lvl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"/>
            </a:pPr>
            <a:r>
              <a:rPr lang="fr-CA" sz="1600" dirty="0"/>
              <a:t>The </a:t>
            </a:r>
            <a:r>
              <a:rPr lang="fr-CA" sz="1600" dirty="0" err="1"/>
              <a:t>platform</a:t>
            </a:r>
            <a:r>
              <a:rPr lang="fr-CA" sz="1600" dirty="0"/>
              <a:t> </a:t>
            </a:r>
            <a:r>
              <a:rPr lang="fr-CA" sz="1600" dirty="0" err="1"/>
              <a:t>will</a:t>
            </a:r>
            <a:r>
              <a:rPr lang="fr-CA" sz="1600" dirty="0"/>
              <a:t> </a:t>
            </a:r>
            <a:r>
              <a:rPr lang="fr-CA" sz="1600" dirty="0" err="1"/>
              <a:t>allow</a:t>
            </a:r>
            <a:r>
              <a:rPr lang="fr-CA" sz="1600" dirty="0"/>
              <a:t> </a:t>
            </a:r>
            <a:r>
              <a:rPr lang="fr-CA" sz="1600" dirty="0" err="1"/>
              <a:t>users</a:t>
            </a:r>
            <a:r>
              <a:rPr lang="fr-CA" sz="1600" dirty="0"/>
              <a:t> to:</a:t>
            </a:r>
            <a:endParaRPr lang="en-CA" sz="1600" dirty="0"/>
          </a:p>
          <a:p>
            <a:endParaRPr lang="en-CA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3304089"/>
              </p:ext>
            </p:extLst>
          </p:nvPr>
        </p:nvGraphicFramePr>
        <p:xfrm>
          <a:off x="883920" y="3118485"/>
          <a:ext cx="7802880" cy="110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7270">
                <a:tc>
                  <a:txBody>
                    <a:bodyPr/>
                    <a:lstStyle/>
                    <a:p>
                      <a:pPr marL="438300" lvl="0" indent="-28575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smtClean="0"/>
                        <a:t>Work closely with government </a:t>
                      </a:r>
                      <a:br>
                        <a:rPr lang="en-CA" sz="1200" dirty="0" smtClean="0"/>
                      </a:br>
                      <a:r>
                        <a:rPr lang="en-CA" sz="1200" dirty="0" smtClean="0"/>
                        <a:t>and industry professionals</a:t>
                      </a:r>
                    </a:p>
                    <a:p>
                      <a:pPr marL="438300" lvl="0" indent="-28575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smtClean="0"/>
                        <a:t>Propose changes to various LMI products</a:t>
                      </a:r>
                    </a:p>
                    <a:p>
                      <a:pPr marL="438300" lvl="0" indent="-28575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smtClean="0"/>
                        <a:t>Compare data</a:t>
                      </a:r>
                      <a:endParaRPr lang="en-CA" sz="1200" dirty="0"/>
                    </a:p>
                  </a:txBody>
                  <a:tcPr marL="0" marR="0" marT="900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438300" lvl="0" indent="-28575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smtClean="0"/>
                        <a:t>Participate in discussion forums</a:t>
                      </a:r>
                    </a:p>
                    <a:p>
                      <a:pPr marL="438300" lvl="0" indent="-28575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smtClean="0"/>
                        <a:t>Download and share documents </a:t>
                      </a:r>
                    </a:p>
                    <a:p>
                      <a:pPr marL="438300" lvl="0" indent="-28575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dirty="0" smtClean="0"/>
                        <a:t>Access and </a:t>
                      </a:r>
                      <a:r>
                        <a:rPr lang="fr-CA" sz="1200" dirty="0" err="1" smtClean="0"/>
                        <a:t>search</a:t>
                      </a:r>
                      <a:r>
                        <a:rPr lang="fr-CA" sz="1200" dirty="0" smtClean="0"/>
                        <a:t> </a:t>
                      </a:r>
                      <a:r>
                        <a:rPr lang="fr-CA" sz="1200" dirty="0" err="1" smtClean="0"/>
                        <a:t>through</a:t>
                      </a:r>
                      <a:r>
                        <a:rPr lang="fr-CA" sz="1200" dirty="0" smtClean="0"/>
                        <a:t> </a:t>
                      </a:r>
                      <a:r>
                        <a:rPr lang="fr-CA" sz="1200" dirty="0" err="1" smtClean="0"/>
                        <a:t>various</a:t>
                      </a:r>
                      <a:r>
                        <a:rPr lang="fr-CA" sz="1200" dirty="0" smtClean="0"/>
                        <a:t> </a:t>
                      </a:r>
                      <a:r>
                        <a:rPr lang="fr-CA" sz="1200" dirty="0" err="1" smtClean="0"/>
                        <a:t>databases</a:t>
                      </a:r>
                      <a:endParaRPr lang="fr-CA" sz="1200" dirty="0"/>
                    </a:p>
                  </a:txBody>
                  <a:tcPr marT="9000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0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787" y="627919"/>
            <a:ext cx="1080000" cy="3819165"/>
          </a:xfrm>
          <a:prstGeom prst="roundRect">
            <a:avLst/>
          </a:prstGeom>
          <a:solidFill>
            <a:srgbClr val="E8F4F8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200" b="1" dirty="0">
                <a:solidFill>
                  <a:prstClr val="black"/>
                </a:solidFill>
              </a:rPr>
              <a:t>Skills</a:t>
            </a:r>
            <a:r>
              <a:rPr lang="en-CA" sz="11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094" y="1179279"/>
            <a:ext cx="971992" cy="6360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b="1" dirty="0" smtClean="0">
                <a:solidFill>
                  <a:prstClr val="black"/>
                </a:solidFill>
              </a:rPr>
              <a:t>Essential Skills</a:t>
            </a:r>
          </a:p>
          <a:p>
            <a:pPr algn="ctr"/>
            <a:r>
              <a:rPr lang="en-CA" sz="1050" b="1" dirty="0" smtClean="0">
                <a:solidFill>
                  <a:prstClr val="black"/>
                </a:solidFill>
              </a:rPr>
              <a:t>(includes Digital)</a:t>
            </a:r>
            <a:endParaRPr lang="fr-CA" sz="105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834" y="2043948"/>
            <a:ext cx="971992" cy="27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b="1" dirty="0">
                <a:solidFill>
                  <a:prstClr val="black"/>
                </a:solidFill>
              </a:rPr>
              <a:t>Analytical</a:t>
            </a:r>
            <a:endParaRPr lang="fr-CA" sz="105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502" y="2597885"/>
            <a:ext cx="971992" cy="27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b="1" dirty="0" smtClean="0">
                <a:solidFill>
                  <a:prstClr val="black"/>
                </a:solidFill>
              </a:rPr>
              <a:t>Technical</a:t>
            </a:r>
            <a:endParaRPr lang="fr-CA" sz="105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502" y="3152131"/>
            <a:ext cx="971992" cy="27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b="1" dirty="0">
                <a:solidFill>
                  <a:prstClr val="black"/>
                </a:solidFill>
              </a:rPr>
              <a:t>Resource Management</a:t>
            </a:r>
            <a:endParaRPr lang="fr-CA" sz="105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34" y="3705906"/>
            <a:ext cx="971992" cy="27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b="1" dirty="0">
                <a:solidFill>
                  <a:prstClr val="black"/>
                </a:solidFill>
              </a:rPr>
              <a:t>Interpersonal</a:t>
            </a:r>
            <a:endParaRPr lang="fr-CA" sz="1050" b="1"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89705" y="627919"/>
            <a:ext cx="1080000" cy="3819164"/>
          </a:xfrm>
          <a:prstGeom prst="roundRect">
            <a:avLst/>
          </a:prstGeom>
          <a:solidFill>
            <a:srgbClr val="F3F6F7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200" b="1" dirty="0">
                <a:solidFill>
                  <a:prstClr val="black"/>
                </a:solidFill>
              </a:rPr>
              <a:t>Abilities</a:t>
            </a:r>
            <a:endParaRPr lang="fr-CA" sz="1200" b="1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60633" y="1333538"/>
            <a:ext cx="886199" cy="27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solidFill>
                  <a:prstClr val="black"/>
                </a:solidFill>
              </a:rPr>
              <a:t>Cognitive</a:t>
            </a:r>
            <a:endParaRPr lang="fr-CA" sz="10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60633" y="2036066"/>
            <a:ext cx="886199" cy="27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solidFill>
                  <a:prstClr val="black"/>
                </a:solidFill>
              </a:rPr>
              <a:t>Physical</a:t>
            </a:r>
            <a:endParaRPr lang="fr-CA" sz="1000" b="1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60633" y="2745325"/>
            <a:ext cx="886199" cy="27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solidFill>
                  <a:prstClr val="black"/>
                </a:solidFill>
              </a:rPr>
              <a:t>Psychomotor</a:t>
            </a:r>
            <a:endParaRPr lang="fr-CA" sz="1000" b="1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71546" y="3471845"/>
            <a:ext cx="886470" cy="27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solidFill>
                  <a:prstClr val="black"/>
                </a:solidFill>
              </a:rPr>
              <a:t>Sensory</a:t>
            </a:r>
            <a:endParaRPr lang="fr-CA" sz="1000" b="1" dirty="0">
              <a:solidFill>
                <a:prstClr val="black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331323" y="627919"/>
            <a:ext cx="1080000" cy="3819164"/>
          </a:xfrm>
          <a:prstGeom prst="roundRect">
            <a:avLst/>
          </a:prstGeom>
          <a:solidFill>
            <a:srgbClr val="EEEAF2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200" b="1" dirty="0">
                <a:solidFill>
                  <a:prstClr val="black"/>
                </a:solidFill>
              </a:rPr>
              <a:t>Personal Attributes</a:t>
            </a:r>
            <a:r>
              <a:rPr lang="en-CA" sz="1400" b="1" dirty="0">
                <a:solidFill>
                  <a:prstClr val="black"/>
                </a:solidFill>
              </a:rPr>
              <a:t/>
            </a:r>
            <a:br>
              <a:rPr lang="en-CA" sz="1400" b="1" dirty="0">
                <a:solidFill>
                  <a:prstClr val="black"/>
                </a:solidFill>
              </a:rPr>
            </a:br>
            <a:r>
              <a:rPr lang="en-CA" sz="1400" b="1" dirty="0">
                <a:solidFill>
                  <a:prstClr val="black"/>
                </a:solidFill>
              </a:rPr>
              <a:t/>
            </a:r>
            <a:br>
              <a:rPr lang="en-CA" sz="1400" b="1" dirty="0">
                <a:solidFill>
                  <a:prstClr val="black"/>
                </a:solidFill>
              </a:rPr>
            </a:br>
            <a:r>
              <a:rPr lang="en-CA" sz="1400" b="1" dirty="0">
                <a:solidFill>
                  <a:prstClr val="black"/>
                </a:solidFill>
              </a:rPr>
              <a:t/>
            </a:r>
            <a:br>
              <a:rPr lang="en-CA" sz="1400" b="1" dirty="0">
                <a:solidFill>
                  <a:prstClr val="black"/>
                </a:solidFill>
              </a:rPr>
            </a:br>
            <a:endParaRPr lang="en-CA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CA" sz="1000" b="1" i="1" dirty="0" smtClean="0">
                <a:solidFill>
                  <a:prstClr val="black"/>
                </a:solidFill>
              </a:rPr>
              <a:t>e.g</a:t>
            </a:r>
            <a:r>
              <a:rPr lang="en-CA" sz="1000" b="1" i="1" dirty="0">
                <a:solidFill>
                  <a:prstClr val="black"/>
                </a:solidFill>
              </a:rPr>
              <a:t>. Adaptability/ Flexibility, Attention to Detail, Cooperation, Creativity / Originality / Innovation, Dependability, </a:t>
            </a:r>
            <a:r>
              <a:rPr lang="en-CA" sz="1000" b="1" i="1" dirty="0" smtClean="0">
                <a:solidFill>
                  <a:prstClr val="black"/>
                </a:solidFill>
              </a:rPr>
              <a:t>Independence</a:t>
            </a:r>
            <a:r>
              <a:rPr lang="en-CA" sz="1000" b="1" i="1" dirty="0">
                <a:solidFill>
                  <a:prstClr val="black"/>
                </a:solidFill>
              </a:rPr>
              <a:t>, Initiative, Judgment, Leadership, Self-Awareness, etc.</a:t>
            </a:r>
            <a:endParaRPr lang="fr-CA" sz="1400" b="1" dirty="0">
              <a:solidFill>
                <a:prstClr val="black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918546" y="627919"/>
            <a:ext cx="1008000" cy="3818988"/>
            <a:chOff x="7772660" y="1181098"/>
            <a:chExt cx="1180174" cy="4588998"/>
          </a:xfrm>
        </p:grpSpPr>
        <p:sp>
          <p:nvSpPr>
            <p:cNvPr id="34" name="Rounded Rectangle 33"/>
            <p:cNvSpPr/>
            <p:nvPr/>
          </p:nvSpPr>
          <p:spPr>
            <a:xfrm>
              <a:off x="7772660" y="1181098"/>
              <a:ext cx="1180174" cy="4588998"/>
            </a:xfrm>
            <a:prstGeom prst="roundRect">
              <a:avLst/>
            </a:prstGeom>
            <a:solidFill>
              <a:srgbClr val="FEF9F4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CA" sz="1200" b="1" dirty="0">
                  <a:solidFill>
                    <a:prstClr val="black"/>
                  </a:solidFill>
                </a:rPr>
                <a:t>Work Context</a:t>
              </a:r>
              <a:endParaRPr lang="fr-CA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25179" y="2607883"/>
              <a:ext cx="1051462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00" b="1" dirty="0">
                  <a:solidFill>
                    <a:prstClr val="black"/>
                  </a:solidFill>
                </a:rPr>
                <a:t>Physical Demands</a:t>
              </a:r>
              <a:endParaRPr lang="fr-CA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15100" y="3290528"/>
              <a:ext cx="1061542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00" b="1" dirty="0">
                  <a:solidFill>
                    <a:prstClr val="black"/>
                  </a:solidFill>
                </a:rPr>
                <a:t>Environmental Conditions</a:t>
              </a:r>
              <a:endParaRPr lang="fr-CA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5100" y="3981557"/>
              <a:ext cx="1061542" cy="4182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00" b="1" dirty="0">
                  <a:solidFill>
                    <a:prstClr val="black"/>
                  </a:solidFill>
                </a:rPr>
                <a:t>Structural Job Characteristics</a:t>
              </a:r>
              <a:endParaRPr lang="fr-CA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25181" y="4680405"/>
              <a:ext cx="1051461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00" b="1" dirty="0">
                  <a:solidFill>
                    <a:prstClr val="black"/>
                  </a:solidFill>
                </a:rPr>
                <a:t>Interpersonal Relations</a:t>
              </a:r>
              <a:endParaRPr lang="fr-CA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25181" y="1907737"/>
              <a:ext cx="1051461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00" b="1" dirty="0">
                  <a:solidFill>
                    <a:prstClr val="black"/>
                  </a:solidFill>
                </a:rPr>
                <a:t>Work Values</a:t>
              </a:r>
              <a:endParaRPr lang="fr-CA" sz="9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7002373" y="627919"/>
            <a:ext cx="1008115" cy="3820478"/>
          </a:xfrm>
          <a:prstGeom prst="roundRect">
            <a:avLst/>
          </a:prstGeom>
          <a:solidFill>
            <a:srgbClr val="EEEAF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200" b="1" dirty="0">
                <a:solidFill>
                  <a:prstClr val="black"/>
                </a:solidFill>
              </a:rPr>
              <a:t>Work Activities</a:t>
            </a:r>
            <a:endParaRPr lang="fr-CA" sz="1200" b="1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63194" y="1284266"/>
            <a:ext cx="886473" cy="27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solidFill>
                  <a:prstClr val="black"/>
                </a:solidFill>
              </a:rPr>
              <a:t>Information Input</a:t>
            </a:r>
            <a:endParaRPr lang="fr-CA" sz="1000" b="1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63194" y="1861270"/>
            <a:ext cx="886473" cy="27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solidFill>
                  <a:prstClr val="black"/>
                </a:solidFill>
              </a:rPr>
              <a:t>Interacting with Others</a:t>
            </a:r>
            <a:endParaRPr lang="fr-CA" sz="1000" b="1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63194" y="2420357"/>
            <a:ext cx="886473" cy="27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solidFill>
                  <a:prstClr val="black"/>
                </a:solidFill>
              </a:rPr>
              <a:t>Mental Processes</a:t>
            </a:r>
            <a:endParaRPr lang="fr-CA" sz="1000" b="1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63194" y="2989110"/>
            <a:ext cx="886473" cy="27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solidFill>
                  <a:prstClr val="black"/>
                </a:solidFill>
              </a:rPr>
              <a:t>Work Output</a:t>
            </a:r>
            <a:endParaRPr lang="fr-CA" sz="1000" b="1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63194" y="3579860"/>
            <a:ext cx="886472" cy="27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>
                <a:solidFill>
                  <a:prstClr val="black"/>
                </a:solidFill>
              </a:rPr>
              <a:t>Service/Care Provision</a:t>
            </a:r>
            <a:endParaRPr lang="fr-CA" sz="1000" b="1" dirty="0">
              <a:solidFill>
                <a:prstClr val="black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-31556" y="205334"/>
            <a:ext cx="9144000" cy="2964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>
                <a:solidFill>
                  <a:prstClr val="black"/>
                </a:solidFill>
              </a:rPr>
              <a:t>Skills and Competencies Taxonomy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062167" y="627920"/>
            <a:ext cx="1008000" cy="382179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sz="1200" b="1" dirty="0" smtClean="0">
                <a:solidFill>
                  <a:prstClr val="black"/>
                </a:solidFill>
              </a:rPr>
              <a:t>Tools &amp; Technology</a:t>
            </a:r>
          </a:p>
          <a:p>
            <a:pPr algn="ctr"/>
            <a:endParaRPr lang="en-CA" sz="1200" b="1" dirty="0" smtClean="0">
              <a:solidFill>
                <a:prstClr val="black"/>
              </a:solidFill>
            </a:endParaRPr>
          </a:p>
          <a:p>
            <a:pPr algn="ctr"/>
            <a:endParaRPr lang="en-CA" sz="1200" b="1" dirty="0">
              <a:solidFill>
                <a:prstClr val="black"/>
              </a:solidFill>
            </a:endParaRPr>
          </a:p>
          <a:p>
            <a:pPr algn="ctr"/>
            <a:endParaRPr lang="en-CA" sz="1200" b="1" dirty="0" smtClean="0">
              <a:solidFill>
                <a:prstClr val="black"/>
              </a:solidFill>
            </a:endParaRPr>
          </a:p>
          <a:p>
            <a:pPr algn="ctr"/>
            <a:endParaRPr lang="en-CA" sz="1200" b="1" dirty="0">
              <a:solidFill>
                <a:prstClr val="black"/>
              </a:solidFill>
            </a:endParaRPr>
          </a:p>
          <a:p>
            <a:pPr algn="ctr"/>
            <a:endParaRPr lang="en-CA" sz="1200" b="1" dirty="0" smtClean="0">
              <a:solidFill>
                <a:prstClr val="black"/>
              </a:solidFill>
            </a:endParaRPr>
          </a:p>
          <a:p>
            <a:pPr algn="ctr"/>
            <a:endParaRPr lang="en-CA" sz="12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82210" y="628696"/>
            <a:ext cx="2251187" cy="3821792"/>
            <a:chOff x="1189705" y="837225"/>
            <a:chExt cx="2251187" cy="5095722"/>
          </a:xfrm>
        </p:grpSpPr>
        <p:sp>
          <p:nvSpPr>
            <p:cNvPr id="13" name="Rounded Rectangle 12"/>
            <p:cNvSpPr/>
            <p:nvPr/>
          </p:nvSpPr>
          <p:spPr>
            <a:xfrm>
              <a:off x="1189705" y="837225"/>
              <a:ext cx="1080120" cy="5095722"/>
            </a:xfrm>
            <a:prstGeom prst="roundRect">
              <a:avLst/>
            </a:prstGeom>
            <a:solidFill>
              <a:srgbClr val="EFF4FB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CA" sz="1100" b="1" dirty="0">
                  <a:solidFill>
                    <a:prstClr val="black"/>
                  </a:solidFill>
                </a:rPr>
                <a:t>Classification of Instructional Programs </a:t>
              </a:r>
              <a:r>
                <a:rPr lang="en-CA" sz="1100" b="1" dirty="0" smtClean="0">
                  <a:solidFill>
                    <a:prstClr val="black"/>
                  </a:solidFill>
                </a:rPr>
                <a:t>(CIP) </a:t>
              </a:r>
              <a:r>
                <a:rPr lang="en-CA" sz="1100" b="1" dirty="0">
                  <a:solidFill>
                    <a:prstClr val="black"/>
                  </a:solidFill>
                </a:rPr>
                <a:t>Canada</a:t>
              </a:r>
              <a:endParaRPr lang="fr-CA" sz="1100" b="1" dirty="0">
                <a:solidFill>
                  <a:prstClr val="black"/>
                </a:solidFill>
              </a:endParaRPr>
            </a:p>
            <a:p>
              <a:pPr algn="ctr"/>
              <a:r>
                <a:rPr lang="en-CA" sz="1100" b="1" dirty="0" smtClean="0">
                  <a:solidFill>
                    <a:prstClr val="black"/>
                  </a:solidFill>
                </a:rPr>
                <a:t>2011</a:t>
              </a:r>
              <a:endParaRPr lang="fr-CA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28101" y="2071317"/>
              <a:ext cx="1003327" cy="746014"/>
            </a:xfrm>
            <a:prstGeom prst="rect">
              <a:avLst/>
            </a:prstGeom>
            <a:solidFill>
              <a:srgbClr val="D7E5F5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00" b="1" dirty="0">
                  <a:solidFill>
                    <a:prstClr val="black"/>
                  </a:solidFill>
                </a:rPr>
                <a:t>Agriculture, agriculture operations and related sciences</a:t>
              </a:r>
              <a:endParaRPr lang="fr-CA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28102" y="2893717"/>
              <a:ext cx="1003327" cy="504000"/>
            </a:xfrm>
            <a:prstGeom prst="rect">
              <a:avLst/>
            </a:prstGeom>
            <a:solidFill>
              <a:srgbClr val="D7E5F5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00" b="1" dirty="0">
                  <a:solidFill>
                    <a:prstClr val="black"/>
                  </a:solidFill>
                </a:rPr>
                <a:t>Natural resources and conservation</a:t>
              </a:r>
              <a:endParaRPr lang="fr-CA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2887" y="3462809"/>
              <a:ext cx="1003327" cy="556587"/>
            </a:xfrm>
            <a:prstGeom prst="rect">
              <a:avLst/>
            </a:prstGeom>
            <a:solidFill>
              <a:srgbClr val="D7E5F5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00" b="1" dirty="0">
                  <a:solidFill>
                    <a:prstClr val="black"/>
                  </a:solidFill>
                </a:rPr>
                <a:t>Architecture and related services</a:t>
              </a:r>
              <a:endParaRPr lang="fr-CA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2887" y="4090355"/>
              <a:ext cx="1003327" cy="713841"/>
            </a:xfrm>
            <a:prstGeom prst="rect">
              <a:avLst/>
            </a:prstGeom>
            <a:solidFill>
              <a:srgbClr val="D7E5F5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00" b="1" dirty="0">
                  <a:solidFill>
                    <a:prstClr val="black"/>
                  </a:solidFill>
                </a:rPr>
                <a:t>Communication, journalism and related programs</a:t>
              </a:r>
              <a:endParaRPr lang="fr-CA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28102" y="4889370"/>
              <a:ext cx="1003327" cy="507903"/>
            </a:xfrm>
            <a:prstGeom prst="rect">
              <a:avLst/>
            </a:prstGeom>
            <a:solidFill>
              <a:srgbClr val="D7E5F5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00" b="1" dirty="0">
                  <a:solidFill>
                    <a:prstClr val="black"/>
                  </a:solidFill>
                </a:rPr>
                <a:t>Personal and culinary services</a:t>
              </a:r>
              <a:endParaRPr lang="fr-CA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28102" y="5481983"/>
              <a:ext cx="1003327" cy="180000"/>
            </a:xfrm>
            <a:prstGeom prst="rect">
              <a:avLst/>
            </a:prstGeom>
            <a:solidFill>
              <a:srgbClr val="D7E5F5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00" b="1" dirty="0">
                  <a:solidFill>
                    <a:prstClr val="black"/>
                  </a:solidFill>
                </a:rPr>
                <a:t>Etc.</a:t>
              </a:r>
              <a:endParaRPr lang="fr-CA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329242" y="837225"/>
              <a:ext cx="1080120" cy="5088310"/>
            </a:xfrm>
            <a:prstGeom prst="roundRect">
              <a:avLst/>
            </a:prstGeom>
            <a:solidFill>
              <a:srgbClr val="FBEF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CA" sz="1200" b="1" dirty="0">
                  <a:solidFill>
                    <a:prstClr val="black"/>
                  </a:solidFill>
                </a:rPr>
                <a:t>Interests</a:t>
              </a:r>
              <a:endParaRPr lang="fr-CA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07150" y="3462810"/>
              <a:ext cx="952406" cy="10679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050" b="1" dirty="0" smtClean="0">
                  <a:solidFill>
                    <a:prstClr val="black"/>
                  </a:solidFill>
                </a:rPr>
                <a:t>Canadian Work Preference Inventory (CWPI) </a:t>
              </a:r>
              <a:endParaRPr lang="fr-CA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01355" y="1952162"/>
              <a:ext cx="1139537" cy="14276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000" i="1" dirty="0" smtClean="0">
                  <a:solidFill>
                    <a:prstClr val="black"/>
                  </a:solidFill>
                </a:rPr>
                <a:t>Realistic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000" i="1" dirty="0" smtClean="0">
                  <a:solidFill>
                    <a:prstClr val="black"/>
                  </a:solidFill>
                </a:rPr>
                <a:t>Investigative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000" i="1" dirty="0" smtClean="0">
                  <a:solidFill>
                    <a:prstClr val="black"/>
                  </a:solidFill>
                </a:rPr>
                <a:t>Artistic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000" i="1" dirty="0" smtClean="0">
                  <a:solidFill>
                    <a:prstClr val="black"/>
                  </a:solidFill>
                </a:rPr>
                <a:t>Social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000" i="1" dirty="0" smtClean="0">
                  <a:solidFill>
                    <a:prstClr val="black"/>
                  </a:solidFill>
                </a:rPr>
                <a:t>Enterprising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000" i="1" dirty="0" smtClean="0">
                  <a:solidFill>
                    <a:prstClr val="black"/>
                  </a:solidFill>
                </a:rPr>
                <a:t>Conventional</a:t>
              </a:r>
              <a:endParaRPr lang="fr-CA" sz="1000" i="1" dirty="0">
                <a:solidFill>
                  <a:prstClr val="black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07150" y="1533124"/>
              <a:ext cx="952406" cy="4278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050" b="1" dirty="0" smtClean="0">
                  <a:solidFill>
                    <a:prstClr val="black"/>
                  </a:solidFill>
                </a:rPr>
                <a:t>Holland/</a:t>
              </a:r>
            </a:p>
            <a:p>
              <a:pPr algn="ctr"/>
              <a:r>
                <a:rPr lang="en-CA" sz="1050" b="1" dirty="0" smtClean="0">
                  <a:solidFill>
                    <a:prstClr val="black"/>
                  </a:solidFill>
                </a:rPr>
                <a:t>RIASEC</a:t>
              </a:r>
              <a:endParaRPr lang="fr-CA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99533" y="4456117"/>
              <a:ext cx="1139537" cy="14276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000" i="1" dirty="0" smtClean="0">
                  <a:solidFill>
                    <a:prstClr val="black"/>
                  </a:solidFill>
                </a:rPr>
                <a:t>Directive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000" i="1" dirty="0" smtClean="0">
                  <a:solidFill>
                    <a:prstClr val="black"/>
                  </a:solidFill>
                </a:rPr>
                <a:t>Innovative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000" i="1" dirty="0" smtClean="0">
                  <a:solidFill>
                    <a:prstClr val="black"/>
                  </a:solidFill>
                </a:rPr>
                <a:t>Methodical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000" i="1" dirty="0" smtClean="0">
                  <a:solidFill>
                    <a:prstClr val="black"/>
                  </a:solidFill>
                </a:rPr>
                <a:t>Objective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1000" i="1" dirty="0" smtClean="0">
                  <a:solidFill>
                    <a:prstClr val="black"/>
                  </a:solidFill>
                </a:rPr>
                <a:t>Social</a:t>
              </a:r>
              <a:endParaRPr lang="fr-CA" sz="1000" i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791203" y="627919"/>
            <a:ext cx="31531" cy="38217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10488" y="1972021"/>
            <a:ext cx="1133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>
                <a:solidFill>
                  <a:prstClr val="black"/>
                </a:solidFill>
              </a:rPr>
              <a:t>Descriptors and descriptor subcategories to be defined</a:t>
            </a:r>
            <a:endParaRPr lang="fr-CA" sz="1200" i="1" dirty="0">
              <a:solidFill>
                <a:prstClr val="black"/>
              </a:solidFill>
            </a:endParaRPr>
          </a:p>
          <a:p>
            <a:pPr algn="ctr"/>
            <a:endParaRPr lang="en-CA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79" y="4855781"/>
            <a:ext cx="6411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prstClr val="black"/>
                </a:solidFill>
              </a:rPr>
              <a:t>Employment and Social Development Canada (September 5</a:t>
            </a:r>
            <a:r>
              <a:rPr lang="en-CA" sz="1200" baseline="30000" dirty="0" smtClean="0">
                <a:solidFill>
                  <a:prstClr val="black"/>
                </a:solidFill>
              </a:rPr>
              <a:t>th</a:t>
            </a:r>
            <a:r>
              <a:rPr lang="en-CA" sz="1200" dirty="0" smtClean="0">
                <a:solidFill>
                  <a:prstClr val="black"/>
                </a:solidFill>
              </a:rPr>
              <a:t>, 2018)</a:t>
            </a:r>
            <a:endParaRPr lang="en-C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16x9_ESDC_01">
  <a:themeElements>
    <a:clrScheme name="Hyperlink2">
      <a:dk1>
        <a:srgbClr val="000000"/>
      </a:dk1>
      <a:lt1>
        <a:sysClr val="window" lastClr="FFFFFF"/>
      </a:lt1>
      <a:dk2>
        <a:srgbClr val="1F497D"/>
      </a:dk2>
      <a:lt2>
        <a:srgbClr val="9EB8C1"/>
      </a:lt2>
      <a:accent1>
        <a:srgbClr val="62B95F"/>
      </a:accent1>
      <a:accent2>
        <a:srgbClr val="E53D51"/>
      </a:accent2>
      <a:accent3>
        <a:srgbClr val="00ADBA"/>
      </a:accent3>
      <a:accent4>
        <a:srgbClr val="FF8D6B"/>
      </a:accent4>
      <a:accent5>
        <a:srgbClr val="5E459C"/>
      </a:accent5>
      <a:accent6>
        <a:srgbClr val="8E469B"/>
      </a:accent6>
      <a:hlink>
        <a:srgbClr val="0000FF"/>
      </a:hlink>
      <a:folHlink>
        <a:srgbClr val="000000"/>
      </a:folHlink>
    </a:clrScheme>
    <a:fontScheme name="Hyperl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lour Palette 1 - ESDC-Service Can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ntTruc" ma:contentTypeID="0x0101004B9DE00CD6BF494E8621095E7F111E35004F74A9B650681B41AF60680931644FF8" ma:contentTypeVersion="38" ma:contentTypeDescription="ContTrucD" ma:contentTypeScope="" ma:versionID="06d894131a5b51e5018a3d3b80897f3d">
  <xsd:schema xmlns:xsd="http://www.w3.org/2001/XMLSchema" xmlns:xs="http://www.w3.org/2001/XMLSchema" xmlns:p="http://schemas.microsoft.com/office/2006/metadata/properties" xmlns:ns1="http://schemas.microsoft.com/sharepoint/v3" xmlns:ns2="4f810ac0-7940-4b47-8510-ccc18747f341" xmlns:ns3="aeabe285-28c2-4b4a-a8cd-631679229c94" xmlns:ns4="http://schemas.microsoft.com/sharepoint/v4" targetNamespace="http://schemas.microsoft.com/office/2006/metadata/properties" ma:root="true" ma:fieldsID="457b7fe014ac0dad4a48e1791a399ad9" ns1:_="" ns2:_="" ns3:_="" ns4:_="">
    <xsd:import namespace="http://schemas.microsoft.com/sharepoint/v3"/>
    <xsd:import namespace="4f810ac0-7940-4b47-8510-ccc18747f341"/>
    <xsd:import namespace="aeabe285-28c2-4b4a-a8cd-631679229c9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lpServices"/>
                <xsd:element ref="ns3:PgResponsibleResponsable" minOccurs="0"/>
                <xsd:element ref="ns2:TxtResumeE"/>
                <xsd:element ref="ns2:TxtResumeF"/>
                <xsd:element ref="ns2:TxtMotClef" minOccurs="0"/>
                <xsd:element ref="ns2:NbDuree"/>
                <xsd:element ref="ns2:ChkNouveauEmp" minOccurs="0"/>
                <xsd:element ref="ns2:ChLocationEmplacement"/>
                <xsd:element ref="ns2:C_ClpServices" minOccurs="0"/>
                <xsd:element ref="ns2:ChkTraitementInitial" minOccurs="0"/>
                <xsd:element ref="ns2:NbVersion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1:_dlc_ExpireDateSaved" minOccurs="0"/>
                <xsd:element ref="ns1:_dlc_ExpireDa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2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3" nillable="true" ma:displayName="Hold and Record Status" ma:decimals="0" ma:hidden="true" ma:internalName="_vti_ItemHoldRecordStatus" ma:readOnly="true">
      <xsd:simpleType>
        <xsd:restriction base="dms:Unknown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10ac0-7940-4b47-8510-ccc18747f341" elementFormDefault="qualified">
    <xsd:import namespace="http://schemas.microsoft.com/office/2006/documentManagement/types"/>
    <xsd:import namespace="http://schemas.microsoft.com/office/infopath/2007/PartnerControls"/>
    <xsd:element name="ClpServices" ma:index="2" ma:displayName="ClpServices" ma:description="ClpServicesD" ma:list="{34A2CCC2-8655-4786-B8EE-4A9DDB8FA9D0}" ma:internalName="ClpServices" ma:showField="Title" ma:web="aeabe285-28c2-4b4a-a8cd-631679229c94">
      <xsd:simpleType>
        <xsd:restriction base="dms:Lookup"/>
      </xsd:simpleType>
    </xsd:element>
    <xsd:element name="TxtResumeE" ma:index="4" ma:displayName="TxtResumeE" ma:description="TxtResumeED" ma:internalName="TxtResumeE">
      <xsd:simpleType>
        <xsd:restriction base="dms:Text">
          <xsd:maxLength value="150"/>
        </xsd:restriction>
      </xsd:simpleType>
    </xsd:element>
    <xsd:element name="TxtResumeF" ma:index="5" ma:displayName="TxtResumeF" ma:description="TxtResumeFD" ma:internalName="TxtResumeF">
      <xsd:simpleType>
        <xsd:restriction base="dms:Text">
          <xsd:maxLength value="150"/>
        </xsd:restriction>
      </xsd:simpleType>
    </xsd:element>
    <xsd:element name="TxtMotClef" ma:index="6" nillable="true" ma:displayName="TxtMotClef" ma:description="TxtMotClefD" ma:internalName="TxtMotClef">
      <xsd:simpleType>
        <xsd:restriction base="dms:Text">
          <xsd:maxLength value="255"/>
        </xsd:restriction>
      </xsd:simpleType>
    </xsd:element>
    <xsd:element name="NbDuree" ma:index="7" ma:displayName="NbDuree" ma:decimals="0" ma:default="12" ma:description="NbDureeD" ma:internalName="NbDuree" ma:percentage="FALSE">
      <xsd:simpleType>
        <xsd:restriction base="dms:Number">
          <xsd:maxInclusive value="24"/>
          <xsd:minInclusive value="3"/>
        </xsd:restriction>
      </xsd:simpleType>
    </xsd:element>
    <xsd:element name="ChkNouveauEmp" ma:index="8" nillable="true" ma:displayName="ChkNouveauEmp" ma:default="0" ma:description="ChkNouveauEmpD" ma:internalName="ChkNouveauEmp">
      <xsd:simpleType>
        <xsd:restriction base="dms:Boolean"/>
      </xsd:simpleType>
    </xsd:element>
    <xsd:element name="ChLocationEmplacement" ma:index="9" ma:displayName="ChLocationEmplacement" ma:default="Client Library / Bibliothèque client" ma:description="ChLocationEmplacementD" ma:format="Dropdown" ma:internalName="ChLocationEmplacement">
      <xsd:simpleType>
        <xsd:restriction base="dms:Choice">
          <xsd:enumeration value="Client Library / Bibliothèque client"/>
          <xsd:enumeration value="Technical Library / Bibliothèque technique"/>
          <xsd:enumeration value="Archive"/>
          <xsd:enumeration value="Work in progress library / Bibliothèque de travaux en cours"/>
        </xsd:restriction>
      </xsd:simpleType>
    </xsd:element>
    <xsd:element name="C_ClpServices" ma:index="17" nillable="true" ma:displayName="C_ClpServices" ma:internalName="C_ClpServices" ma:readOnly="true">
      <xsd:simpleType>
        <xsd:restriction base="dms:Text"/>
      </xsd:simpleType>
    </xsd:element>
    <xsd:element name="ChkTraitementInitial" ma:index="18" nillable="true" ma:displayName="ChkTraitementInitial" ma:default="0" ma:description="To know if initial workflow is done&#10;Pour voir si le flux de travail initial est fait" ma:hidden="true" ma:internalName="ChkTraitementInitial" ma:readOnly="false">
      <xsd:simpleType>
        <xsd:restriction base="dms:Boolean"/>
      </xsd:simpleType>
    </xsd:element>
    <xsd:element name="NbVersion" ma:index="19" nillable="true" ma:displayName="NbVersion" ma:description="Enregistre la version du document / Saves the document version" ma:hidden="true" ma:internalName="NbVersion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be285-28c2-4b4a-a8cd-631679229c94" elementFormDefault="qualified">
    <xsd:import namespace="http://schemas.microsoft.com/office/2006/documentManagement/types"/>
    <xsd:import namespace="http://schemas.microsoft.com/office/infopath/2007/PartnerControls"/>
    <xsd:element name="PgResponsibleResponsable" ma:index="3" nillable="true" ma:displayName="PgResponsibleResponsable" ma:description="" ma:list="UserInfo" ma:SharePointGroup="0" ma:internalName="PgResponsibleResponsabl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_ClpServices xmlns="4f810ac0-7940-4b47-8510-ccc18747f341" xsi:nil="true"/>
    <TxtMotClef xmlns="4f810ac0-7940-4b47-8510-ccc18747f341" xsi:nil="true"/>
    <NbDuree xmlns="4f810ac0-7940-4b47-8510-ccc18747f341">12</NbDuree>
    <NbVersion xmlns="4f810ac0-7940-4b47-8510-ccc18747f341" xsi:nil="true"/>
    <ClpServices xmlns="4f810ac0-7940-4b47-8510-ccc18747f341"/>
    <IconOverlay xmlns="http://schemas.microsoft.com/sharepoint/v4" xsi:nil="true"/>
    <ChkNouveauEmp xmlns="4f810ac0-7940-4b47-8510-ccc18747f341">false</ChkNouveauEmp>
    <ChkTraitementInitial xmlns="4f810ac0-7940-4b47-8510-ccc18747f341">false</ChkTraitementInitial>
    <TxtResumeE xmlns="4f810ac0-7940-4b47-8510-ccc18747f341"/>
    <ChLocationEmplacement xmlns="4f810ac0-7940-4b47-8510-ccc18747f341">Client Library / Bibliothèque client</ChLocationEmplacement>
    <TxtResumeF xmlns="4f810ac0-7940-4b47-8510-ccc18747f341"/>
    <PgResponsibleResponsable xmlns="aeabe285-28c2-4b4a-a8cd-631679229c94">
      <UserInfo>
        <DisplayName>Ke, Jun J [NC]</DisplayName>
        <AccountId>126</AccountId>
        <AccountType/>
      </UserInfo>
    </PgResponsibleResponsable>
  </documentManagement>
</p:properties>
</file>

<file path=customXml/itemProps1.xml><?xml version="1.0" encoding="utf-8"?>
<ds:datastoreItem xmlns:ds="http://schemas.openxmlformats.org/officeDocument/2006/customXml" ds:itemID="{D798478E-280C-4F45-9662-7DEFFB7325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810ac0-7940-4b47-8510-ccc18747f341"/>
    <ds:schemaRef ds:uri="aeabe285-28c2-4b4a-a8cd-631679229c9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A41296-CA63-4450-A37C-687875B724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5BECCF-8FAA-45F0-9712-E2E72716B9F2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f810ac0-7940-4b47-8510-ccc18747f341"/>
    <ds:schemaRef ds:uri="http://purl.org/dc/elements/1.1/"/>
    <ds:schemaRef ds:uri="http://schemas.microsoft.com/sharepoint/v3"/>
    <ds:schemaRef ds:uri="http://schemas.microsoft.com/sharepoint/v4"/>
    <ds:schemaRef ds:uri="http://purl.org/dc/terms/"/>
    <ds:schemaRef ds:uri="http://purl.org/dc/dcmitype/"/>
    <ds:schemaRef ds:uri="http://schemas.openxmlformats.org/package/2006/metadata/core-properties"/>
    <ds:schemaRef ds:uri="aeabe285-28c2-4b4a-a8cd-631679229c9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PPT16x9_ESDC_Final_EN01</Template>
  <TotalTime>25976</TotalTime>
  <Words>426</Words>
  <Application>Microsoft Office PowerPoint</Application>
  <PresentationFormat>On-screen Show (16:9)</PresentationFormat>
  <Paragraphs>104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 New</vt:lpstr>
      <vt:lpstr>Times New Roman</vt:lpstr>
      <vt:lpstr>Verdana</vt:lpstr>
      <vt:lpstr>Wingdings 2</vt:lpstr>
      <vt:lpstr>16x9_ESDC_01</vt:lpstr>
      <vt:lpstr>1_Colour Palette 1 - ESDC-Service Canada</vt:lpstr>
      <vt:lpstr>National Occupational Classification and Taxonomy</vt:lpstr>
      <vt:lpstr>Revision Strategy</vt:lpstr>
      <vt:lpstr>National Occupational Classification updates are made at various frequencies</vt:lpstr>
      <vt:lpstr>New Collaborative platform </vt:lpstr>
      <vt:lpstr>PowerPoint Presentation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Modernization</dc:title>
  <dc:creator>Martin, Emilie [NC]</dc:creator>
  <cp:lastModifiedBy>Matthew Houston</cp:lastModifiedBy>
  <cp:revision>603</cp:revision>
  <cp:lastPrinted>2018-10-31T19:17:45Z</cp:lastPrinted>
  <dcterms:created xsi:type="dcterms:W3CDTF">2018-04-27T18:28:18Z</dcterms:created>
  <dcterms:modified xsi:type="dcterms:W3CDTF">2018-11-07T16:45:10Z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temRetentionFormula">
    <vt:lpwstr/>
  </property>
  <property fmtid="{D5CDD505-2E9C-101B-9397-08002B2CF9AE}" pid="3" name="_dlc_policyId">
    <vt:lpwstr/>
  </property>
  <property fmtid="{D5CDD505-2E9C-101B-9397-08002B2CF9AE}" pid="4" name="ContentTypeId">
    <vt:lpwstr>0x0101040003A63F095AE43C418C5EB8D418AD87E4008A2F70CE93A5824AB942A768F5BED4E8</vt:lpwstr>
  </property>
  <property fmtid="{D5CDD505-2E9C-101B-9397-08002B2CF9AE}" pid="5" name="WorkflowChangePath">
    <vt:lpwstr>7ab30019-3554-4919-b6f6-c90dc74a1bdf,5;</vt:lpwstr>
  </property>
</Properties>
</file>