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8" r:id="rId6"/>
    <p:sldId id="294" r:id="rId7"/>
    <p:sldId id="288" r:id="rId8"/>
    <p:sldId id="273" r:id="rId9"/>
    <p:sldId id="276" r:id="rId10"/>
    <p:sldId id="282" r:id="rId11"/>
    <p:sldId id="289" r:id="rId12"/>
    <p:sldId id="291" r:id="rId13"/>
    <p:sldId id="290" r:id="rId14"/>
    <p:sldId id="292" r:id="rId15"/>
    <p:sldId id="283" r:id="rId16"/>
    <p:sldId id="271" r:id="rId17"/>
    <p:sldId id="284" r:id="rId18"/>
    <p:sldId id="286" r:id="rId19"/>
    <p:sldId id="285" r:id="rId20"/>
    <p:sldId id="287" r:id="rId21"/>
    <p:sldId id="293" r:id="rId22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07" autoAdjust="0"/>
  </p:normalViewPr>
  <p:slideViewPr>
    <p:cSldViewPr snapToGrid="0" snapToObjects="1">
      <p:cViewPr varScale="1">
        <p:scale>
          <a:sx n="113" d="100"/>
          <a:sy n="113" d="100"/>
        </p:scale>
        <p:origin x="155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85934-2E4B-4B86-9FB7-B30BD7404CA6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2F5C97E-A8E3-436A-9CD3-3E24480F8748}">
      <dgm:prSet phldrT="[Text]" custT="1"/>
      <dgm:spPr/>
      <dgm:t>
        <a:bodyPr/>
        <a:lstStyle/>
        <a:p>
          <a:r>
            <a:rPr lang="en-CA" sz="1800" dirty="0" smtClean="0"/>
            <a:t>Canada </a:t>
          </a:r>
          <a:r>
            <a:rPr lang="en-C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  <a:r>
            <a:rPr lang="en-CA" sz="1800" dirty="0" smtClean="0"/>
            <a:t> from a skilled labour force…</a:t>
          </a:r>
        </a:p>
        <a:p>
          <a:endParaRPr lang="en-CA" sz="400" dirty="0"/>
        </a:p>
      </dgm:t>
    </dgm:pt>
    <dgm:pt modelId="{11AF4BD0-168F-4F2C-B0DE-845C3BC3EA3D}" type="parTrans" cxnId="{41FF48F1-A2E1-4110-A0BC-4097B89A441A}">
      <dgm:prSet/>
      <dgm:spPr/>
      <dgm:t>
        <a:bodyPr/>
        <a:lstStyle/>
        <a:p>
          <a:endParaRPr lang="en-CA"/>
        </a:p>
      </dgm:t>
    </dgm:pt>
    <dgm:pt modelId="{69358926-69F2-42C1-A5E3-B19493583551}" type="sibTrans" cxnId="{41FF48F1-A2E1-4110-A0BC-4097B89A441A}">
      <dgm:prSet/>
      <dgm:spPr/>
      <dgm:t>
        <a:bodyPr/>
        <a:lstStyle/>
        <a:p>
          <a:endParaRPr lang="en-CA"/>
        </a:p>
      </dgm:t>
    </dgm:pt>
    <dgm:pt modelId="{4CE3E7A9-DC9A-4450-93A7-5E47A0C0C5A9}">
      <dgm:prSet phldrT="[Text]" custT="1"/>
      <dgm:spPr/>
      <dgm:t>
        <a:bodyPr/>
        <a:lstStyle/>
        <a:p>
          <a:r>
            <a:rPr lang="en-CA" sz="1050" dirty="0" smtClean="0"/>
            <a:t>Low national unemployment rate (lowest in 40 years), high employment rate, and strong job growth</a:t>
          </a:r>
          <a:endParaRPr lang="en-CA" sz="1050" dirty="0"/>
        </a:p>
      </dgm:t>
    </dgm:pt>
    <dgm:pt modelId="{5B2B13AB-39EA-47B7-9E02-2AEE04225106}" type="parTrans" cxnId="{01EEA63F-1F21-4F51-A1C4-7C9F3B9ACF66}">
      <dgm:prSet/>
      <dgm:spPr/>
      <dgm:t>
        <a:bodyPr/>
        <a:lstStyle/>
        <a:p>
          <a:endParaRPr lang="en-CA"/>
        </a:p>
      </dgm:t>
    </dgm:pt>
    <dgm:pt modelId="{91EF5F80-CF23-4BCA-B350-2654ED9B88A6}" type="sibTrans" cxnId="{01EEA63F-1F21-4F51-A1C4-7C9F3B9ACF66}">
      <dgm:prSet/>
      <dgm:spPr/>
      <dgm:t>
        <a:bodyPr/>
        <a:lstStyle/>
        <a:p>
          <a:endParaRPr lang="en-CA"/>
        </a:p>
      </dgm:t>
    </dgm:pt>
    <dgm:pt modelId="{78A7B3D9-A545-4B32-A395-8585008D9BC1}">
      <dgm:prSet phldrT="[Text]" custT="1"/>
      <dgm:spPr/>
      <dgm:t>
        <a:bodyPr/>
        <a:lstStyle/>
        <a:p>
          <a:r>
            <a:rPr lang="en-CA" sz="1050" dirty="0" smtClean="0"/>
            <a:t>Highest post-secondary education attainment level among OECD countries</a:t>
          </a:r>
          <a:endParaRPr lang="en-CA" sz="1050" dirty="0"/>
        </a:p>
      </dgm:t>
    </dgm:pt>
    <dgm:pt modelId="{A5EA6F68-D63D-4235-9DF8-A076427A69EC}" type="parTrans" cxnId="{0ED9C09B-5E26-41E2-AADA-3CB37817D45C}">
      <dgm:prSet/>
      <dgm:spPr/>
      <dgm:t>
        <a:bodyPr/>
        <a:lstStyle/>
        <a:p>
          <a:endParaRPr lang="en-CA"/>
        </a:p>
      </dgm:t>
    </dgm:pt>
    <dgm:pt modelId="{802D4038-24D8-46A8-AC61-590CD1CF8556}" type="sibTrans" cxnId="{0ED9C09B-5E26-41E2-AADA-3CB37817D45C}">
      <dgm:prSet/>
      <dgm:spPr/>
      <dgm:t>
        <a:bodyPr/>
        <a:lstStyle/>
        <a:p>
          <a:endParaRPr lang="en-CA"/>
        </a:p>
      </dgm:t>
    </dgm:pt>
    <dgm:pt modelId="{10ED7840-2409-4909-9CA8-8F3FC36BC156}">
      <dgm:prSet phldrT="[Text]" custT="1"/>
      <dgm:spPr/>
      <dgm:t>
        <a:bodyPr/>
        <a:lstStyle/>
        <a:p>
          <a:r>
            <a:rPr lang="en-CA" sz="1800" dirty="0" smtClean="0"/>
            <a:t>… but </a:t>
          </a:r>
          <a:r>
            <a:rPr lang="en-C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challenges</a:t>
          </a:r>
          <a:r>
            <a:rPr lang="en-CA" sz="1800" dirty="0" smtClean="0"/>
            <a:t> remain</a:t>
          </a:r>
        </a:p>
        <a:p>
          <a:endParaRPr lang="en-CA" sz="100" dirty="0"/>
        </a:p>
      </dgm:t>
    </dgm:pt>
    <dgm:pt modelId="{715855C2-8827-451F-8A41-7263EC8DEDC1}" type="parTrans" cxnId="{3027B767-AA8C-4F04-B334-2067D7A89FD3}">
      <dgm:prSet/>
      <dgm:spPr/>
      <dgm:t>
        <a:bodyPr/>
        <a:lstStyle/>
        <a:p>
          <a:endParaRPr lang="en-CA"/>
        </a:p>
      </dgm:t>
    </dgm:pt>
    <dgm:pt modelId="{911F771B-594D-4D30-A1DE-F36D0B981F0D}" type="sibTrans" cxnId="{3027B767-AA8C-4F04-B334-2067D7A89FD3}">
      <dgm:prSet/>
      <dgm:spPr/>
      <dgm:t>
        <a:bodyPr/>
        <a:lstStyle/>
        <a:p>
          <a:endParaRPr lang="en-CA"/>
        </a:p>
      </dgm:t>
    </dgm:pt>
    <dgm:pt modelId="{5DAAE8B3-9677-417B-B142-E3D26AE1FB08}">
      <dgm:prSet phldrT="[Text]" custT="1"/>
      <dgm:spPr/>
      <dgm:t>
        <a:bodyPr/>
        <a:lstStyle/>
        <a:p>
          <a:r>
            <a:rPr lang="en-CA" sz="1050" dirty="0" smtClean="0"/>
            <a:t>Slow labour growth with aging demographics</a:t>
          </a:r>
          <a:endParaRPr lang="en-CA" sz="1050" dirty="0"/>
        </a:p>
      </dgm:t>
    </dgm:pt>
    <dgm:pt modelId="{F24E2231-7082-41BB-A41A-97DEA1F86D38}" type="parTrans" cxnId="{8C342261-7243-4733-8226-9202BC569622}">
      <dgm:prSet/>
      <dgm:spPr/>
      <dgm:t>
        <a:bodyPr/>
        <a:lstStyle/>
        <a:p>
          <a:endParaRPr lang="en-CA"/>
        </a:p>
      </dgm:t>
    </dgm:pt>
    <dgm:pt modelId="{98495B64-C171-4A1D-BD40-1FBF3E7BA874}" type="sibTrans" cxnId="{8C342261-7243-4733-8226-9202BC569622}">
      <dgm:prSet/>
      <dgm:spPr/>
      <dgm:t>
        <a:bodyPr/>
        <a:lstStyle/>
        <a:p>
          <a:endParaRPr lang="en-CA"/>
        </a:p>
      </dgm:t>
    </dgm:pt>
    <dgm:pt modelId="{78C28975-82A6-46DF-B7B1-2B3C2EE18844}">
      <dgm:prSet phldrT="[Text]" custT="1"/>
      <dgm:spPr/>
      <dgm:t>
        <a:bodyPr/>
        <a:lstStyle/>
        <a:p>
          <a:r>
            <a:rPr lang="en-CA" sz="1050" dirty="0" smtClean="0"/>
            <a:t>Labour shortages and skills mismatches in sectors / occupations plus high unemployment in some regions</a:t>
          </a:r>
          <a:endParaRPr lang="en-CA" sz="1050" dirty="0"/>
        </a:p>
      </dgm:t>
    </dgm:pt>
    <dgm:pt modelId="{58001B32-D967-41BF-987B-C78F07A5BDDB}" type="parTrans" cxnId="{0229F68C-BE80-4DFB-AB1D-349296D91566}">
      <dgm:prSet/>
      <dgm:spPr/>
      <dgm:t>
        <a:bodyPr/>
        <a:lstStyle/>
        <a:p>
          <a:endParaRPr lang="en-CA"/>
        </a:p>
      </dgm:t>
    </dgm:pt>
    <dgm:pt modelId="{B3DC4931-9DC6-499A-AFB2-B270A594EC98}" type="sibTrans" cxnId="{0229F68C-BE80-4DFB-AB1D-349296D91566}">
      <dgm:prSet/>
      <dgm:spPr/>
      <dgm:t>
        <a:bodyPr/>
        <a:lstStyle/>
        <a:p>
          <a:endParaRPr lang="en-CA"/>
        </a:p>
      </dgm:t>
    </dgm:pt>
    <dgm:pt modelId="{DFFC080B-9DA9-49B0-B767-8D21098D8B65}">
      <dgm:prSet phldrT="[Text]" custT="1"/>
      <dgm:spPr/>
      <dgm:t>
        <a:bodyPr/>
        <a:lstStyle/>
        <a:p>
          <a:r>
            <a:rPr lang="en-CA" sz="1800" dirty="0" smtClean="0"/>
            <a:t>Meanwhile, some groups are more </a:t>
          </a:r>
          <a:r>
            <a:rPr lang="en-C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vulnerable</a:t>
          </a:r>
        </a:p>
        <a:p>
          <a:endParaRPr lang="en-CA" sz="100" dirty="0"/>
        </a:p>
      </dgm:t>
    </dgm:pt>
    <dgm:pt modelId="{185C4B4F-8863-43D1-B66F-8F4532ACBD26}" type="parTrans" cxnId="{E1CABC1B-1631-46D4-BFFB-8C5DFED4ADF7}">
      <dgm:prSet/>
      <dgm:spPr/>
      <dgm:t>
        <a:bodyPr/>
        <a:lstStyle/>
        <a:p>
          <a:endParaRPr lang="en-CA"/>
        </a:p>
      </dgm:t>
    </dgm:pt>
    <dgm:pt modelId="{B6FC2643-2595-4F73-97E6-498909C84308}" type="sibTrans" cxnId="{E1CABC1B-1631-46D4-BFFB-8C5DFED4ADF7}">
      <dgm:prSet/>
      <dgm:spPr/>
      <dgm:t>
        <a:bodyPr/>
        <a:lstStyle/>
        <a:p>
          <a:endParaRPr lang="en-CA"/>
        </a:p>
      </dgm:t>
    </dgm:pt>
    <dgm:pt modelId="{AD87379F-3CB1-44B8-838F-2AAB27B0961E}">
      <dgm:prSet phldrT="[Text]" custT="1"/>
      <dgm:spPr/>
      <dgm:t>
        <a:bodyPr/>
        <a:lstStyle/>
        <a:p>
          <a:r>
            <a:rPr lang="en-CA" sz="1050" dirty="0" smtClean="0"/>
            <a:t>Indigenous people face persistent skills and employment gaps</a:t>
          </a:r>
          <a:endParaRPr lang="en-CA" sz="1050" dirty="0"/>
        </a:p>
      </dgm:t>
    </dgm:pt>
    <dgm:pt modelId="{A80C04C2-9960-4FDE-B431-B9B2C110AB85}" type="parTrans" cxnId="{D5B1F205-82A6-4741-9538-62889BB8C417}">
      <dgm:prSet/>
      <dgm:spPr/>
      <dgm:t>
        <a:bodyPr/>
        <a:lstStyle/>
        <a:p>
          <a:endParaRPr lang="en-CA"/>
        </a:p>
      </dgm:t>
    </dgm:pt>
    <dgm:pt modelId="{8CC3DFCF-197D-4511-BB12-B39AFE805022}" type="sibTrans" cxnId="{D5B1F205-82A6-4741-9538-62889BB8C417}">
      <dgm:prSet/>
      <dgm:spPr/>
      <dgm:t>
        <a:bodyPr/>
        <a:lstStyle/>
        <a:p>
          <a:endParaRPr lang="en-CA"/>
        </a:p>
      </dgm:t>
    </dgm:pt>
    <dgm:pt modelId="{D24A0763-CFE9-4D1C-9BB6-249E317F852E}">
      <dgm:prSet custT="1"/>
      <dgm:spPr/>
      <dgm:t>
        <a:bodyPr/>
        <a:lstStyle/>
        <a:p>
          <a:endParaRPr lang="en-CA" sz="1050" dirty="0"/>
        </a:p>
      </dgm:t>
    </dgm:pt>
    <dgm:pt modelId="{5B50B265-CE58-4F54-AA49-2613CE6585D5}" type="parTrans" cxnId="{046DB56F-0A28-4870-9AC8-2CEAF0AE8115}">
      <dgm:prSet/>
      <dgm:spPr/>
      <dgm:t>
        <a:bodyPr/>
        <a:lstStyle/>
        <a:p>
          <a:endParaRPr lang="en-CA"/>
        </a:p>
      </dgm:t>
    </dgm:pt>
    <dgm:pt modelId="{A0520916-7684-4935-9FA8-4B3745D46854}" type="sibTrans" cxnId="{046DB56F-0A28-4870-9AC8-2CEAF0AE8115}">
      <dgm:prSet/>
      <dgm:spPr/>
      <dgm:t>
        <a:bodyPr/>
        <a:lstStyle/>
        <a:p>
          <a:endParaRPr lang="en-CA"/>
        </a:p>
      </dgm:t>
    </dgm:pt>
    <dgm:pt modelId="{47702ABC-C9EA-4126-A91C-3D8138546A31}">
      <dgm:prSet custT="1"/>
      <dgm:spPr/>
      <dgm:t>
        <a:bodyPr/>
        <a:lstStyle/>
        <a:p>
          <a:endParaRPr lang="en-CA" sz="1200" dirty="0"/>
        </a:p>
      </dgm:t>
    </dgm:pt>
    <dgm:pt modelId="{FF124832-EAAD-4925-BA13-C357C51DC4CF}" type="parTrans" cxnId="{76194AC0-09ED-432E-B1D1-B4DAE1C658E5}">
      <dgm:prSet/>
      <dgm:spPr/>
      <dgm:t>
        <a:bodyPr/>
        <a:lstStyle/>
        <a:p>
          <a:endParaRPr lang="en-CA"/>
        </a:p>
      </dgm:t>
    </dgm:pt>
    <dgm:pt modelId="{A4AA335E-66A1-4764-86D5-A0B0D89D42A1}" type="sibTrans" cxnId="{76194AC0-09ED-432E-B1D1-B4DAE1C658E5}">
      <dgm:prSet/>
      <dgm:spPr/>
      <dgm:t>
        <a:bodyPr/>
        <a:lstStyle/>
        <a:p>
          <a:endParaRPr lang="en-CA"/>
        </a:p>
      </dgm:t>
    </dgm:pt>
    <dgm:pt modelId="{A6430B36-C295-4366-800D-EEA079ED68F5}">
      <dgm:prSet custT="1"/>
      <dgm:spPr/>
      <dgm:t>
        <a:bodyPr/>
        <a:lstStyle/>
        <a:p>
          <a:endParaRPr lang="en-CA" sz="1050" dirty="0"/>
        </a:p>
      </dgm:t>
    </dgm:pt>
    <dgm:pt modelId="{EDBE7E9E-5857-40F6-9AAE-D671C55E03BD}" type="parTrans" cxnId="{B0F17D22-8ADA-4886-AB76-0F7B9F7A6CF2}">
      <dgm:prSet/>
      <dgm:spPr/>
      <dgm:t>
        <a:bodyPr/>
        <a:lstStyle/>
        <a:p>
          <a:endParaRPr lang="en-CA"/>
        </a:p>
      </dgm:t>
    </dgm:pt>
    <dgm:pt modelId="{B010FD48-4654-44B9-87B1-C49508425199}" type="sibTrans" cxnId="{B0F17D22-8ADA-4886-AB76-0F7B9F7A6CF2}">
      <dgm:prSet/>
      <dgm:spPr/>
      <dgm:t>
        <a:bodyPr/>
        <a:lstStyle/>
        <a:p>
          <a:endParaRPr lang="en-CA"/>
        </a:p>
      </dgm:t>
    </dgm:pt>
    <dgm:pt modelId="{4A0A815B-083A-47B3-956A-96CB7549EE2D}">
      <dgm:prSet custT="1"/>
      <dgm:spPr/>
      <dgm:t>
        <a:bodyPr/>
        <a:lstStyle/>
        <a:p>
          <a:r>
            <a:rPr lang="en-CA" sz="1050" dirty="0" smtClean="0"/>
            <a:t>Impact of automation/technology on  jobs and skills</a:t>
          </a:r>
          <a:endParaRPr lang="en-CA" sz="1050" dirty="0"/>
        </a:p>
      </dgm:t>
    </dgm:pt>
    <dgm:pt modelId="{E0188626-DC48-4B08-8974-AD1DDA809CBE}" type="parTrans" cxnId="{DB4DFCA3-253E-40A9-9886-2C9A9C982854}">
      <dgm:prSet/>
      <dgm:spPr/>
      <dgm:t>
        <a:bodyPr/>
        <a:lstStyle/>
        <a:p>
          <a:endParaRPr lang="en-CA"/>
        </a:p>
      </dgm:t>
    </dgm:pt>
    <dgm:pt modelId="{312E092F-2D97-4195-910B-C57F9095F995}" type="sibTrans" cxnId="{DB4DFCA3-253E-40A9-9886-2C9A9C982854}">
      <dgm:prSet/>
      <dgm:spPr/>
      <dgm:t>
        <a:bodyPr/>
        <a:lstStyle/>
        <a:p>
          <a:endParaRPr lang="en-CA"/>
        </a:p>
      </dgm:t>
    </dgm:pt>
    <dgm:pt modelId="{DF437F25-F0E0-4575-A3F8-4898852848E7}">
      <dgm:prSet phldrT="[Text]" custT="1"/>
      <dgm:spPr/>
      <dgm:t>
        <a:bodyPr/>
        <a:lstStyle/>
        <a:p>
          <a:r>
            <a:rPr lang="en-CA" sz="1050" dirty="0" smtClean="0"/>
            <a:t>Sectoral innovations and transformations are creating challenges and opportunities for local workforces</a:t>
          </a:r>
          <a:endParaRPr lang="en-CA" sz="1050" dirty="0"/>
        </a:p>
      </dgm:t>
    </dgm:pt>
    <dgm:pt modelId="{B897FEFC-6A56-4371-A24A-A3ABF8C59391}" type="parTrans" cxnId="{04DB8C72-701A-441C-9788-FAEFD160862C}">
      <dgm:prSet/>
      <dgm:spPr/>
      <dgm:t>
        <a:bodyPr/>
        <a:lstStyle/>
        <a:p>
          <a:endParaRPr lang="en-CA"/>
        </a:p>
      </dgm:t>
    </dgm:pt>
    <dgm:pt modelId="{B6E85B05-EAA5-4B19-8072-2C97128FA3D6}" type="sibTrans" cxnId="{04DB8C72-701A-441C-9788-FAEFD160862C}">
      <dgm:prSet/>
      <dgm:spPr/>
      <dgm:t>
        <a:bodyPr/>
        <a:lstStyle/>
        <a:p>
          <a:endParaRPr lang="en-CA"/>
        </a:p>
      </dgm:t>
    </dgm:pt>
    <dgm:pt modelId="{D264C25E-E55B-4EAB-A2C4-5F9AB1BD335B}">
      <dgm:prSet phldrT="[Text]" custT="1"/>
      <dgm:spPr/>
      <dgm:t>
        <a:bodyPr/>
        <a:lstStyle/>
        <a:p>
          <a:endParaRPr lang="en-CA" sz="800" dirty="0"/>
        </a:p>
      </dgm:t>
    </dgm:pt>
    <dgm:pt modelId="{4A1E73AD-B62B-4A62-90EA-CCBB56415BED}" type="parTrans" cxnId="{A6A60E58-8BC0-427C-B3BB-ED704934306E}">
      <dgm:prSet/>
      <dgm:spPr/>
      <dgm:t>
        <a:bodyPr/>
        <a:lstStyle/>
        <a:p>
          <a:endParaRPr lang="en-CA"/>
        </a:p>
      </dgm:t>
    </dgm:pt>
    <dgm:pt modelId="{8765B4BE-7D1A-45D0-92E6-4A6437D187D2}" type="sibTrans" cxnId="{A6A60E58-8BC0-427C-B3BB-ED704934306E}">
      <dgm:prSet/>
      <dgm:spPr/>
      <dgm:t>
        <a:bodyPr/>
        <a:lstStyle/>
        <a:p>
          <a:endParaRPr lang="en-CA"/>
        </a:p>
      </dgm:t>
    </dgm:pt>
    <dgm:pt modelId="{0E4208B7-2E45-40AD-862B-42CDCB40BDE6}">
      <dgm:prSet custT="1"/>
      <dgm:spPr/>
      <dgm:t>
        <a:bodyPr/>
        <a:lstStyle/>
        <a:p>
          <a:endParaRPr lang="en-CA" sz="1200" dirty="0"/>
        </a:p>
      </dgm:t>
    </dgm:pt>
    <dgm:pt modelId="{4BC902AF-79E6-497D-B3BA-C3D7B6D715E0}" type="parTrans" cxnId="{E75C8C49-0DD2-4639-B23D-3015DC583E22}">
      <dgm:prSet/>
      <dgm:spPr/>
      <dgm:t>
        <a:bodyPr/>
        <a:lstStyle/>
        <a:p>
          <a:endParaRPr lang="en-CA"/>
        </a:p>
      </dgm:t>
    </dgm:pt>
    <dgm:pt modelId="{040D23AE-14AF-4FF9-B49C-E021A082F02E}" type="sibTrans" cxnId="{E75C8C49-0DD2-4639-B23D-3015DC583E22}">
      <dgm:prSet/>
      <dgm:spPr/>
      <dgm:t>
        <a:bodyPr/>
        <a:lstStyle/>
        <a:p>
          <a:endParaRPr lang="en-CA"/>
        </a:p>
      </dgm:t>
    </dgm:pt>
    <dgm:pt modelId="{EA826015-D16F-4FFB-8573-E8238C34861B}">
      <dgm:prSet phldrT="[Text]" custT="1"/>
      <dgm:spPr/>
      <dgm:t>
        <a:bodyPr/>
        <a:lstStyle/>
        <a:p>
          <a:endParaRPr lang="en-CA" sz="1050" dirty="0"/>
        </a:p>
      </dgm:t>
    </dgm:pt>
    <dgm:pt modelId="{C9AA00C1-0DD5-4CB4-9902-17EED4B906DD}" type="parTrans" cxnId="{4FDF7094-32F1-49E6-A346-EF727DA44E5D}">
      <dgm:prSet/>
      <dgm:spPr/>
      <dgm:t>
        <a:bodyPr/>
        <a:lstStyle/>
        <a:p>
          <a:endParaRPr lang="en-CA"/>
        </a:p>
      </dgm:t>
    </dgm:pt>
    <dgm:pt modelId="{88C1C19F-DBD1-4260-B935-883CFB6DD487}" type="sibTrans" cxnId="{4FDF7094-32F1-49E6-A346-EF727DA44E5D}">
      <dgm:prSet/>
      <dgm:spPr/>
      <dgm:t>
        <a:bodyPr/>
        <a:lstStyle/>
        <a:p>
          <a:endParaRPr lang="en-CA"/>
        </a:p>
      </dgm:t>
    </dgm:pt>
    <dgm:pt modelId="{755A765B-27FC-422D-B7F4-00798E0375A8}">
      <dgm:prSet custT="1"/>
      <dgm:spPr/>
      <dgm:t>
        <a:bodyPr/>
        <a:lstStyle/>
        <a:p>
          <a:r>
            <a:rPr lang="en-CA" sz="1050" dirty="0" smtClean="0"/>
            <a:t>Women have lower participation rates and income, and are underrepresented in some occupations</a:t>
          </a:r>
          <a:endParaRPr lang="en-CA" sz="1050" dirty="0"/>
        </a:p>
      </dgm:t>
    </dgm:pt>
    <dgm:pt modelId="{C317548C-B0FB-40AD-861E-C890F0C3C35A}" type="parTrans" cxnId="{AF435E65-54A3-449C-9F88-CDB5A1194DEF}">
      <dgm:prSet/>
      <dgm:spPr/>
      <dgm:t>
        <a:bodyPr/>
        <a:lstStyle/>
        <a:p>
          <a:endParaRPr lang="en-CA"/>
        </a:p>
      </dgm:t>
    </dgm:pt>
    <dgm:pt modelId="{EEC03B5F-B878-4FC7-9542-F935F63A9965}" type="sibTrans" cxnId="{AF435E65-54A3-449C-9F88-CDB5A1194DEF}">
      <dgm:prSet/>
      <dgm:spPr/>
      <dgm:t>
        <a:bodyPr/>
        <a:lstStyle/>
        <a:p>
          <a:endParaRPr lang="en-CA"/>
        </a:p>
      </dgm:t>
    </dgm:pt>
    <dgm:pt modelId="{86A58EDF-33F8-457C-ADF5-56D316C3F6B2}">
      <dgm:prSet phldrT="[Text]" custT="1"/>
      <dgm:spPr/>
      <dgm:t>
        <a:bodyPr/>
        <a:lstStyle/>
        <a:p>
          <a:r>
            <a:rPr lang="en-CA" sz="1050" dirty="0" smtClean="0"/>
            <a:t>Impact of automation on low-skilled, middle-skilled workers</a:t>
          </a:r>
          <a:endParaRPr lang="en-CA" sz="1050" dirty="0"/>
        </a:p>
      </dgm:t>
    </dgm:pt>
    <dgm:pt modelId="{B767B902-8FE4-4896-96D4-D2E6412EAA45}" type="parTrans" cxnId="{99A0DB06-A817-40E3-8340-7D45FEEF5877}">
      <dgm:prSet/>
      <dgm:spPr/>
      <dgm:t>
        <a:bodyPr/>
        <a:lstStyle/>
        <a:p>
          <a:endParaRPr lang="en-CA"/>
        </a:p>
      </dgm:t>
    </dgm:pt>
    <dgm:pt modelId="{02ADF98D-1C20-4FAB-804E-462F1FD54F56}" type="sibTrans" cxnId="{99A0DB06-A817-40E3-8340-7D45FEEF5877}">
      <dgm:prSet/>
      <dgm:spPr/>
      <dgm:t>
        <a:bodyPr/>
        <a:lstStyle/>
        <a:p>
          <a:endParaRPr lang="en-CA"/>
        </a:p>
      </dgm:t>
    </dgm:pt>
    <dgm:pt modelId="{BA5B2A1B-F246-4BB9-B42E-6F9D0F698D24}">
      <dgm:prSet phldrT="[Text]" custT="1"/>
      <dgm:spPr/>
      <dgm:t>
        <a:bodyPr/>
        <a:lstStyle/>
        <a:p>
          <a:endParaRPr lang="en-CA" sz="500" dirty="0"/>
        </a:p>
      </dgm:t>
    </dgm:pt>
    <dgm:pt modelId="{A4496F46-2C97-47EA-9BE6-874F353C21F9}" type="parTrans" cxnId="{24D913DC-7406-418B-8AD9-85AE5D73CD7A}">
      <dgm:prSet/>
      <dgm:spPr/>
      <dgm:t>
        <a:bodyPr/>
        <a:lstStyle/>
        <a:p>
          <a:endParaRPr lang="en-CA"/>
        </a:p>
      </dgm:t>
    </dgm:pt>
    <dgm:pt modelId="{246C8474-49E6-48B1-8AB4-403DC342215A}" type="sibTrans" cxnId="{24D913DC-7406-418B-8AD9-85AE5D73CD7A}">
      <dgm:prSet/>
      <dgm:spPr/>
      <dgm:t>
        <a:bodyPr/>
        <a:lstStyle/>
        <a:p>
          <a:endParaRPr lang="en-CA"/>
        </a:p>
      </dgm:t>
    </dgm:pt>
    <dgm:pt modelId="{D13E3C41-8D84-449D-B856-115B2DA236FC}">
      <dgm:prSet phldrT="[Text]" custT="1"/>
      <dgm:spPr/>
      <dgm:t>
        <a:bodyPr/>
        <a:lstStyle/>
        <a:p>
          <a:endParaRPr lang="en-CA" sz="600" dirty="0"/>
        </a:p>
      </dgm:t>
    </dgm:pt>
    <dgm:pt modelId="{678CEFAB-D2A9-4EC3-9D30-01EC3AB4760D}" type="parTrans" cxnId="{B4730713-051D-4442-A653-8A2BD3B182A6}">
      <dgm:prSet/>
      <dgm:spPr/>
      <dgm:t>
        <a:bodyPr/>
        <a:lstStyle/>
        <a:p>
          <a:endParaRPr lang="en-CA"/>
        </a:p>
      </dgm:t>
    </dgm:pt>
    <dgm:pt modelId="{C9E97B68-854C-4CC8-B3AD-FE65324DE73B}" type="sibTrans" cxnId="{B4730713-051D-4442-A653-8A2BD3B182A6}">
      <dgm:prSet/>
      <dgm:spPr/>
      <dgm:t>
        <a:bodyPr/>
        <a:lstStyle/>
        <a:p>
          <a:endParaRPr lang="en-CA"/>
        </a:p>
      </dgm:t>
    </dgm:pt>
    <dgm:pt modelId="{C88A73FB-90EE-4F27-825A-5E4AA5190644}">
      <dgm:prSet phldrT="[Text]" custT="1"/>
      <dgm:spPr/>
      <dgm:t>
        <a:bodyPr/>
        <a:lstStyle/>
        <a:p>
          <a:r>
            <a:rPr lang="en-CA" sz="1050" dirty="0" smtClean="0"/>
            <a:t>Workers from under-represented groups are more vulnerable</a:t>
          </a:r>
          <a:endParaRPr lang="en-CA" sz="1050" dirty="0"/>
        </a:p>
      </dgm:t>
    </dgm:pt>
    <dgm:pt modelId="{A5516362-CFD2-4F7D-8A9C-A37F9B345102}" type="parTrans" cxnId="{B9DAD6B4-B45C-4984-93C0-398EE5012DB1}">
      <dgm:prSet/>
      <dgm:spPr/>
      <dgm:t>
        <a:bodyPr/>
        <a:lstStyle/>
        <a:p>
          <a:endParaRPr lang="en-CA"/>
        </a:p>
      </dgm:t>
    </dgm:pt>
    <dgm:pt modelId="{5F49BAC2-1AD2-41EA-8DF2-E03F511DD767}" type="sibTrans" cxnId="{B9DAD6B4-B45C-4984-93C0-398EE5012DB1}">
      <dgm:prSet/>
      <dgm:spPr/>
      <dgm:t>
        <a:bodyPr/>
        <a:lstStyle/>
        <a:p>
          <a:endParaRPr lang="en-CA"/>
        </a:p>
      </dgm:t>
    </dgm:pt>
    <dgm:pt modelId="{0F8ACB88-C233-435F-A570-B75AAD4C8A68}">
      <dgm:prSet phldrT="[Text]" custT="1"/>
      <dgm:spPr/>
      <dgm:t>
        <a:bodyPr/>
        <a:lstStyle/>
        <a:p>
          <a:endParaRPr lang="en-CA" sz="500" dirty="0"/>
        </a:p>
      </dgm:t>
    </dgm:pt>
    <dgm:pt modelId="{7DAEDBEA-9CC1-4A7B-9FDF-DE482B6BEBC2}" type="parTrans" cxnId="{4427E3A5-C52B-484F-8E1C-CF6C6E97C6C1}">
      <dgm:prSet/>
      <dgm:spPr/>
      <dgm:t>
        <a:bodyPr/>
        <a:lstStyle/>
        <a:p>
          <a:endParaRPr lang="en-CA"/>
        </a:p>
      </dgm:t>
    </dgm:pt>
    <dgm:pt modelId="{61B0E90C-CBC8-4E12-A352-63B7B90826C3}" type="sibTrans" cxnId="{4427E3A5-C52B-484F-8E1C-CF6C6E97C6C1}">
      <dgm:prSet/>
      <dgm:spPr/>
      <dgm:t>
        <a:bodyPr/>
        <a:lstStyle/>
        <a:p>
          <a:endParaRPr lang="en-CA"/>
        </a:p>
      </dgm:t>
    </dgm:pt>
    <dgm:pt modelId="{F8DB910A-47F6-47DD-9CCA-A626E7532333}" type="pres">
      <dgm:prSet presAssocID="{5A485934-2E4B-4B86-9FB7-B30BD7404C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1718FF-A140-4E63-B6D8-59F0024B4249}" type="pres">
      <dgm:prSet presAssocID="{82F5C97E-A8E3-436A-9CD3-3E24480F8748}" presName="node" presStyleLbl="node1" presStyleIdx="0" presStyleCnt="3" custLinFactNeighborX="-62363" custLinFactNeighborY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AD4C1C-53B9-4262-91DD-842078971DCD}" type="pres">
      <dgm:prSet presAssocID="{69358926-69F2-42C1-A5E3-B19493583551}" presName="sibTrans" presStyleCnt="0"/>
      <dgm:spPr/>
    </dgm:pt>
    <dgm:pt modelId="{D3B8E5AF-EBCF-44E3-AA57-595009C5637E}" type="pres">
      <dgm:prSet presAssocID="{10ED7840-2409-4909-9CA8-8F3FC36BC1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40A315-ACC2-4E3A-9CFC-7CF0C1A17996}" type="pres">
      <dgm:prSet presAssocID="{911F771B-594D-4D30-A1DE-F36D0B981F0D}" presName="sibTrans" presStyleCnt="0"/>
      <dgm:spPr/>
    </dgm:pt>
    <dgm:pt modelId="{DD9AB16E-6726-4608-AFE1-FCD06BAD99E9}" type="pres">
      <dgm:prSet presAssocID="{DFFC080B-9DA9-49B0-B767-8D21098D8B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427E3A5-C52B-484F-8E1C-CF6C6E97C6C1}" srcId="{DFFC080B-9DA9-49B0-B767-8D21098D8B65}" destId="{0F8ACB88-C233-435F-A570-B75AAD4C8A68}" srcOrd="1" destOrd="0" parTransId="{7DAEDBEA-9CC1-4A7B-9FDF-DE482B6BEBC2}" sibTransId="{61B0E90C-CBC8-4E12-A352-63B7B90826C3}"/>
    <dgm:cxn modelId="{65F9EAA1-C386-4D59-8043-DA9B920FE54A}" type="presOf" srcId="{EA826015-D16F-4FFB-8573-E8238C34861B}" destId="{D3B8E5AF-EBCF-44E3-AA57-595009C5637E}" srcOrd="0" destOrd="4" presId="urn:microsoft.com/office/officeart/2005/8/layout/hList6"/>
    <dgm:cxn modelId="{046DB56F-0A28-4870-9AC8-2CEAF0AE8115}" srcId="{82F5C97E-A8E3-436A-9CD3-3E24480F8748}" destId="{D24A0763-CFE9-4D1C-9BB6-249E317F852E}" srcOrd="1" destOrd="0" parTransId="{5B50B265-CE58-4F54-AA49-2613CE6585D5}" sibTransId="{A0520916-7684-4935-9FA8-4B3745D46854}"/>
    <dgm:cxn modelId="{9712DFCE-C8DB-4A0E-AE34-88C77EAC9CAC}" type="presOf" srcId="{755A765B-27FC-422D-B7F4-00798E0375A8}" destId="{DD9AB16E-6726-4608-AFE1-FCD06BAD99E9}" srcOrd="0" destOrd="5" presId="urn:microsoft.com/office/officeart/2005/8/layout/hList6"/>
    <dgm:cxn modelId="{DB4DFCA3-253E-40A9-9886-2C9A9C982854}" srcId="{10ED7840-2409-4909-9CA8-8F3FC36BC156}" destId="{4A0A815B-083A-47B3-956A-96CB7549EE2D}" srcOrd="6" destOrd="0" parTransId="{E0188626-DC48-4B08-8974-AD1DDA809CBE}" sibTransId="{312E092F-2D97-4195-910B-C57F9095F995}"/>
    <dgm:cxn modelId="{0ED9C09B-5E26-41E2-AADA-3CB37817D45C}" srcId="{82F5C97E-A8E3-436A-9CD3-3E24480F8748}" destId="{78A7B3D9-A545-4B32-A395-8585008D9BC1}" srcOrd="2" destOrd="0" parTransId="{A5EA6F68-D63D-4235-9DF8-A076427A69EC}" sibTransId="{802D4038-24D8-46A8-AC61-590CD1CF8556}"/>
    <dgm:cxn modelId="{D5B1F205-82A6-4741-9538-62889BB8C417}" srcId="{DFFC080B-9DA9-49B0-B767-8D21098D8B65}" destId="{AD87379F-3CB1-44B8-838F-2AAB27B0961E}" srcOrd="2" destOrd="0" parTransId="{A80C04C2-9960-4FDE-B431-B9B2C110AB85}" sibTransId="{8CC3DFCF-197D-4511-BB12-B39AFE805022}"/>
    <dgm:cxn modelId="{3027B767-AA8C-4F04-B334-2067D7A89FD3}" srcId="{5A485934-2E4B-4B86-9FB7-B30BD7404CA6}" destId="{10ED7840-2409-4909-9CA8-8F3FC36BC156}" srcOrd="1" destOrd="0" parTransId="{715855C2-8827-451F-8A41-7263EC8DEDC1}" sibTransId="{911F771B-594D-4D30-A1DE-F36D0B981F0D}"/>
    <dgm:cxn modelId="{AF435E65-54A3-449C-9F88-CDB5A1194DEF}" srcId="{DFFC080B-9DA9-49B0-B767-8D21098D8B65}" destId="{755A765B-27FC-422D-B7F4-00798E0375A8}" srcOrd="4" destOrd="0" parTransId="{C317548C-B0FB-40AD-861E-C890F0C3C35A}" sibTransId="{EEC03B5F-B878-4FC7-9542-F935F63A9965}"/>
    <dgm:cxn modelId="{B0F17D22-8ADA-4886-AB76-0F7B9F7A6CF2}" srcId="{10ED7840-2409-4909-9CA8-8F3FC36BC156}" destId="{A6430B36-C295-4366-800D-EEA079ED68F5}" srcOrd="1" destOrd="0" parTransId="{EDBE7E9E-5857-40F6-9AAE-D671C55E03BD}" sibTransId="{B010FD48-4654-44B9-87B1-C49508425199}"/>
    <dgm:cxn modelId="{52A208F8-9B64-4A1C-B78F-06607DEB0E7D}" type="presOf" srcId="{D13E3C41-8D84-449D-B856-115B2DA236FC}" destId="{DD9AB16E-6726-4608-AFE1-FCD06BAD99E9}" srcOrd="0" destOrd="4" presId="urn:microsoft.com/office/officeart/2005/8/layout/hList6"/>
    <dgm:cxn modelId="{79D92344-AAD6-4169-8536-D5E02F9C40E2}" type="presOf" srcId="{82F5C97E-A8E3-436A-9CD3-3E24480F8748}" destId="{121718FF-A140-4E63-B6D8-59F0024B4249}" srcOrd="0" destOrd="0" presId="urn:microsoft.com/office/officeart/2005/8/layout/hList6"/>
    <dgm:cxn modelId="{24D913DC-7406-418B-8AD9-85AE5D73CD7A}" srcId="{DFFC080B-9DA9-49B0-B767-8D21098D8B65}" destId="{BA5B2A1B-F246-4BB9-B42E-6F9D0F698D24}" srcOrd="5" destOrd="0" parTransId="{A4496F46-2C97-47EA-9BE6-874F353C21F9}" sibTransId="{246C8474-49E6-48B1-8AB4-403DC342215A}"/>
    <dgm:cxn modelId="{A79528EC-C3EE-4D2F-9D1A-B1DD00473F4E}" type="presOf" srcId="{0F8ACB88-C233-435F-A570-B75AAD4C8A68}" destId="{DD9AB16E-6726-4608-AFE1-FCD06BAD99E9}" srcOrd="0" destOrd="2" presId="urn:microsoft.com/office/officeart/2005/8/layout/hList6"/>
    <dgm:cxn modelId="{01EEA63F-1F21-4F51-A1C4-7C9F3B9ACF66}" srcId="{82F5C97E-A8E3-436A-9CD3-3E24480F8748}" destId="{4CE3E7A9-DC9A-4450-93A7-5E47A0C0C5A9}" srcOrd="0" destOrd="0" parTransId="{5B2B13AB-39EA-47B7-9E02-2AEE04225106}" sibTransId="{91EF5F80-CF23-4BCA-B350-2654ED9B88A6}"/>
    <dgm:cxn modelId="{0229F68C-BE80-4DFB-AB1D-349296D91566}" srcId="{10ED7840-2409-4909-9CA8-8F3FC36BC156}" destId="{78C28975-82A6-46DF-B7B1-2B3C2EE18844}" srcOrd="2" destOrd="0" parTransId="{58001B32-D967-41BF-987B-C78F07A5BDDB}" sibTransId="{B3DC4931-9DC6-499A-AFB2-B270A594EC98}"/>
    <dgm:cxn modelId="{F4FED793-DAC5-48A2-90DB-527AFCD65E5C}" type="presOf" srcId="{47702ABC-C9EA-4126-A91C-3D8138546A31}" destId="{121718FF-A140-4E63-B6D8-59F0024B4249}" srcOrd="0" destOrd="4" presId="urn:microsoft.com/office/officeart/2005/8/layout/hList6"/>
    <dgm:cxn modelId="{A6A60E58-8BC0-427C-B3BB-ED704934306E}" srcId="{10ED7840-2409-4909-9CA8-8F3FC36BC156}" destId="{D264C25E-E55B-4EAB-A2C4-5F9AB1BD335B}" srcOrd="5" destOrd="0" parTransId="{4A1E73AD-B62B-4A62-90EA-CCBB56415BED}" sibTransId="{8765B4BE-7D1A-45D0-92E6-4A6437D187D2}"/>
    <dgm:cxn modelId="{A37A5761-3AFE-4E6D-B2FA-9D425CA58964}" type="presOf" srcId="{AD87379F-3CB1-44B8-838F-2AAB27B0961E}" destId="{DD9AB16E-6726-4608-AFE1-FCD06BAD99E9}" srcOrd="0" destOrd="3" presId="urn:microsoft.com/office/officeart/2005/8/layout/hList6"/>
    <dgm:cxn modelId="{E2621D4C-F860-4AD6-8A71-AA10104B5F6C}" type="presOf" srcId="{DFFC080B-9DA9-49B0-B767-8D21098D8B65}" destId="{DD9AB16E-6726-4608-AFE1-FCD06BAD99E9}" srcOrd="0" destOrd="0" presId="urn:microsoft.com/office/officeart/2005/8/layout/hList6"/>
    <dgm:cxn modelId="{B4730713-051D-4442-A653-8A2BD3B182A6}" srcId="{DFFC080B-9DA9-49B0-B767-8D21098D8B65}" destId="{D13E3C41-8D84-449D-B856-115B2DA236FC}" srcOrd="3" destOrd="0" parTransId="{678CEFAB-D2A9-4EC3-9D30-01EC3AB4760D}" sibTransId="{C9E97B68-854C-4CC8-B3AD-FE65324DE73B}"/>
    <dgm:cxn modelId="{E75C8C49-0DD2-4639-B23D-3015DC583E22}" srcId="{10ED7840-2409-4909-9CA8-8F3FC36BC156}" destId="{0E4208B7-2E45-40AD-862B-42CDCB40BDE6}" srcOrd="7" destOrd="0" parTransId="{4BC902AF-79E6-497D-B3BA-C3D7B6D715E0}" sibTransId="{040D23AE-14AF-4FF9-B49C-E021A082F02E}"/>
    <dgm:cxn modelId="{9A8F191F-FADB-4377-93BF-4ACFB6FDD207}" type="presOf" srcId="{D24A0763-CFE9-4D1C-9BB6-249E317F852E}" destId="{121718FF-A140-4E63-B6D8-59F0024B4249}" srcOrd="0" destOrd="2" presId="urn:microsoft.com/office/officeart/2005/8/layout/hList6"/>
    <dgm:cxn modelId="{1E0423B7-C3D5-40BE-A0A8-9CBB5D108C12}" type="presOf" srcId="{5A485934-2E4B-4B86-9FB7-B30BD7404CA6}" destId="{F8DB910A-47F6-47DD-9CCA-A626E7532333}" srcOrd="0" destOrd="0" presId="urn:microsoft.com/office/officeart/2005/8/layout/hList6"/>
    <dgm:cxn modelId="{99A0DB06-A817-40E3-8340-7D45FEEF5877}" srcId="{DFFC080B-9DA9-49B0-B767-8D21098D8B65}" destId="{86A58EDF-33F8-457C-ADF5-56D316C3F6B2}" srcOrd="6" destOrd="0" parTransId="{B767B902-8FE4-4896-96D4-D2E6412EAA45}" sibTransId="{02ADF98D-1C20-4FAB-804E-462F1FD54F56}"/>
    <dgm:cxn modelId="{B9DAD6B4-B45C-4984-93C0-398EE5012DB1}" srcId="{DFFC080B-9DA9-49B0-B767-8D21098D8B65}" destId="{C88A73FB-90EE-4F27-825A-5E4AA5190644}" srcOrd="0" destOrd="0" parTransId="{A5516362-CFD2-4F7D-8A9C-A37F9B345102}" sibTransId="{5F49BAC2-1AD2-41EA-8DF2-E03F511DD767}"/>
    <dgm:cxn modelId="{1BA5AB41-DDD4-40D7-A5E7-A8C373E1727B}" type="presOf" srcId="{C88A73FB-90EE-4F27-825A-5E4AA5190644}" destId="{DD9AB16E-6726-4608-AFE1-FCD06BAD99E9}" srcOrd="0" destOrd="1" presId="urn:microsoft.com/office/officeart/2005/8/layout/hList6"/>
    <dgm:cxn modelId="{8C342261-7243-4733-8226-9202BC569622}" srcId="{10ED7840-2409-4909-9CA8-8F3FC36BC156}" destId="{5DAAE8B3-9677-417B-B142-E3D26AE1FB08}" srcOrd="0" destOrd="0" parTransId="{F24E2231-7082-41BB-A41A-97DEA1F86D38}" sibTransId="{98495B64-C171-4A1D-BD40-1FBF3E7BA874}"/>
    <dgm:cxn modelId="{DE37FAF5-3884-4965-88A2-DD6FB6A7DCCE}" type="presOf" srcId="{0E4208B7-2E45-40AD-862B-42CDCB40BDE6}" destId="{D3B8E5AF-EBCF-44E3-AA57-595009C5637E}" srcOrd="0" destOrd="8" presId="urn:microsoft.com/office/officeart/2005/8/layout/hList6"/>
    <dgm:cxn modelId="{E1CABC1B-1631-46D4-BFFB-8C5DFED4ADF7}" srcId="{5A485934-2E4B-4B86-9FB7-B30BD7404CA6}" destId="{DFFC080B-9DA9-49B0-B767-8D21098D8B65}" srcOrd="2" destOrd="0" parTransId="{185C4B4F-8863-43D1-B66F-8F4532ACBD26}" sibTransId="{B6FC2643-2595-4F73-97E6-498909C84308}"/>
    <dgm:cxn modelId="{E70C6A9B-E710-43AD-80A3-63488C9A8EA7}" type="presOf" srcId="{10ED7840-2409-4909-9CA8-8F3FC36BC156}" destId="{D3B8E5AF-EBCF-44E3-AA57-595009C5637E}" srcOrd="0" destOrd="0" presId="urn:microsoft.com/office/officeart/2005/8/layout/hList6"/>
    <dgm:cxn modelId="{E2AB3577-2D86-4117-9D33-9E6C8882139E}" type="presOf" srcId="{4A0A815B-083A-47B3-956A-96CB7549EE2D}" destId="{D3B8E5AF-EBCF-44E3-AA57-595009C5637E}" srcOrd="0" destOrd="7" presId="urn:microsoft.com/office/officeart/2005/8/layout/hList6"/>
    <dgm:cxn modelId="{A6E56FDD-AE27-42E8-95F0-03DEDC3F4307}" type="presOf" srcId="{BA5B2A1B-F246-4BB9-B42E-6F9D0F698D24}" destId="{DD9AB16E-6726-4608-AFE1-FCD06BAD99E9}" srcOrd="0" destOrd="6" presId="urn:microsoft.com/office/officeart/2005/8/layout/hList6"/>
    <dgm:cxn modelId="{C88B7525-36B3-43F0-A093-B98C406E3B78}" type="presOf" srcId="{D264C25E-E55B-4EAB-A2C4-5F9AB1BD335B}" destId="{D3B8E5AF-EBCF-44E3-AA57-595009C5637E}" srcOrd="0" destOrd="6" presId="urn:microsoft.com/office/officeart/2005/8/layout/hList6"/>
    <dgm:cxn modelId="{280B771F-98DB-445C-8622-F1FFCAFED9E3}" type="presOf" srcId="{5DAAE8B3-9677-417B-B142-E3D26AE1FB08}" destId="{D3B8E5AF-EBCF-44E3-AA57-595009C5637E}" srcOrd="0" destOrd="1" presId="urn:microsoft.com/office/officeart/2005/8/layout/hList6"/>
    <dgm:cxn modelId="{A34A280F-99C6-48BA-82C7-3357C2248161}" type="presOf" srcId="{86A58EDF-33F8-457C-ADF5-56D316C3F6B2}" destId="{DD9AB16E-6726-4608-AFE1-FCD06BAD99E9}" srcOrd="0" destOrd="7" presId="urn:microsoft.com/office/officeart/2005/8/layout/hList6"/>
    <dgm:cxn modelId="{AA4FBF3B-392A-4303-8F3D-C872D32F8AA8}" type="presOf" srcId="{DF437F25-F0E0-4575-A3F8-4898852848E7}" destId="{D3B8E5AF-EBCF-44E3-AA57-595009C5637E}" srcOrd="0" destOrd="5" presId="urn:microsoft.com/office/officeart/2005/8/layout/hList6"/>
    <dgm:cxn modelId="{34E254CE-61D6-4E24-919A-44E0932105A5}" type="presOf" srcId="{78C28975-82A6-46DF-B7B1-2B3C2EE18844}" destId="{D3B8E5AF-EBCF-44E3-AA57-595009C5637E}" srcOrd="0" destOrd="3" presId="urn:microsoft.com/office/officeart/2005/8/layout/hList6"/>
    <dgm:cxn modelId="{4FDF7094-32F1-49E6-A346-EF727DA44E5D}" srcId="{10ED7840-2409-4909-9CA8-8F3FC36BC156}" destId="{EA826015-D16F-4FFB-8573-E8238C34861B}" srcOrd="3" destOrd="0" parTransId="{C9AA00C1-0DD5-4CB4-9902-17EED4B906DD}" sibTransId="{88C1C19F-DBD1-4260-B935-883CFB6DD487}"/>
    <dgm:cxn modelId="{41FF48F1-A2E1-4110-A0BC-4097B89A441A}" srcId="{5A485934-2E4B-4B86-9FB7-B30BD7404CA6}" destId="{82F5C97E-A8E3-436A-9CD3-3E24480F8748}" srcOrd="0" destOrd="0" parTransId="{11AF4BD0-168F-4F2C-B0DE-845C3BC3EA3D}" sibTransId="{69358926-69F2-42C1-A5E3-B19493583551}"/>
    <dgm:cxn modelId="{A69E1307-29B4-49BD-8F59-57C742EDDEE7}" type="presOf" srcId="{A6430B36-C295-4366-800D-EEA079ED68F5}" destId="{D3B8E5AF-EBCF-44E3-AA57-595009C5637E}" srcOrd="0" destOrd="2" presId="urn:microsoft.com/office/officeart/2005/8/layout/hList6"/>
    <dgm:cxn modelId="{04DB8C72-701A-441C-9788-FAEFD160862C}" srcId="{10ED7840-2409-4909-9CA8-8F3FC36BC156}" destId="{DF437F25-F0E0-4575-A3F8-4898852848E7}" srcOrd="4" destOrd="0" parTransId="{B897FEFC-6A56-4371-A24A-A3ABF8C59391}" sibTransId="{B6E85B05-EAA5-4B19-8072-2C97128FA3D6}"/>
    <dgm:cxn modelId="{D35393D8-11E7-4DD8-95D1-B05A77E17E8C}" type="presOf" srcId="{78A7B3D9-A545-4B32-A395-8585008D9BC1}" destId="{121718FF-A140-4E63-B6D8-59F0024B4249}" srcOrd="0" destOrd="3" presId="urn:microsoft.com/office/officeart/2005/8/layout/hList6"/>
    <dgm:cxn modelId="{FB5D09FC-ECB0-46DA-8E89-D1ECA38E7428}" type="presOf" srcId="{4CE3E7A9-DC9A-4450-93A7-5E47A0C0C5A9}" destId="{121718FF-A140-4E63-B6D8-59F0024B4249}" srcOrd="0" destOrd="1" presId="urn:microsoft.com/office/officeart/2005/8/layout/hList6"/>
    <dgm:cxn modelId="{76194AC0-09ED-432E-B1D1-B4DAE1C658E5}" srcId="{82F5C97E-A8E3-436A-9CD3-3E24480F8748}" destId="{47702ABC-C9EA-4126-A91C-3D8138546A31}" srcOrd="3" destOrd="0" parTransId="{FF124832-EAAD-4925-BA13-C357C51DC4CF}" sibTransId="{A4AA335E-66A1-4764-86D5-A0B0D89D42A1}"/>
    <dgm:cxn modelId="{C3004CB9-8DC6-49C7-B2CD-B2643E6F5D75}" type="presParOf" srcId="{F8DB910A-47F6-47DD-9CCA-A626E7532333}" destId="{121718FF-A140-4E63-B6D8-59F0024B4249}" srcOrd="0" destOrd="0" presId="urn:microsoft.com/office/officeart/2005/8/layout/hList6"/>
    <dgm:cxn modelId="{4E5864AB-FB9B-438B-98EB-F280242E7E91}" type="presParOf" srcId="{F8DB910A-47F6-47DD-9CCA-A626E7532333}" destId="{8CAD4C1C-53B9-4262-91DD-842078971DCD}" srcOrd="1" destOrd="0" presId="urn:microsoft.com/office/officeart/2005/8/layout/hList6"/>
    <dgm:cxn modelId="{F711E396-010D-4B2E-AFFB-C2AADBDC2CAF}" type="presParOf" srcId="{F8DB910A-47F6-47DD-9CCA-A626E7532333}" destId="{D3B8E5AF-EBCF-44E3-AA57-595009C5637E}" srcOrd="2" destOrd="0" presId="urn:microsoft.com/office/officeart/2005/8/layout/hList6"/>
    <dgm:cxn modelId="{4659C80C-987E-4917-99D3-1B341A3BFBCA}" type="presParOf" srcId="{F8DB910A-47F6-47DD-9CCA-A626E7532333}" destId="{8340A315-ACC2-4E3A-9CFC-7CF0C1A17996}" srcOrd="3" destOrd="0" presId="urn:microsoft.com/office/officeart/2005/8/layout/hList6"/>
    <dgm:cxn modelId="{BF89C557-7362-47B4-A912-57DD5A47A555}" type="presParOf" srcId="{F8DB910A-47F6-47DD-9CCA-A626E7532333}" destId="{DD9AB16E-6726-4608-AFE1-FCD06BAD99E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71237E-B6BF-433A-B120-19FB54575AE5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06D178AA-E68D-4140-A44A-625128A9493D}">
      <dgm:prSet/>
      <dgm:spPr/>
      <dgm:t>
        <a:bodyPr/>
        <a:lstStyle/>
        <a:p>
          <a:pPr rtl="0"/>
          <a:r>
            <a:rPr lang="en-C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Certification and accreditation systems are effective for:</a:t>
          </a:r>
          <a:endParaRPr lang="en-C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D9DB37-7BED-4FCF-9159-99BE8F5FD2D2}" type="parTrans" cxnId="{869AB8E7-79F0-4DC8-9873-54141C7E34D1}">
      <dgm:prSet/>
      <dgm:spPr/>
      <dgm:t>
        <a:bodyPr/>
        <a:lstStyle/>
        <a:p>
          <a:endParaRPr lang="en-CA"/>
        </a:p>
      </dgm:t>
    </dgm:pt>
    <dgm:pt modelId="{292A0C45-7AC7-4C90-A021-2DA1BA30DB1C}" type="sibTrans" cxnId="{869AB8E7-79F0-4DC8-9873-54141C7E34D1}">
      <dgm:prSet/>
      <dgm:spPr/>
      <dgm:t>
        <a:bodyPr/>
        <a:lstStyle/>
        <a:p>
          <a:endParaRPr lang="en-CA"/>
        </a:p>
      </dgm:t>
    </dgm:pt>
    <dgm:pt modelId="{30A2A72D-2A88-4C7B-A365-5A91D996D4EC}">
      <dgm:prSet custT="1"/>
      <dgm:spPr/>
      <dgm:t>
        <a:bodyPr/>
        <a:lstStyle/>
        <a:p>
          <a:pPr rtl="0"/>
          <a:r>
            <a:rPr lang="en-CA" sz="1100" dirty="0" smtClean="0"/>
            <a:t>Integrating a formal </a:t>
          </a:r>
          <a:r>
            <a:rPr lang="en-CA" sz="1100" b="0" dirty="0" smtClean="0"/>
            <a:t>quality control </a:t>
          </a:r>
          <a:r>
            <a:rPr lang="en-CA" sz="1100" dirty="0" smtClean="0"/>
            <a:t>framework for education/training</a:t>
          </a:r>
          <a:endParaRPr lang="en-CA" sz="1100" dirty="0"/>
        </a:p>
      </dgm:t>
    </dgm:pt>
    <dgm:pt modelId="{A92C8808-B513-468B-9F29-A9A85B2CFF8A}" type="parTrans" cxnId="{8A0117DD-36E7-41FE-AFB6-1636FE157036}">
      <dgm:prSet/>
      <dgm:spPr/>
      <dgm:t>
        <a:bodyPr/>
        <a:lstStyle/>
        <a:p>
          <a:endParaRPr lang="en-CA"/>
        </a:p>
      </dgm:t>
    </dgm:pt>
    <dgm:pt modelId="{697DECF2-D63E-4638-8C9C-31B18FBEEE82}" type="sibTrans" cxnId="{8A0117DD-36E7-41FE-AFB6-1636FE157036}">
      <dgm:prSet/>
      <dgm:spPr/>
      <dgm:t>
        <a:bodyPr/>
        <a:lstStyle/>
        <a:p>
          <a:endParaRPr lang="en-CA"/>
        </a:p>
      </dgm:t>
    </dgm:pt>
    <dgm:pt modelId="{4591BC20-0C47-45E2-ACA7-EE6DD51D1509}">
      <dgm:prSet custT="1"/>
      <dgm:spPr/>
      <dgm:t>
        <a:bodyPr/>
        <a:lstStyle/>
        <a:p>
          <a:pPr rtl="0"/>
          <a:r>
            <a:rPr lang="en-CA" sz="1100" dirty="0" smtClean="0"/>
            <a:t>Validating competencies acquired from training and experience</a:t>
          </a:r>
          <a:endParaRPr lang="en-CA" sz="1100" dirty="0"/>
        </a:p>
      </dgm:t>
    </dgm:pt>
    <dgm:pt modelId="{8F3E54F2-F5C1-4CA8-8FA1-CBB64263CF2C}" type="parTrans" cxnId="{93E48FD2-8F09-4584-A2DB-D1968755842B}">
      <dgm:prSet/>
      <dgm:spPr/>
      <dgm:t>
        <a:bodyPr/>
        <a:lstStyle/>
        <a:p>
          <a:endParaRPr lang="en-CA"/>
        </a:p>
      </dgm:t>
    </dgm:pt>
    <dgm:pt modelId="{0906F98A-E1A2-4EF3-A777-0FC68E06DF7A}" type="sibTrans" cxnId="{93E48FD2-8F09-4584-A2DB-D1968755842B}">
      <dgm:prSet/>
      <dgm:spPr/>
      <dgm:t>
        <a:bodyPr/>
        <a:lstStyle/>
        <a:p>
          <a:endParaRPr lang="en-CA"/>
        </a:p>
      </dgm:t>
    </dgm:pt>
    <dgm:pt modelId="{E9D89DD3-3D16-419F-9DBA-B2A3CE12A37F}">
      <dgm:prSet custT="1"/>
      <dgm:spPr/>
      <dgm:t>
        <a:bodyPr/>
        <a:lstStyle/>
        <a:p>
          <a:pPr rtl="0"/>
          <a:r>
            <a:rPr lang="en-CA" sz="1100" dirty="0" smtClean="0"/>
            <a:t>Easing labour mobility and labour market adjustment</a:t>
          </a:r>
          <a:endParaRPr lang="en-CA" sz="1100" dirty="0"/>
        </a:p>
      </dgm:t>
    </dgm:pt>
    <dgm:pt modelId="{4F5830D1-A869-462F-BF35-8A47A84DAAD5}" type="parTrans" cxnId="{7A703137-4775-4649-81CF-EF5265A464AA}">
      <dgm:prSet/>
      <dgm:spPr/>
      <dgm:t>
        <a:bodyPr/>
        <a:lstStyle/>
        <a:p>
          <a:endParaRPr lang="en-CA"/>
        </a:p>
      </dgm:t>
    </dgm:pt>
    <dgm:pt modelId="{59C6C932-713B-403D-9F5F-A07846AFDF6B}" type="sibTrans" cxnId="{7A703137-4775-4649-81CF-EF5265A464AA}">
      <dgm:prSet/>
      <dgm:spPr/>
      <dgm:t>
        <a:bodyPr/>
        <a:lstStyle/>
        <a:p>
          <a:endParaRPr lang="en-CA"/>
        </a:p>
      </dgm:t>
    </dgm:pt>
    <dgm:pt modelId="{04098292-0BDA-4C23-9F4B-DD4E6C929DEE}">
      <dgm:prSet custT="1"/>
      <dgm:spPr/>
      <dgm:t>
        <a:bodyPr/>
        <a:lstStyle/>
        <a:p>
          <a:pPr rtl="0"/>
          <a:r>
            <a:rPr lang="en-CA" sz="1100" dirty="0" smtClean="0"/>
            <a:t>Enabling employers to know what skills they’re getting</a:t>
          </a:r>
          <a:endParaRPr lang="en-CA" sz="1100" dirty="0"/>
        </a:p>
      </dgm:t>
    </dgm:pt>
    <dgm:pt modelId="{0E3D4D37-9D39-4064-BE00-4066ABBF54E2}" type="parTrans" cxnId="{C26284F8-267B-42E0-9831-B68E890DF370}">
      <dgm:prSet/>
      <dgm:spPr/>
      <dgm:t>
        <a:bodyPr/>
        <a:lstStyle/>
        <a:p>
          <a:endParaRPr lang="en-CA"/>
        </a:p>
      </dgm:t>
    </dgm:pt>
    <dgm:pt modelId="{5503A970-0F8B-4F19-8F4B-CC57206BF2A9}" type="sibTrans" cxnId="{C26284F8-267B-42E0-9831-B68E890DF370}">
      <dgm:prSet/>
      <dgm:spPr/>
      <dgm:t>
        <a:bodyPr/>
        <a:lstStyle/>
        <a:p>
          <a:endParaRPr lang="en-CA"/>
        </a:p>
      </dgm:t>
    </dgm:pt>
    <dgm:pt modelId="{79FE38B1-F884-4004-8BDF-A39BB32BB155}">
      <dgm:prSet custT="1"/>
      <dgm:spPr/>
      <dgm:t>
        <a:bodyPr/>
        <a:lstStyle/>
        <a:p>
          <a:pPr rtl="0"/>
          <a:endParaRPr lang="en-CA" sz="400" dirty="0"/>
        </a:p>
      </dgm:t>
    </dgm:pt>
    <dgm:pt modelId="{F688FD85-8C71-417A-A18A-662FB4A75BC2}" type="parTrans" cxnId="{036B3A4C-5A9E-4B3F-A591-027C4B424656}">
      <dgm:prSet/>
      <dgm:spPr/>
      <dgm:t>
        <a:bodyPr/>
        <a:lstStyle/>
        <a:p>
          <a:endParaRPr lang="en-CA"/>
        </a:p>
      </dgm:t>
    </dgm:pt>
    <dgm:pt modelId="{B6A73485-AF8C-40D4-9F01-5931B4B2309C}" type="sibTrans" cxnId="{036B3A4C-5A9E-4B3F-A591-027C4B424656}">
      <dgm:prSet/>
      <dgm:spPr/>
      <dgm:t>
        <a:bodyPr/>
        <a:lstStyle/>
        <a:p>
          <a:endParaRPr lang="en-CA"/>
        </a:p>
      </dgm:t>
    </dgm:pt>
    <dgm:pt modelId="{9D7C564B-D115-4BE5-A76A-3AD310E55850}">
      <dgm:prSet custT="1"/>
      <dgm:spPr/>
      <dgm:t>
        <a:bodyPr/>
        <a:lstStyle/>
        <a:p>
          <a:pPr rtl="0"/>
          <a:endParaRPr lang="en-CA" sz="400" dirty="0"/>
        </a:p>
      </dgm:t>
    </dgm:pt>
    <dgm:pt modelId="{C47E7970-D7D9-4216-A8A5-1C6414DD16FB}" type="parTrans" cxnId="{6678DF1A-77B6-4772-837A-F69E20AF7B2A}">
      <dgm:prSet/>
      <dgm:spPr/>
      <dgm:t>
        <a:bodyPr/>
        <a:lstStyle/>
        <a:p>
          <a:endParaRPr lang="en-CA"/>
        </a:p>
      </dgm:t>
    </dgm:pt>
    <dgm:pt modelId="{FD6E0F6C-D870-4EC4-A30B-ACAB0C7A2834}" type="sibTrans" cxnId="{6678DF1A-77B6-4772-837A-F69E20AF7B2A}">
      <dgm:prSet/>
      <dgm:spPr/>
      <dgm:t>
        <a:bodyPr/>
        <a:lstStyle/>
        <a:p>
          <a:endParaRPr lang="en-CA"/>
        </a:p>
      </dgm:t>
    </dgm:pt>
    <dgm:pt modelId="{C7F0E4DF-B61F-4E5D-9379-36DC5ADBB69F}">
      <dgm:prSet custT="1"/>
      <dgm:spPr/>
      <dgm:t>
        <a:bodyPr/>
        <a:lstStyle/>
        <a:p>
          <a:pPr rtl="0"/>
          <a:endParaRPr lang="en-CA" sz="400" dirty="0"/>
        </a:p>
      </dgm:t>
    </dgm:pt>
    <dgm:pt modelId="{F8C2522C-4703-4805-8239-81B4706E8703}" type="parTrans" cxnId="{EB347DAC-D769-48C6-AF27-5C8E357BBCB0}">
      <dgm:prSet/>
      <dgm:spPr/>
      <dgm:t>
        <a:bodyPr/>
        <a:lstStyle/>
        <a:p>
          <a:endParaRPr lang="en-CA"/>
        </a:p>
      </dgm:t>
    </dgm:pt>
    <dgm:pt modelId="{F4E7E68C-D2C3-4827-9494-D401CE7F2119}" type="sibTrans" cxnId="{EB347DAC-D769-48C6-AF27-5C8E357BBCB0}">
      <dgm:prSet/>
      <dgm:spPr/>
      <dgm:t>
        <a:bodyPr/>
        <a:lstStyle/>
        <a:p>
          <a:endParaRPr lang="en-CA"/>
        </a:p>
      </dgm:t>
    </dgm:pt>
    <dgm:pt modelId="{4BE1AA5B-4A88-4C8D-9560-BCC47B883725}" type="pres">
      <dgm:prSet presAssocID="{9571237E-B6BF-433A-B120-19FB54575AE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820EAEA-3475-4816-A57A-55B98B5C98CA}" type="pres">
      <dgm:prSet presAssocID="{9571237E-B6BF-433A-B120-19FB54575AE5}" presName="pyramid" presStyleLbl="node1" presStyleIdx="0" presStyleCnt="1" custScaleX="127510" custLinFactNeighborX="2607" custLinFactNeighborY="-2640"/>
      <dgm:spPr/>
    </dgm:pt>
    <dgm:pt modelId="{20ED7E38-8EC6-4AE1-A454-DEA7C6E8A6D1}" type="pres">
      <dgm:prSet presAssocID="{9571237E-B6BF-433A-B120-19FB54575AE5}" presName="theList" presStyleCnt="0"/>
      <dgm:spPr/>
    </dgm:pt>
    <dgm:pt modelId="{46713263-6F21-48A9-BFD1-2B24A22ABBA2}" type="pres">
      <dgm:prSet presAssocID="{06D178AA-E68D-4140-A44A-625128A9493D}" presName="aNode" presStyleLbl="fgAcc1" presStyleIdx="0" presStyleCnt="1" custScaleX="175435" custScaleY="162098" custLinFactY="18106" custLinFactNeighborX="-15207" custLinFactNeighbor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AF0F13-0847-4CF0-9EFB-D560020C3B6C}" type="pres">
      <dgm:prSet presAssocID="{06D178AA-E68D-4140-A44A-625128A9493D}" presName="aSpace" presStyleCnt="0"/>
      <dgm:spPr/>
    </dgm:pt>
  </dgm:ptLst>
  <dgm:cxnLst>
    <dgm:cxn modelId="{958AEC26-E175-4C45-A111-A0461A71A6BE}" type="presOf" srcId="{04098292-0BDA-4C23-9F4B-DD4E6C929DEE}" destId="{46713263-6F21-48A9-BFD1-2B24A22ABBA2}" srcOrd="0" destOrd="7" presId="urn:microsoft.com/office/officeart/2005/8/layout/pyramid2"/>
    <dgm:cxn modelId="{93E48FD2-8F09-4584-A2DB-D1968755842B}" srcId="{06D178AA-E68D-4140-A44A-625128A9493D}" destId="{4591BC20-0C47-45E2-ACA7-EE6DD51D1509}" srcOrd="2" destOrd="0" parTransId="{8F3E54F2-F5C1-4CA8-8FA1-CBB64263CF2C}" sibTransId="{0906F98A-E1A2-4EF3-A777-0FC68E06DF7A}"/>
    <dgm:cxn modelId="{A7777670-F060-4FE7-B6C0-9D7CF1AB07A3}" type="presOf" srcId="{30A2A72D-2A88-4C7B-A365-5A91D996D4EC}" destId="{46713263-6F21-48A9-BFD1-2B24A22ABBA2}" srcOrd="0" destOrd="1" presId="urn:microsoft.com/office/officeart/2005/8/layout/pyramid2"/>
    <dgm:cxn modelId="{1FC87244-27AB-40C8-B145-198ACA93AD44}" type="presOf" srcId="{79FE38B1-F884-4004-8BDF-A39BB32BB155}" destId="{46713263-6F21-48A9-BFD1-2B24A22ABBA2}" srcOrd="0" destOrd="2" presId="urn:microsoft.com/office/officeart/2005/8/layout/pyramid2"/>
    <dgm:cxn modelId="{869AB8E7-79F0-4DC8-9873-54141C7E34D1}" srcId="{9571237E-B6BF-433A-B120-19FB54575AE5}" destId="{06D178AA-E68D-4140-A44A-625128A9493D}" srcOrd="0" destOrd="0" parTransId="{3ED9DB37-7BED-4FCF-9159-99BE8F5FD2D2}" sibTransId="{292A0C45-7AC7-4C90-A021-2DA1BA30DB1C}"/>
    <dgm:cxn modelId="{691BBFB5-0659-4D37-8CAA-8201C712C611}" type="presOf" srcId="{C7F0E4DF-B61F-4E5D-9379-36DC5ADBB69F}" destId="{46713263-6F21-48A9-BFD1-2B24A22ABBA2}" srcOrd="0" destOrd="6" presId="urn:microsoft.com/office/officeart/2005/8/layout/pyramid2"/>
    <dgm:cxn modelId="{B8B776D7-6C2D-465A-9D9C-DC96AB79E66B}" type="presOf" srcId="{9D7C564B-D115-4BE5-A76A-3AD310E55850}" destId="{46713263-6F21-48A9-BFD1-2B24A22ABBA2}" srcOrd="0" destOrd="4" presId="urn:microsoft.com/office/officeart/2005/8/layout/pyramid2"/>
    <dgm:cxn modelId="{EB347DAC-D769-48C6-AF27-5C8E357BBCB0}" srcId="{06D178AA-E68D-4140-A44A-625128A9493D}" destId="{C7F0E4DF-B61F-4E5D-9379-36DC5ADBB69F}" srcOrd="5" destOrd="0" parTransId="{F8C2522C-4703-4805-8239-81B4706E8703}" sibTransId="{F4E7E68C-D2C3-4827-9494-D401CE7F2119}"/>
    <dgm:cxn modelId="{59C5F5AC-BD45-4E52-AC7F-6FE000BAAA4E}" type="presOf" srcId="{E9D89DD3-3D16-419F-9DBA-B2A3CE12A37F}" destId="{46713263-6F21-48A9-BFD1-2B24A22ABBA2}" srcOrd="0" destOrd="5" presId="urn:microsoft.com/office/officeart/2005/8/layout/pyramid2"/>
    <dgm:cxn modelId="{6678DF1A-77B6-4772-837A-F69E20AF7B2A}" srcId="{06D178AA-E68D-4140-A44A-625128A9493D}" destId="{9D7C564B-D115-4BE5-A76A-3AD310E55850}" srcOrd="3" destOrd="0" parTransId="{C47E7970-D7D9-4216-A8A5-1C6414DD16FB}" sibTransId="{FD6E0F6C-D870-4EC4-A30B-ACAB0C7A2834}"/>
    <dgm:cxn modelId="{036B3A4C-5A9E-4B3F-A591-027C4B424656}" srcId="{06D178AA-E68D-4140-A44A-625128A9493D}" destId="{79FE38B1-F884-4004-8BDF-A39BB32BB155}" srcOrd="1" destOrd="0" parTransId="{F688FD85-8C71-417A-A18A-662FB4A75BC2}" sibTransId="{B6A73485-AF8C-40D4-9F01-5931B4B2309C}"/>
    <dgm:cxn modelId="{8A0117DD-36E7-41FE-AFB6-1636FE157036}" srcId="{06D178AA-E68D-4140-A44A-625128A9493D}" destId="{30A2A72D-2A88-4C7B-A365-5A91D996D4EC}" srcOrd="0" destOrd="0" parTransId="{A92C8808-B513-468B-9F29-A9A85B2CFF8A}" sibTransId="{697DECF2-D63E-4638-8C9C-31B18FBEEE82}"/>
    <dgm:cxn modelId="{9B791C3F-F2EE-466C-B691-A500A49D1F11}" type="presOf" srcId="{06D178AA-E68D-4140-A44A-625128A9493D}" destId="{46713263-6F21-48A9-BFD1-2B24A22ABBA2}" srcOrd="0" destOrd="0" presId="urn:microsoft.com/office/officeart/2005/8/layout/pyramid2"/>
    <dgm:cxn modelId="{C26284F8-267B-42E0-9831-B68E890DF370}" srcId="{06D178AA-E68D-4140-A44A-625128A9493D}" destId="{04098292-0BDA-4C23-9F4B-DD4E6C929DEE}" srcOrd="6" destOrd="0" parTransId="{0E3D4D37-9D39-4064-BE00-4066ABBF54E2}" sibTransId="{5503A970-0F8B-4F19-8F4B-CC57206BF2A9}"/>
    <dgm:cxn modelId="{7A703137-4775-4649-81CF-EF5265A464AA}" srcId="{06D178AA-E68D-4140-A44A-625128A9493D}" destId="{E9D89DD3-3D16-419F-9DBA-B2A3CE12A37F}" srcOrd="4" destOrd="0" parTransId="{4F5830D1-A869-462F-BF35-8A47A84DAAD5}" sibTransId="{59C6C932-713B-403D-9F5F-A07846AFDF6B}"/>
    <dgm:cxn modelId="{4E7C5621-B775-414F-AD5F-58FD98C13383}" type="presOf" srcId="{4591BC20-0C47-45E2-ACA7-EE6DD51D1509}" destId="{46713263-6F21-48A9-BFD1-2B24A22ABBA2}" srcOrd="0" destOrd="3" presId="urn:microsoft.com/office/officeart/2005/8/layout/pyramid2"/>
    <dgm:cxn modelId="{F9D9142C-9A0B-444A-86F9-A70C98E82579}" type="presOf" srcId="{9571237E-B6BF-433A-B120-19FB54575AE5}" destId="{4BE1AA5B-4A88-4C8D-9560-BCC47B883725}" srcOrd="0" destOrd="0" presId="urn:microsoft.com/office/officeart/2005/8/layout/pyramid2"/>
    <dgm:cxn modelId="{AA9B576B-93FF-45CF-BC17-3A0CA4919E66}" type="presParOf" srcId="{4BE1AA5B-4A88-4C8D-9560-BCC47B883725}" destId="{7820EAEA-3475-4816-A57A-55B98B5C98CA}" srcOrd="0" destOrd="0" presId="urn:microsoft.com/office/officeart/2005/8/layout/pyramid2"/>
    <dgm:cxn modelId="{AE527E59-1F88-4688-B2A5-D56BD3EFB0D2}" type="presParOf" srcId="{4BE1AA5B-4A88-4C8D-9560-BCC47B883725}" destId="{20ED7E38-8EC6-4AE1-A454-DEA7C6E8A6D1}" srcOrd="1" destOrd="0" presId="urn:microsoft.com/office/officeart/2005/8/layout/pyramid2"/>
    <dgm:cxn modelId="{DE95214E-21DF-4E01-88AD-1454625D7331}" type="presParOf" srcId="{20ED7E38-8EC6-4AE1-A454-DEA7C6E8A6D1}" destId="{46713263-6F21-48A9-BFD1-2B24A22ABBA2}" srcOrd="0" destOrd="0" presId="urn:microsoft.com/office/officeart/2005/8/layout/pyramid2"/>
    <dgm:cxn modelId="{3C682909-F3D1-4AC3-BE7C-84B78FB6B6D8}" type="presParOf" srcId="{20ED7E38-8EC6-4AE1-A454-DEA7C6E8A6D1}" destId="{5AAF0F13-0847-4CF0-9EFB-D560020C3B6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2EAC2-04F9-4547-8389-092ECD8A9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C327D7BE-B7D2-4147-8AED-2CA47704E83C}">
      <dgm:prSet/>
      <dgm:spPr/>
      <dgm:t>
        <a:bodyPr/>
        <a:lstStyle/>
        <a:p>
          <a:pPr rtl="0"/>
          <a:r>
            <a:rPr lang="en-CA" b="1" dirty="0" smtClean="0"/>
            <a:t>Demand-driven program helping sectors identify, forecast and address human resources and skills issues</a:t>
          </a:r>
          <a:endParaRPr lang="en-CA" b="1" dirty="0"/>
        </a:p>
      </dgm:t>
    </dgm:pt>
    <dgm:pt modelId="{891D5E77-762A-43FC-B95E-F5BB236A113C}" type="parTrans" cxnId="{D2D8A977-6043-4AC3-9ABE-EECA2AD661CF}">
      <dgm:prSet/>
      <dgm:spPr/>
      <dgm:t>
        <a:bodyPr/>
        <a:lstStyle/>
        <a:p>
          <a:endParaRPr lang="en-CA"/>
        </a:p>
      </dgm:t>
    </dgm:pt>
    <dgm:pt modelId="{0B564963-40B0-4768-B7FC-FE363FDC8390}" type="sibTrans" cxnId="{D2D8A977-6043-4AC3-9ABE-EECA2AD661CF}">
      <dgm:prSet/>
      <dgm:spPr/>
      <dgm:t>
        <a:bodyPr/>
        <a:lstStyle/>
        <a:p>
          <a:endParaRPr lang="en-CA"/>
        </a:p>
      </dgm:t>
    </dgm:pt>
    <dgm:pt modelId="{77396966-B12C-43EA-84BA-CBC983855729}">
      <dgm:prSet/>
      <dgm:spPr/>
      <dgm:t>
        <a:bodyPr/>
        <a:lstStyle/>
        <a:p>
          <a:pPr rtl="0"/>
          <a:r>
            <a:rPr lang="en-CA" b="1" dirty="0" smtClean="0"/>
            <a:t>Address current and future skills shortages by supporting the development of sector-specific or cross-sectoral intelligence, national occupational standards, skills certification and accreditation systems </a:t>
          </a:r>
          <a:endParaRPr lang="en-CA" b="1" dirty="0"/>
        </a:p>
      </dgm:t>
    </dgm:pt>
    <dgm:pt modelId="{50BAF410-8994-4241-BF06-D0F52E190FB5}" type="parTrans" cxnId="{FE78D89B-96BF-4D83-91EA-48E1AE47EF57}">
      <dgm:prSet/>
      <dgm:spPr/>
      <dgm:t>
        <a:bodyPr/>
        <a:lstStyle/>
        <a:p>
          <a:endParaRPr lang="en-CA"/>
        </a:p>
      </dgm:t>
    </dgm:pt>
    <dgm:pt modelId="{B07299E8-529A-4CFA-8B1A-832DC01A5F44}" type="sibTrans" cxnId="{FE78D89B-96BF-4D83-91EA-48E1AE47EF57}">
      <dgm:prSet/>
      <dgm:spPr/>
      <dgm:t>
        <a:bodyPr/>
        <a:lstStyle/>
        <a:p>
          <a:endParaRPr lang="en-CA"/>
        </a:p>
      </dgm:t>
    </dgm:pt>
    <dgm:pt modelId="{D6918DEB-3157-48C4-BCF9-AB18233F263A}">
      <dgm:prSet/>
      <dgm:spPr/>
      <dgm:t>
        <a:bodyPr/>
        <a:lstStyle/>
        <a:p>
          <a:pPr rtl="0"/>
          <a:r>
            <a:rPr lang="en-CA" b="1" dirty="0" smtClean="0"/>
            <a:t>Funds partnership-based projects  that bring together industry associations, employers, unions, post-secondary education institutions, and other levels of government</a:t>
          </a:r>
          <a:endParaRPr lang="en-CA" b="1" dirty="0"/>
        </a:p>
      </dgm:t>
    </dgm:pt>
    <dgm:pt modelId="{47C40BB5-032C-4995-B168-C8CAAF4B5725}" type="parTrans" cxnId="{69C51E1A-8A0F-4D11-8A1B-CD272979AE6D}">
      <dgm:prSet/>
      <dgm:spPr/>
      <dgm:t>
        <a:bodyPr/>
        <a:lstStyle/>
        <a:p>
          <a:endParaRPr lang="en-CA"/>
        </a:p>
      </dgm:t>
    </dgm:pt>
    <dgm:pt modelId="{AFB71810-6E3F-4ABE-A92F-EC63F5BC7D25}" type="sibTrans" cxnId="{69C51E1A-8A0F-4D11-8A1B-CD272979AE6D}">
      <dgm:prSet/>
      <dgm:spPr/>
      <dgm:t>
        <a:bodyPr/>
        <a:lstStyle/>
        <a:p>
          <a:endParaRPr lang="en-CA"/>
        </a:p>
      </dgm:t>
    </dgm:pt>
    <dgm:pt modelId="{96C7C578-EFEA-48A8-9924-73C4DC7B772A}">
      <dgm:prSet/>
      <dgm:spPr/>
      <dgm:t>
        <a:bodyPr/>
        <a:lstStyle/>
        <a:p>
          <a:pPr rtl="0"/>
          <a:r>
            <a:rPr lang="en-CA" b="1" dirty="0" smtClean="0"/>
            <a:t>Call for Proposal every 3-4 years, with the flexibility to fund projects in between if funds are available</a:t>
          </a:r>
          <a:endParaRPr lang="en-CA" b="1" dirty="0"/>
        </a:p>
      </dgm:t>
    </dgm:pt>
    <dgm:pt modelId="{71C2E640-FCD5-41C3-8183-A6C0E8A419EF}" type="parTrans" cxnId="{2D52BDAA-A491-46DB-9D60-2E8C4AAE7D76}">
      <dgm:prSet/>
      <dgm:spPr/>
      <dgm:t>
        <a:bodyPr/>
        <a:lstStyle/>
        <a:p>
          <a:endParaRPr lang="en-CA"/>
        </a:p>
      </dgm:t>
    </dgm:pt>
    <dgm:pt modelId="{3A792939-7312-4C25-97B2-5EEB0FAB62D2}" type="sibTrans" cxnId="{2D52BDAA-A491-46DB-9D60-2E8C4AAE7D76}">
      <dgm:prSet/>
      <dgm:spPr/>
      <dgm:t>
        <a:bodyPr/>
        <a:lstStyle/>
        <a:p>
          <a:endParaRPr lang="en-CA"/>
        </a:p>
      </dgm:t>
    </dgm:pt>
    <dgm:pt modelId="{27194F50-F274-43BD-8661-E93278C03208}">
      <dgm:prSet/>
      <dgm:spPr/>
      <dgm:t>
        <a:bodyPr/>
        <a:lstStyle/>
        <a:p>
          <a:pPr rtl="0"/>
          <a:r>
            <a:rPr lang="en-CA" b="1" dirty="0" smtClean="0">
              <a:effectLst/>
            </a:rPr>
            <a:t>Annual program budget of $26.9 million</a:t>
          </a:r>
          <a:endParaRPr lang="en-CA" b="1" dirty="0">
            <a:effectLst/>
          </a:endParaRPr>
        </a:p>
      </dgm:t>
    </dgm:pt>
    <dgm:pt modelId="{FFF55290-E9F7-4A52-9286-7C0EDD26ECF7}" type="parTrans" cxnId="{C1DFE60F-5FA8-49E5-9221-2CC4AE68F0F2}">
      <dgm:prSet/>
      <dgm:spPr/>
      <dgm:t>
        <a:bodyPr/>
        <a:lstStyle/>
        <a:p>
          <a:endParaRPr lang="en-CA"/>
        </a:p>
      </dgm:t>
    </dgm:pt>
    <dgm:pt modelId="{F6B7E47E-C5E4-404B-BE32-FFA76623C534}" type="sibTrans" cxnId="{C1DFE60F-5FA8-49E5-9221-2CC4AE68F0F2}">
      <dgm:prSet/>
      <dgm:spPr/>
      <dgm:t>
        <a:bodyPr/>
        <a:lstStyle/>
        <a:p>
          <a:endParaRPr lang="en-CA"/>
        </a:p>
      </dgm:t>
    </dgm:pt>
    <dgm:pt modelId="{C0351938-F7A8-48FD-88C9-66CE7A4492F7}" type="pres">
      <dgm:prSet presAssocID="{6072EAC2-04F9-4547-8389-092ECD8A9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81676E5D-3EDE-4F9C-912D-8DF6B2B50963}" type="pres">
      <dgm:prSet presAssocID="{6072EAC2-04F9-4547-8389-092ECD8A9E52}" presName="Name1" presStyleCnt="0"/>
      <dgm:spPr/>
    </dgm:pt>
    <dgm:pt modelId="{FAB49CA8-30D0-45BA-B3FB-FF5F6465A73F}" type="pres">
      <dgm:prSet presAssocID="{6072EAC2-04F9-4547-8389-092ECD8A9E52}" presName="cycle" presStyleCnt="0"/>
      <dgm:spPr/>
    </dgm:pt>
    <dgm:pt modelId="{EA4B5BDC-7A0E-4C64-8785-9012D440F3E6}" type="pres">
      <dgm:prSet presAssocID="{6072EAC2-04F9-4547-8389-092ECD8A9E52}" presName="srcNode" presStyleLbl="node1" presStyleIdx="0" presStyleCnt="5"/>
      <dgm:spPr/>
    </dgm:pt>
    <dgm:pt modelId="{4866F8C0-DCEE-4337-870C-085C5DB1069D}" type="pres">
      <dgm:prSet presAssocID="{6072EAC2-04F9-4547-8389-092ECD8A9E52}" presName="conn" presStyleLbl="parChTrans1D2" presStyleIdx="0" presStyleCnt="1"/>
      <dgm:spPr/>
      <dgm:t>
        <a:bodyPr/>
        <a:lstStyle/>
        <a:p>
          <a:endParaRPr lang="en-CA"/>
        </a:p>
      </dgm:t>
    </dgm:pt>
    <dgm:pt modelId="{E4ED17D4-5870-459A-B2FC-8C0CCA1051FB}" type="pres">
      <dgm:prSet presAssocID="{6072EAC2-04F9-4547-8389-092ECD8A9E52}" presName="extraNode" presStyleLbl="node1" presStyleIdx="0" presStyleCnt="5"/>
      <dgm:spPr/>
    </dgm:pt>
    <dgm:pt modelId="{C8247FA9-8660-4ADA-B2B6-007B505D0963}" type="pres">
      <dgm:prSet presAssocID="{6072EAC2-04F9-4547-8389-092ECD8A9E52}" presName="dstNode" presStyleLbl="node1" presStyleIdx="0" presStyleCnt="5"/>
      <dgm:spPr/>
    </dgm:pt>
    <dgm:pt modelId="{8E6852F9-C2C2-4FC2-84CC-F143BB870F15}" type="pres">
      <dgm:prSet presAssocID="{C327D7BE-B7D2-4147-8AED-2CA47704E83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02CEDB-AB87-40C3-8BCA-4DE9B411D172}" type="pres">
      <dgm:prSet presAssocID="{C327D7BE-B7D2-4147-8AED-2CA47704E83C}" presName="accent_1" presStyleCnt="0"/>
      <dgm:spPr/>
    </dgm:pt>
    <dgm:pt modelId="{B83FED2C-82C7-4E8D-A189-11229FB494FE}" type="pres">
      <dgm:prSet presAssocID="{C327D7BE-B7D2-4147-8AED-2CA47704E83C}" presName="accentRepeatNode" presStyleLbl="solidFgAcc1" presStyleIdx="0" presStyleCnt="5"/>
      <dgm:spPr/>
    </dgm:pt>
    <dgm:pt modelId="{485CE58F-61CF-4621-89BF-65FA3C7D4DD1}" type="pres">
      <dgm:prSet presAssocID="{77396966-B12C-43EA-84BA-CBC9838557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82C902-8F40-4666-92F6-4E41F77B84BA}" type="pres">
      <dgm:prSet presAssocID="{77396966-B12C-43EA-84BA-CBC983855729}" presName="accent_2" presStyleCnt="0"/>
      <dgm:spPr/>
    </dgm:pt>
    <dgm:pt modelId="{3F8D52F9-0C8E-46F6-8BEE-1AC8D8504C8A}" type="pres">
      <dgm:prSet presAssocID="{77396966-B12C-43EA-84BA-CBC983855729}" presName="accentRepeatNode" presStyleLbl="solidFgAcc1" presStyleIdx="1" presStyleCnt="5"/>
      <dgm:spPr/>
    </dgm:pt>
    <dgm:pt modelId="{99E436CE-CAE8-4502-A7B9-000CDBB213E5}" type="pres">
      <dgm:prSet presAssocID="{D6918DEB-3157-48C4-BCF9-AB18233F263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6D3431-121F-4EC8-90C7-CBFEABE79A59}" type="pres">
      <dgm:prSet presAssocID="{D6918DEB-3157-48C4-BCF9-AB18233F263A}" presName="accent_3" presStyleCnt="0"/>
      <dgm:spPr/>
    </dgm:pt>
    <dgm:pt modelId="{06BE6671-0F02-4BDB-B8FD-B15850BEF195}" type="pres">
      <dgm:prSet presAssocID="{D6918DEB-3157-48C4-BCF9-AB18233F263A}" presName="accentRepeatNode" presStyleLbl="solidFgAcc1" presStyleIdx="2" presStyleCnt="5"/>
      <dgm:spPr/>
    </dgm:pt>
    <dgm:pt modelId="{27627F55-BB5B-4764-B141-7525660537DD}" type="pres">
      <dgm:prSet presAssocID="{96C7C578-EFEA-48A8-9924-73C4DC7B772A}" presName="text_4" presStyleLbl="node1" presStyleIdx="3" presStyleCnt="5" custLinFactNeighborX="5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E44D1D-22DB-4A97-B580-F6C168DB7294}" type="pres">
      <dgm:prSet presAssocID="{96C7C578-EFEA-48A8-9924-73C4DC7B772A}" presName="accent_4" presStyleCnt="0"/>
      <dgm:spPr/>
    </dgm:pt>
    <dgm:pt modelId="{0B8FF316-9816-4D5B-8CFF-3EA83564A3F6}" type="pres">
      <dgm:prSet presAssocID="{96C7C578-EFEA-48A8-9924-73C4DC7B772A}" presName="accentRepeatNode" presStyleLbl="solidFgAcc1" presStyleIdx="3" presStyleCnt="5"/>
      <dgm:spPr/>
    </dgm:pt>
    <dgm:pt modelId="{238249EB-A313-406A-9762-7A20528C42B2}" type="pres">
      <dgm:prSet presAssocID="{27194F50-F274-43BD-8661-E93278C0320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029ABFF-79AE-4781-8078-F561C6B8D61B}" type="pres">
      <dgm:prSet presAssocID="{27194F50-F274-43BD-8661-E93278C03208}" presName="accent_5" presStyleCnt="0"/>
      <dgm:spPr/>
    </dgm:pt>
    <dgm:pt modelId="{44E1FF77-B63C-4A49-9703-E831EB9B4DBF}" type="pres">
      <dgm:prSet presAssocID="{27194F50-F274-43BD-8661-E93278C03208}" presName="accentRepeatNode" presStyleLbl="solidFgAcc1" presStyleIdx="4" presStyleCnt="5"/>
      <dgm:spPr/>
    </dgm:pt>
  </dgm:ptLst>
  <dgm:cxnLst>
    <dgm:cxn modelId="{69C51E1A-8A0F-4D11-8A1B-CD272979AE6D}" srcId="{6072EAC2-04F9-4547-8389-092ECD8A9E52}" destId="{D6918DEB-3157-48C4-BCF9-AB18233F263A}" srcOrd="2" destOrd="0" parTransId="{47C40BB5-032C-4995-B168-C8CAAF4B5725}" sibTransId="{AFB71810-6E3F-4ABE-A92F-EC63F5BC7D25}"/>
    <dgm:cxn modelId="{11B3F6B5-0D84-48A0-A137-64B68B3795D9}" type="presOf" srcId="{27194F50-F274-43BD-8661-E93278C03208}" destId="{238249EB-A313-406A-9762-7A20528C42B2}" srcOrd="0" destOrd="0" presId="urn:microsoft.com/office/officeart/2008/layout/VerticalCurvedList"/>
    <dgm:cxn modelId="{2D52BDAA-A491-46DB-9D60-2E8C4AAE7D76}" srcId="{6072EAC2-04F9-4547-8389-092ECD8A9E52}" destId="{96C7C578-EFEA-48A8-9924-73C4DC7B772A}" srcOrd="3" destOrd="0" parTransId="{71C2E640-FCD5-41C3-8183-A6C0E8A419EF}" sibTransId="{3A792939-7312-4C25-97B2-5EEB0FAB62D2}"/>
    <dgm:cxn modelId="{1B9B5DE7-527A-4387-8090-DBFCFE07E988}" type="presOf" srcId="{0B564963-40B0-4768-B7FC-FE363FDC8390}" destId="{4866F8C0-DCEE-4337-870C-085C5DB1069D}" srcOrd="0" destOrd="0" presId="urn:microsoft.com/office/officeart/2008/layout/VerticalCurvedList"/>
    <dgm:cxn modelId="{59EC3618-D2E0-435B-AD95-95DEB8D81078}" type="presOf" srcId="{D6918DEB-3157-48C4-BCF9-AB18233F263A}" destId="{99E436CE-CAE8-4502-A7B9-000CDBB213E5}" srcOrd="0" destOrd="0" presId="urn:microsoft.com/office/officeart/2008/layout/VerticalCurvedList"/>
    <dgm:cxn modelId="{FE78D89B-96BF-4D83-91EA-48E1AE47EF57}" srcId="{6072EAC2-04F9-4547-8389-092ECD8A9E52}" destId="{77396966-B12C-43EA-84BA-CBC983855729}" srcOrd="1" destOrd="0" parTransId="{50BAF410-8994-4241-BF06-D0F52E190FB5}" sibTransId="{B07299E8-529A-4CFA-8B1A-832DC01A5F44}"/>
    <dgm:cxn modelId="{C1DFE60F-5FA8-49E5-9221-2CC4AE68F0F2}" srcId="{6072EAC2-04F9-4547-8389-092ECD8A9E52}" destId="{27194F50-F274-43BD-8661-E93278C03208}" srcOrd="4" destOrd="0" parTransId="{FFF55290-E9F7-4A52-9286-7C0EDD26ECF7}" sibTransId="{F6B7E47E-C5E4-404B-BE32-FFA76623C534}"/>
    <dgm:cxn modelId="{51F0456F-6639-4F2B-8880-0FE328DD2FB2}" type="presOf" srcId="{77396966-B12C-43EA-84BA-CBC983855729}" destId="{485CE58F-61CF-4621-89BF-65FA3C7D4DD1}" srcOrd="0" destOrd="0" presId="urn:microsoft.com/office/officeart/2008/layout/VerticalCurvedList"/>
    <dgm:cxn modelId="{5B652429-FBD2-4ED4-8BC5-37BA60C33C1E}" type="presOf" srcId="{6072EAC2-04F9-4547-8389-092ECD8A9E52}" destId="{C0351938-F7A8-48FD-88C9-66CE7A4492F7}" srcOrd="0" destOrd="0" presId="urn:microsoft.com/office/officeart/2008/layout/VerticalCurvedList"/>
    <dgm:cxn modelId="{D2D8A977-6043-4AC3-9ABE-EECA2AD661CF}" srcId="{6072EAC2-04F9-4547-8389-092ECD8A9E52}" destId="{C327D7BE-B7D2-4147-8AED-2CA47704E83C}" srcOrd="0" destOrd="0" parTransId="{891D5E77-762A-43FC-B95E-F5BB236A113C}" sibTransId="{0B564963-40B0-4768-B7FC-FE363FDC8390}"/>
    <dgm:cxn modelId="{548C0B2D-0BC2-4570-9F3D-001039FADB64}" type="presOf" srcId="{96C7C578-EFEA-48A8-9924-73C4DC7B772A}" destId="{27627F55-BB5B-4764-B141-7525660537DD}" srcOrd="0" destOrd="0" presId="urn:microsoft.com/office/officeart/2008/layout/VerticalCurvedList"/>
    <dgm:cxn modelId="{DD718F34-9431-4427-9694-5D11F3E5A465}" type="presOf" srcId="{C327D7BE-B7D2-4147-8AED-2CA47704E83C}" destId="{8E6852F9-C2C2-4FC2-84CC-F143BB870F15}" srcOrd="0" destOrd="0" presId="urn:microsoft.com/office/officeart/2008/layout/VerticalCurvedList"/>
    <dgm:cxn modelId="{912CAFBE-9B58-4E82-8C29-6E4583A636B5}" type="presParOf" srcId="{C0351938-F7A8-48FD-88C9-66CE7A4492F7}" destId="{81676E5D-3EDE-4F9C-912D-8DF6B2B50963}" srcOrd="0" destOrd="0" presId="urn:microsoft.com/office/officeart/2008/layout/VerticalCurvedList"/>
    <dgm:cxn modelId="{C144DAB3-6A98-482C-BC4D-730A684777AE}" type="presParOf" srcId="{81676E5D-3EDE-4F9C-912D-8DF6B2B50963}" destId="{FAB49CA8-30D0-45BA-B3FB-FF5F6465A73F}" srcOrd="0" destOrd="0" presId="urn:microsoft.com/office/officeart/2008/layout/VerticalCurvedList"/>
    <dgm:cxn modelId="{7384C1BB-B1C6-4228-9255-142C2139824C}" type="presParOf" srcId="{FAB49CA8-30D0-45BA-B3FB-FF5F6465A73F}" destId="{EA4B5BDC-7A0E-4C64-8785-9012D440F3E6}" srcOrd="0" destOrd="0" presId="urn:microsoft.com/office/officeart/2008/layout/VerticalCurvedList"/>
    <dgm:cxn modelId="{ED796811-271C-4EC1-A217-68A04EADF2B0}" type="presParOf" srcId="{FAB49CA8-30D0-45BA-B3FB-FF5F6465A73F}" destId="{4866F8C0-DCEE-4337-870C-085C5DB1069D}" srcOrd="1" destOrd="0" presId="urn:microsoft.com/office/officeart/2008/layout/VerticalCurvedList"/>
    <dgm:cxn modelId="{A1BD1D36-FADF-42E9-8980-5D43C37F0653}" type="presParOf" srcId="{FAB49CA8-30D0-45BA-B3FB-FF5F6465A73F}" destId="{E4ED17D4-5870-459A-B2FC-8C0CCA1051FB}" srcOrd="2" destOrd="0" presId="urn:microsoft.com/office/officeart/2008/layout/VerticalCurvedList"/>
    <dgm:cxn modelId="{90679ED2-446A-45A4-9D9F-5F23097E3FAF}" type="presParOf" srcId="{FAB49CA8-30D0-45BA-B3FB-FF5F6465A73F}" destId="{C8247FA9-8660-4ADA-B2B6-007B505D0963}" srcOrd="3" destOrd="0" presId="urn:microsoft.com/office/officeart/2008/layout/VerticalCurvedList"/>
    <dgm:cxn modelId="{2868EC92-1E41-4FD2-9660-B5FD3062CCE1}" type="presParOf" srcId="{81676E5D-3EDE-4F9C-912D-8DF6B2B50963}" destId="{8E6852F9-C2C2-4FC2-84CC-F143BB870F15}" srcOrd="1" destOrd="0" presId="urn:microsoft.com/office/officeart/2008/layout/VerticalCurvedList"/>
    <dgm:cxn modelId="{6E0A095D-D0A6-47DF-903B-831FF24CDF87}" type="presParOf" srcId="{81676E5D-3EDE-4F9C-912D-8DF6B2B50963}" destId="{F902CEDB-AB87-40C3-8BCA-4DE9B411D172}" srcOrd="2" destOrd="0" presId="urn:microsoft.com/office/officeart/2008/layout/VerticalCurvedList"/>
    <dgm:cxn modelId="{72EA3217-48A9-4649-8411-7027792F60D1}" type="presParOf" srcId="{F902CEDB-AB87-40C3-8BCA-4DE9B411D172}" destId="{B83FED2C-82C7-4E8D-A189-11229FB494FE}" srcOrd="0" destOrd="0" presId="urn:microsoft.com/office/officeart/2008/layout/VerticalCurvedList"/>
    <dgm:cxn modelId="{8C24814A-0F97-426E-9693-53A3A2B01863}" type="presParOf" srcId="{81676E5D-3EDE-4F9C-912D-8DF6B2B50963}" destId="{485CE58F-61CF-4621-89BF-65FA3C7D4DD1}" srcOrd="3" destOrd="0" presId="urn:microsoft.com/office/officeart/2008/layout/VerticalCurvedList"/>
    <dgm:cxn modelId="{DB79E551-EB46-4CE5-9C4A-E8DB8632EECB}" type="presParOf" srcId="{81676E5D-3EDE-4F9C-912D-8DF6B2B50963}" destId="{A082C902-8F40-4666-92F6-4E41F77B84BA}" srcOrd="4" destOrd="0" presId="urn:microsoft.com/office/officeart/2008/layout/VerticalCurvedList"/>
    <dgm:cxn modelId="{688D3DEC-9F9B-4722-A4F0-011800BD44C6}" type="presParOf" srcId="{A082C902-8F40-4666-92F6-4E41F77B84BA}" destId="{3F8D52F9-0C8E-46F6-8BEE-1AC8D8504C8A}" srcOrd="0" destOrd="0" presId="urn:microsoft.com/office/officeart/2008/layout/VerticalCurvedList"/>
    <dgm:cxn modelId="{7066B0D5-A492-4B36-83AE-7DC90B64E0A9}" type="presParOf" srcId="{81676E5D-3EDE-4F9C-912D-8DF6B2B50963}" destId="{99E436CE-CAE8-4502-A7B9-000CDBB213E5}" srcOrd="5" destOrd="0" presId="urn:microsoft.com/office/officeart/2008/layout/VerticalCurvedList"/>
    <dgm:cxn modelId="{6C2BC671-01E7-40C1-9033-18EE80F5B806}" type="presParOf" srcId="{81676E5D-3EDE-4F9C-912D-8DF6B2B50963}" destId="{EA6D3431-121F-4EC8-90C7-CBFEABE79A59}" srcOrd="6" destOrd="0" presId="urn:microsoft.com/office/officeart/2008/layout/VerticalCurvedList"/>
    <dgm:cxn modelId="{25FADF7A-2156-4A15-AD3D-B0E535828EF5}" type="presParOf" srcId="{EA6D3431-121F-4EC8-90C7-CBFEABE79A59}" destId="{06BE6671-0F02-4BDB-B8FD-B15850BEF195}" srcOrd="0" destOrd="0" presId="urn:microsoft.com/office/officeart/2008/layout/VerticalCurvedList"/>
    <dgm:cxn modelId="{84EBA20F-34D9-4959-BE7E-B6CF73A6A6B1}" type="presParOf" srcId="{81676E5D-3EDE-4F9C-912D-8DF6B2B50963}" destId="{27627F55-BB5B-4764-B141-7525660537DD}" srcOrd="7" destOrd="0" presId="urn:microsoft.com/office/officeart/2008/layout/VerticalCurvedList"/>
    <dgm:cxn modelId="{F0B3171C-CDAF-4E95-80A1-D6B92322D505}" type="presParOf" srcId="{81676E5D-3EDE-4F9C-912D-8DF6B2B50963}" destId="{54E44D1D-22DB-4A97-B580-F6C168DB7294}" srcOrd="8" destOrd="0" presId="urn:microsoft.com/office/officeart/2008/layout/VerticalCurvedList"/>
    <dgm:cxn modelId="{0EF89B10-7070-4C3B-ABB7-6B3BD2F2A399}" type="presParOf" srcId="{54E44D1D-22DB-4A97-B580-F6C168DB7294}" destId="{0B8FF316-9816-4D5B-8CFF-3EA83564A3F6}" srcOrd="0" destOrd="0" presId="urn:microsoft.com/office/officeart/2008/layout/VerticalCurvedList"/>
    <dgm:cxn modelId="{1D6F8040-7FF2-47E5-8864-3C208189068E}" type="presParOf" srcId="{81676E5D-3EDE-4F9C-912D-8DF6B2B50963}" destId="{238249EB-A313-406A-9762-7A20528C42B2}" srcOrd="9" destOrd="0" presId="urn:microsoft.com/office/officeart/2008/layout/VerticalCurvedList"/>
    <dgm:cxn modelId="{2F12F5C9-6CBE-4C50-99CC-868B7AAAC59F}" type="presParOf" srcId="{81676E5D-3EDE-4F9C-912D-8DF6B2B50963}" destId="{4029ABFF-79AE-4781-8078-F561C6B8D61B}" srcOrd="10" destOrd="0" presId="urn:microsoft.com/office/officeart/2008/layout/VerticalCurvedList"/>
    <dgm:cxn modelId="{AB999343-806A-4469-BA74-4EA98EFB8E47}" type="presParOf" srcId="{4029ABFF-79AE-4781-8078-F561C6B8D61B}" destId="{44E1FF77-B63C-4A49-9703-E831EB9B4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C6058-2A62-41D4-8D6C-20E335CCC1F8}" type="doc">
      <dgm:prSet loTypeId="urn:microsoft.com/office/officeart/2005/8/layout/chevron1" loCatId="process" qsTypeId="urn:microsoft.com/office/officeart/2005/8/quickstyle/3d2" qsCatId="3D" csTypeId="urn:microsoft.com/office/officeart/2005/8/colors/accent3_4" csCatId="accent3" phldr="1"/>
      <dgm:spPr/>
    </dgm:pt>
    <dgm:pt modelId="{1B83896F-4C23-4D59-9BFE-8BD3CF183379}">
      <dgm:prSet phldrT="[Text]"/>
      <dgm:spPr>
        <a:xfrm>
          <a:off x="0" y="0"/>
          <a:ext cx="3097777" cy="1005682"/>
        </a:xfrm>
      </dgm:spPr>
      <dgm:t>
        <a:bodyPr/>
        <a:lstStyle/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Sectoral</a:t>
          </a:r>
        </a:p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Intelligence</a:t>
          </a:r>
          <a:endParaRPr lang="en-CA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D12A17-40C5-41E7-AB77-FEF25793DF7C}" type="parTrans" cxnId="{E1E50636-C448-49A4-B53F-4C2F063757C9}">
      <dgm:prSet/>
      <dgm:spPr/>
      <dgm:t>
        <a:bodyPr/>
        <a:lstStyle/>
        <a:p>
          <a:endParaRPr lang="en-CA"/>
        </a:p>
      </dgm:t>
    </dgm:pt>
    <dgm:pt modelId="{E77E8E11-F52F-44D8-8892-D2FE28CEB3A3}" type="sibTrans" cxnId="{E1E50636-C448-49A4-B53F-4C2F063757C9}">
      <dgm:prSet/>
      <dgm:spPr/>
      <dgm:t>
        <a:bodyPr/>
        <a:lstStyle/>
        <a:p>
          <a:endParaRPr lang="en-CA"/>
        </a:p>
      </dgm:t>
    </dgm:pt>
    <dgm:pt modelId="{9022F6FD-9D02-48C5-88CE-85F4C499FEF5}">
      <dgm:prSet phldrT="[Text]"/>
      <dgm:spPr>
        <a:xfrm>
          <a:off x="2790542" y="0"/>
          <a:ext cx="3097777" cy="1005682"/>
        </a:xfrm>
      </dgm:spPr>
      <dgm:t>
        <a:bodyPr/>
        <a:lstStyle/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</a:t>
          </a:r>
        </a:p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Occupational</a:t>
          </a:r>
        </a:p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Standards</a:t>
          </a:r>
          <a:endParaRPr lang="en-CA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F47ED4-4157-4005-ACBA-AAE8219F6952}" type="parTrans" cxnId="{3B90A850-ADC3-4664-AF66-301B56F37792}">
      <dgm:prSet/>
      <dgm:spPr/>
      <dgm:t>
        <a:bodyPr/>
        <a:lstStyle/>
        <a:p>
          <a:endParaRPr lang="en-CA"/>
        </a:p>
      </dgm:t>
    </dgm:pt>
    <dgm:pt modelId="{B855FCA2-4E4B-41ED-8723-463651284957}" type="sibTrans" cxnId="{3B90A850-ADC3-4664-AF66-301B56F37792}">
      <dgm:prSet/>
      <dgm:spPr/>
      <dgm:t>
        <a:bodyPr/>
        <a:lstStyle/>
        <a:p>
          <a:endParaRPr lang="en-CA"/>
        </a:p>
      </dgm:t>
    </dgm:pt>
    <dgm:pt modelId="{FD00A7C8-8822-4E69-8FCD-8957B5488C87}">
      <dgm:prSet phldrT="[Text]"/>
      <dgm:spPr>
        <a:xfrm>
          <a:off x="5578542" y="0"/>
          <a:ext cx="3097777" cy="1005682"/>
        </a:xfrm>
      </dgm:spPr>
      <dgm:t>
        <a:bodyPr/>
        <a:lstStyle/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Certification</a:t>
          </a:r>
        </a:p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Accreditation</a:t>
          </a:r>
        </a:p>
        <a:p>
          <a:r>
            <a:rPr lang="en-CA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Regimes</a:t>
          </a:r>
          <a:endParaRPr lang="en-CA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141544-6D2C-4616-BD8C-1B8AE37A9F65}" type="parTrans" cxnId="{0AC86483-8F22-4D90-B444-FEAC2C68D7C2}">
      <dgm:prSet/>
      <dgm:spPr/>
      <dgm:t>
        <a:bodyPr/>
        <a:lstStyle/>
        <a:p>
          <a:endParaRPr lang="en-CA"/>
        </a:p>
      </dgm:t>
    </dgm:pt>
    <dgm:pt modelId="{0C3EB16C-7E8C-4BA8-93E7-FDDB205A33D1}" type="sibTrans" cxnId="{0AC86483-8F22-4D90-B444-FEAC2C68D7C2}">
      <dgm:prSet/>
      <dgm:spPr/>
      <dgm:t>
        <a:bodyPr/>
        <a:lstStyle/>
        <a:p>
          <a:endParaRPr lang="en-CA"/>
        </a:p>
      </dgm:t>
    </dgm:pt>
    <dgm:pt modelId="{374610BA-232F-4A7D-9438-88F3D52169B4}" type="pres">
      <dgm:prSet presAssocID="{60AC6058-2A62-41D4-8D6C-20E335CCC1F8}" presName="Name0" presStyleCnt="0">
        <dgm:presLayoutVars>
          <dgm:dir/>
          <dgm:animLvl val="lvl"/>
          <dgm:resizeHandles val="exact"/>
        </dgm:presLayoutVars>
      </dgm:prSet>
      <dgm:spPr/>
    </dgm:pt>
    <dgm:pt modelId="{87C8191E-407B-4EB5-87C6-D91A17D069AE}" type="pres">
      <dgm:prSet presAssocID="{1B83896F-4C23-4D59-9BFE-8BD3CF183379}" presName="parTxOnly" presStyleLbl="node1" presStyleIdx="0" presStyleCnt="3" custLinFactNeighborX="-9742" custLinFactNeighborY="427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7F1C27CB-1B81-44CF-AEC5-91AB4B27955A}" type="pres">
      <dgm:prSet presAssocID="{E77E8E11-F52F-44D8-8892-D2FE28CEB3A3}" presName="parTxOnlySpace" presStyleCnt="0"/>
      <dgm:spPr/>
    </dgm:pt>
    <dgm:pt modelId="{EB0413A6-C21D-4206-A0FA-2883B587FF59}" type="pres">
      <dgm:prSet presAssocID="{9022F6FD-9D02-48C5-88CE-85F4C499FEF5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1C36AD2F-4B46-43AF-ABDC-98D53D9465F7}" type="pres">
      <dgm:prSet presAssocID="{B855FCA2-4E4B-41ED-8723-463651284957}" presName="parTxOnlySpace" presStyleCnt="0"/>
      <dgm:spPr/>
    </dgm:pt>
    <dgm:pt modelId="{E85C5398-AED7-46DE-B0AC-96DD278CD7E7}" type="pres">
      <dgm:prSet presAssocID="{FD00A7C8-8822-4E69-8FCD-8957B5488C87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CA"/>
        </a:p>
      </dgm:t>
    </dgm:pt>
  </dgm:ptLst>
  <dgm:cxnLst>
    <dgm:cxn modelId="{3B90A850-ADC3-4664-AF66-301B56F37792}" srcId="{60AC6058-2A62-41D4-8D6C-20E335CCC1F8}" destId="{9022F6FD-9D02-48C5-88CE-85F4C499FEF5}" srcOrd="1" destOrd="0" parTransId="{43F47ED4-4157-4005-ACBA-AAE8219F6952}" sibTransId="{B855FCA2-4E4B-41ED-8723-463651284957}"/>
    <dgm:cxn modelId="{B1D82A32-5C8C-4560-B700-949C561A7B95}" type="presOf" srcId="{9022F6FD-9D02-48C5-88CE-85F4C499FEF5}" destId="{EB0413A6-C21D-4206-A0FA-2883B587FF59}" srcOrd="0" destOrd="0" presId="urn:microsoft.com/office/officeart/2005/8/layout/chevron1"/>
    <dgm:cxn modelId="{B89616F2-1349-4573-AA77-D9F17A1EE5C5}" type="presOf" srcId="{1B83896F-4C23-4D59-9BFE-8BD3CF183379}" destId="{87C8191E-407B-4EB5-87C6-D91A17D069AE}" srcOrd="0" destOrd="0" presId="urn:microsoft.com/office/officeart/2005/8/layout/chevron1"/>
    <dgm:cxn modelId="{0AC86483-8F22-4D90-B444-FEAC2C68D7C2}" srcId="{60AC6058-2A62-41D4-8D6C-20E335CCC1F8}" destId="{FD00A7C8-8822-4E69-8FCD-8957B5488C87}" srcOrd="2" destOrd="0" parTransId="{EA141544-6D2C-4616-BD8C-1B8AE37A9F65}" sibTransId="{0C3EB16C-7E8C-4BA8-93E7-FDDB205A33D1}"/>
    <dgm:cxn modelId="{080AB000-E802-42F2-85D8-3A97F9CFD0E4}" type="presOf" srcId="{60AC6058-2A62-41D4-8D6C-20E335CCC1F8}" destId="{374610BA-232F-4A7D-9438-88F3D52169B4}" srcOrd="0" destOrd="0" presId="urn:microsoft.com/office/officeart/2005/8/layout/chevron1"/>
    <dgm:cxn modelId="{E1E50636-C448-49A4-B53F-4C2F063757C9}" srcId="{60AC6058-2A62-41D4-8D6C-20E335CCC1F8}" destId="{1B83896F-4C23-4D59-9BFE-8BD3CF183379}" srcOrd="0" destOrd="0" parTransId="{8AD12A17-40C5-41E7-AB77-FEF25793DF7C}" sibTransId="{E77E8E11-F52F-44D8-8892-D2FE28CEB3A3}"/>
    <dgm:cxn modelId="{25FC7123-F43F-455E-879E-F03EE0B75BC3}" type="presOf" srcId="{FD00A7C8-8822-4E69-8FCD-8957B5488C87}" destId="{E85C5398-AED7-46DE-B0AC-96DD278CD7E7}" srcOrd="0" destOrd="0" presId="urn:microsoft.com/office/officeart/2005/8/layout/chevron1"/>
    <dgm:cxn modelId="{51410EA1-173B-4E9B-A1C8-632BA92F8FBD}" type="presParOf" srcId="{374610BA-232F-4A7D-9438-88F3D52169B4}" destId="{87C8191E-407B-4EB5-87C6-D91A17D069AE}" srcOrd="0" destOrd="0" presId="urn:microsoft.com/office/officeart/2005/8/layout/chevron1"/>
    <dgm:cxn modelId="{EBDFEFBA-123A-42F7-938F-B87D9B45DDEF}" type="presParOf" srcId="{374610BA-232F-4A7D-9438-88F3D52169B4}" destId="{7F1C27CB-1B81-44CF-AEC5-91AB4B27955A}" srcOrd="1" destOrd="0" presId="urn:microsoft.com/office/officeart/2005/8/layout/chevron1"/>
    <dgm:cxn modelId="{90C62157-C31B-49B1-9AE3-1D7377876FDB}" type="presParOf" srcId="{374610BA-232F-4A7D-9438-88F3D52169B4}" destId="{EB0413A6-C21D-4206-A0FA-2883B587FF59}" srcOrd="2" destOrd="0" presId="urn:microsoft.com/office/officeart/2005/8/layout/chevron1"/>
    <dgm:cxn modelId="{64A7C6D3-D5AE-4B6B-8D40-20B2899AC813}" type="presParOf" srcId="{374610BA-232F-4A7D-9438-88F3D52169B4}" destId="{1C36AD2F-4B46-43AF-ABDC-98D53D9465F7}" srcOrd="3" destOrd="0" presId="urn:microsoft.com/office/officeart/2005/8/layout/chevron1"/>
    <dgm:cxn modelId="{08BAFB2E-84E5-4FAB-831F-DC91C2AC4C64}" type="presParOf" srcId="{374610BA-232F-4A7D-9438-88F3D52169B4}" destId="{E85C5398-AED7-46DE-B0AC-96DD278CD7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A4A93-8735-4CBB-911D-DC1B27E23685}" type="doc">
      <dgm:prSet loTypeId="urn:microsoft.com/office/officeart/2005/8/layout/hProcess9" loCatId="process" qsTypeId="urn:microsoft.com/office/officeart/2005/8/quickstyle/simple3" qsCatId="simple" csTypeId="urn:microsoft.com/office/officeart/2005/8/colors/accent3_5" csCatId="accent3" phldr="1"/>
      <dgm:spPr/>
    </dgm:pt>
    <dgm:pt modelId="{17658C2D-A37B-4A58-9590-8B7FCA697E13}">
      <dgm:prSet phldrT="[Text]"/>
      <dgm:spPr>
        <a:xfrm>
          <a:off x="2598" y="316752"/>
          <a:ext cx="2639131" cy="424118"/>
        </a:xfrm>
      </dgm:spPr>
      <dgm:t>
        <a:bodyPr/>
        <a:lstStyle/>
        <a:p>
          <a:r>
            <a:rPr lang="en-CA" b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NOS</a:t>
          </a:r>
          <a:endParaRPr lang="en-CA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37801B-3B74-4026-8697-FA8C3048A0AA}" type="parTrans" cxnId="{837B7998-D826-4B80-A158-9CB09B0B3BC7}">
      <dgm:prSet/>
      <dgm:spPr/>
      <dgm:t>
        <a:bodyPr/>
        <a:lstStyle/>
        <a:p>
          <a:endParaRPr lang="en-CA"/>
        </a:p>
      </dgm:t>
    </dgm:pt>
    <dgm:pt modelId="{BA012B08-393F-48AB-9E81-BE4B58AC09E9}" type="sibTrans" cxnId="{837B7998-D826-4B80-A158-9CB09B0B3BC7}">
      <dgm:prSet/>
      <dgm:spPr/>
      <dgm:t>
        <a:bodyPr/>
        <a:lstStyle/>
        <a:p>
          <a:endParaRPr lang="en-CA"/>
        </a:p>
      </dgm:t>
    </dgm:pt>
    <dgm:pt modelId="{BAD7FB5A-9086-49E5-9720-EFBC003FD26B}">
      <dgm:prSet phldrT="[Text]" custT="1"/>
      <dgm:spPr>
        <a:xfrm>
          <a:off x="3028777" y="318088"/>
          <a:ext cx="2639131" cy="424118"/>
        </a:xfrm>
      </dgm:spPr>
      <dgm:t>
        <a:bodyPr/>
        <a:lstStyle/>
        <a:p>
          <a:r>
            <a:rPr lang="en-CA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Occupational</a:t>
          </a:r>
          <a:r>
            <a:rPr lang="en-CA" sz="1200" b="1" dirty="0" smtClean="0">
              <a:latin typeface="+mn-lt"/>
              <a:ea typeface="+mn-ea"/>
              <a:cs typeface="+mn-cs"/>
            </a:rPr>
            <a:t> Standards</a:t>
          </a:r>
          <a:endParaRPr lang="en-CA" sz="1200" b="1" dirty="0">
            <a:latin typeface="+mn-lt"/>
            <a:ea typeface="+mn-ea"/>
            <a:cs typeface="+mn-cs"/>
          </a:endParaRPr>
        </a:p>
      </dgm:t>
    </dgm:pt>
    <dgm:pt modelId="{42DD96C4-270A-4DB5-AB53-48552FACB7E7}" type="parTrans" cxnId="{0BC5362B-664C-4AFB-8E89-3BDF74835E90}">
      <dgm:prSet/>
      <dgm:spPr/>
      <dgm:t>
        <a:bodyPr/>
        <a:lstStyle/>
        <a:p>
          <a:endParaRPr lang="en-CA"/>
        </a:p>
      </dgm:t>
    </dgm:pt>
    <dgm:pt modelId="{5C995867-A16A-45BF-BA04-1F7F90CEA3DC}" type="sibTrans" cxnId="{0BC5362B-664C-4AFB-8E89-3BDF74835E90}">
      <dgm:prSet/>
      <dgm:spPr/>
      <dgm:t>
        <a:bodyPr/>
        <a:lstStyle/>
        <a:p>
          <a:endParaRPr lang="en-CA"/>
        </a:p>
      </dgm:t>
    </dgm:pt>
    <dgm:pt modelId="{DD0B5362-FEAE-4E0F-9D54-399704167D78}">
      <dgm:prSet phldrT="[Text]" custT="1"/>
      <dgm:spPr>
        <a:xfrm>
          <a:off x="5996941" y="318088"/>
          <a:ext cx="2739550" cy="424118"/>
        </a:xfrm>
      </dgm:spPr>
      <dgm:t>
        <a:bodyPr/>
        <a:lstStyle/>
        <a:p>
          <a:r>
            <a:rPr lang="en-CA" sz="1200" b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Industry</a:t>
          </a:r>
          <a:r>
            <a:rPr lang="en-CA" sz="1200" b="1" smtClean="0">
              <a:latin typeface="+mn-lt"/>
              <a:ea typeface="+mn-ea"/>
              <a:cs typeface="+mn-cs"/>
            </a:rPr>
            <a:t> Validated Skill Requirements</a:t>
          </a:r>
          <a:endParaRPr lang="en-CA" sz="1200" b="1" dirty="0">
            <a:latin typeface="+mn-lt"/>
            <a:ea typeface="+mn-ea"/>
            <a:cs typeface="+mn-cs"/>
          </a:endParaRPr>
        </a:p>
      </dgm:t>
    </dgm:pt>
    <dgm:pt modelId="{E40A6E63-BBC5-4B58-8996-FDFA1DAB53CC}" type="parTrans" cxnId="{0F40359F-3D78-4C7B-875C-BB6A422D4AD4}">
      <dgm:prSet/>
      <dgm:spPr/>
      <dgm:t>
        <a:bodyPr/>
        <a:lstStyle/>
        <a:p>
          <a:endParaRPr lang="en-CA"/>
        </a:p>
      </dgm:t>
    </dgm:pt>
    <dgm:pt modelId="{79A7B943-EA61-4DE1-ABD7-993BE4DDBD8F}" type="sibTrans" cxnId="{0F40359F-3D78-4C7B-875C-BB6A422D4AD4}">
      <dgm:prSet/>
      <dgm:spPr/>
      <dgm:t>
        <a:bodyPr/>
        <a:lstStyle/>
        <a:p>
          <a:endParaRPr lang="en-CA"/>
        </a:p>
      </dgm:t>
    </dgm:pt>
    <dgm:pt modelId="{742E7A41-2128-4307-A58B-6957914A559F}" type="pres">
      <dgm:prSet presAssocID="{F18A4A93-8735-4CBB-911D-DC1B27E23685}" presName="CompostProcess" presStyleCnt="0">
        <dgm:presLayoutVars>
          <dgm:dir/>
          <dgm:resizeHandles val="exact"/>
        </dgm:presLayoutVars>
      </dgm:prSet>
      <dgm:spPr/>
    </dgm:pt>
    <dgm:pt modelId="{C135F9B1-5092-4E19-B133-BC321773CB5A}" type="pres">
      <dgm:prSet presAssocID="{F18A4A93-8735-4CBB-911D-DC1B27E23685}" presName="arrow" presStyleLbl="bgShp" presStyleIdx="0" presStyleCnt="1" custScaleX="101584" custLinFactNeighborX="-1092" custLinFactNeighborY="-60060"/>
      <dgm:spPr>
        <a:xfrm>
          <a:off x="600560" y="0"/>
          <a:ext cx="7595983" cy="1060296"/>
        </a:xfrm>
        <a:prstGeom prst="rightArrow">
          <a:avLst/>
        </a:prstGeom>
      </dgm:spPr>
      <dgm:t>
        <a:bodyPr/>
        <a:lstStyle/>
        <a:p>
          <a:endParaRPr lang="en-CA"/>
        </a:p>
      </dgm:t>
    </dgm:pt>
    <dgm:pt modelId="{4B46023D-A671-4C96-8E2E-8F95688239D1}" type="pres">
      <dgm:prSet presAssocID="{F18A4A93-8735-4CBB-911D-DC1B27E23685}" presName="linearProcess" presStyleCnt="0"/>
      <dgm:spPr/>
    </dgm:pt>
    <dgm:pt modelId="{CF76EFE9-D4B5-448C-80F7-E5398EE7D49D}" type="pres">
      <dgm:prSet presAssocID="{17658C2D-A37B-4A58-9590-8B7FCA697E13}" presName="textNode" presStyleLbl="node1" presStyleIdx="0" presStyleCnt="3" custLinFactNeighborX="-17632" custLinFactNeighborY="-3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E6AD7ABC-7CD9-4A7D-BA02-4B1C9553AB2F}" type="pres">
      <dgm:prSet presAssocID="{BA012B08-393F-48AB-9E81-BE4B58AC09E9}" presName="sibTrans" presStyleCnt="0"/>
      <dgm:spPr/>
    </dgm:pt>
    <dgm:pt modelId="{4AE890F5-5C29-4342-B8ED-A09CD94D66C7}" type="pres">
      <dgm:prSet presAssocID="{BAD7FB5A-9086-49E5-9720-EFBC003FD26B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D839CA22-6824-493F-9A96-767C1B374137}" type="pres">
      <dgm:prSet presAssocID="{5C995867-A16A-45BF-BA04-1F7F90CEA3DC}" presName="sibTrans" presStyleCnt="0"/>
      <dgm:spPr/>
    </dgm:pt>
    <dgm:pt modelId="{8FF2CF79-B110-4684-94D5-222C6319FA83}" type="pres">
      <dgm:prSet presAssocID="{DD0B5362-FEAE-4E0F-9D54-399704167D78}" presName="textNode" presStyleLbl="node1" presStyleIdx="2" presStyleCnt="3" custScaleX="103805" custLinFactNeighborX="1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0F40359F-3D78-4C7B-875C-BB6A422D4AD4}" srcId="{F18A4A93-8735-4CBB-911D-DC1B27E23685}" destId="{DD0B5362-FEAE-4E0F-9D54-399704167D78}" srcOrd="2" destOrd="0" parTransId="{E40A6E63-BBC5-4B58-8996-FDFA1DAB53CC}" sibTransId="{79A7B943-EA61-4DE1-ABD7-993BE4DDBD8F}"/>
    <dgm:cxn modelId="{2B7BC48A-4C08-4C67-8F09-C5B63C42E87A}" type="presOf" srcId="{17658C2D-A37B-4A58-9590-8B7FCA697E13}" destId="{CF76EFE9-D4B5-448C-80F7-E5398EE7D49D}" srcOrd="0" destOrd="0" presId="urn:microsoft.com/office/officeart/2005/8/layout/hProcess9"/>
    <dgm:cxn modelId="{2A16BB05-643E-4F7D-874A-B9830FE6251C}" type="presOf" srcId="{F18A4A93-8735-4CBB-911D-DC1B27E23685}" destId="{742E7A41-2128-4307-A58B-6957914A559F}" srcOrd="0" destOrd="0" presId="urn:microsoft.com/office/officeart/2005/8/layout/hProcess9"/>
    <dgm:cxn modelId="{546BB954-70F6-4E53-BBF4-0C7C588104F5}" type="presOf" srcId="{DD0B5362-FEAE-4E0F-9D54-399704167D78}" destId="{8FF2CF79-B110-4684-94D5-222C6319FA83}" srcOrd="0" destOrd="0" presId="urn:microsoft.com/office/officeart/2005/8/layout/hProcess9"/>
    <dgm:cxn modelId="{0BC5362B-664C-4AFB-8E89-3BDF74835E90}" srcId="{F18A4A93-8735-4CBB-911D-DC1B27E23685}" destId="{BAD7FB5A-9086-49E5-9720-EFBC003FD26B}" srcOrd="1" destOrd="0" parTransId="{42DD96C4-270A-4DB5-AB53-48552FACB7E7}" sibTransId="{5C995867-A16A-45BF-BA04-1F7F90CEA3DC}"/>
    <dgm:cxn modelId="{3D2F480B-9DC1-46B8-98C2-D77919B91F85}" type="presOf" srcId="{BAD7FB5A-9086-49E5-9720-EFBC003FD26B}" destId="{4AE890F5-5C29-4342-B8ED-A09CD94D66C7}" srcOrd="0" destOrd="0" presId="urn:microsoft.com/office/officeart/2005/8/layout/hProcess9"/>
    <dgm:cxn modelId="{837B7998-D826-4B80-A158-9CB09B0B3BC7}" srcId="{F18A4A93-8735-4CBB-911D-DC1B27E23685}" destId="{17658C2D-A37B-4A58-9590-8B7FCA697E13}" srcOrd="0" destOrd="0" parTransId="{9937801B-3B74-4026-8697-FA8C3048A0AA}" sibTransId="{BA012B08-393F-48AB-9E81-BE4B58AC09E9}"/>
    <dgm:cxn modelId="{08939515-A9E9-4386-B0FD-61811E1CA061}" type="presParOf" srcId="{742E7A41-2128-4307-A58B-6957914A559F}" destId="{C135F9B1-5092-4E19-B133-BC321773CB5A}" srcOrd="0" destOrd="0" presId="urn:microsoft.com/office/officeart/2005/8/layout/hProcess9"/>
    <dgm:cxn modelId="{E6E90129-615A-4A84-A81F-659514B00241}" type="presParOf" srcId="{742E7A41-2128-4307-A58B-6957914A559F}" destId="{4B46023D-A671-4C96-8E2E-8F95688239D1}" srcOrd="1" destOrd="0" presId="urn:microsoft.com/office/officeart/2005/8/layout/hProcess9"/>
    <dgm:cxn modelId="{F346F11D-68EE-4D06-8710-26B13A5D506E}" type="presParOf" srcId="{4B46023D-A671-4C96-8E2E-8F95688239D1}" destId="{CF76EFE9-D4B5-448C-80F7-E5398EE7D49D}" srcOrd="0" destOrd="0" presId="urn:microsoft.com/office/officeart/2005/8/layout/hProcess9"/>
    <dgm:cxn modelId="{DC496EA6-0379-41C9-B2D9-BA49D526F87D}" type="presParOf" srcId="{4B46023D-A671-4C96-8E2E-8F95688239D1}" destId="{E6AD7ABC-7CD9-4A7D-BA02-4B1C9553AB2F}" srcOrd="1" destOrd="0" presId="urn:microsoft.com/office/officeart/2005/8/layout/hProcess9"/>
    <dgm:cxn modelId="{6A4B5182-25ED-461F-9FB7-BC56ED8ACF74}" type="presParOf" srcId="{4B46023D-A671-4C96-8E2E-8F95688239D1}" destId="{4AE890F5-5C29-4342-B8ED-A09CD94D66C7}" srcOrd="2" destOrd="0" presId="urn:microsoft.com/office/officeart/2005/8/layout/hProcess9"/>
    <dgm:cxn modelId="{F97E4609-A884-4744-9198-D67542AE2453}" type="presParOf" srcId="{4B46023D-A671-4C96-8E2E-8F95688239D1}" destId="{D839CA22-6824-493F-9A96-767C1B374137}" srcOrd="3" destOrd="0" presId="urn:microsoft.com/office/officeart/2005/8/layout/hProcess9"/>
    <dgm:cxn modelId="{507772B3-88DF-40BA-B595-87E175858BA0}" type="presParOf" srcId="{4B46023D-A671-4C96-8E2E-8F95688239D1}" destId="{8FF2CF79-B110-4684-94D5-222C6319FA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A4A93-8735-4CBB-911D-DC1B27E23685}" type="doc">
      <dgm:prSet loTypeId="urn:microsoft.com/office/officeart/2005/8/layout/hProcess9" loCatId="process" qsTypeId="urn:microsoft.com/office/officeart/2005/8/quickstyle/simple3" qsCatId="simple" csTypeId="urn:microsoft.com/office/officeart/2005/8/colors/accent3_5" csCatId="accent3" phldr="1"/>
      <dgm:spPr/>
    </dgm:pt>
    <dgm:pt modelId="{17658C2D-A37B-4A58-9590-8B7FCA697E13}">
      <dgm:prSet phldrT="[Text]" custT="1"/>
      <dgm:spPr>
        <a:xfrm>
          <a:off x="79185" y="296051"/>
          <a:ext cx="2430080" cy="424118"/>
        </a:xfrm>
      </dgm:spPr>
      <dgm:t>
        <a:bodyPr/>
        <a:lstStyle/>
        <a:p>
          <a:r>
            <a:rPr lang="en-CA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Sectoral</a:t>
          </a:r>
          <a:r>
            <a:rPr lang="en-CA" sz="1200" b="1" dirty="0" smtClean="0">
              <a:latin typeface="+mn-lt"/>
              <a:ea typeface="+mn-ea"/>
              <a:cs typeface="+mn-cs"/>
            </a:rPr>
            <a:t> Intelligence (LMI)</a:t>
          </a:r>
          <a:endParaRPr lang="en-CA" sz="1200" b="1" dirty="0">
            <a:latin typeface="+mn-lt"/>
            <a:ea typeface="+mn-ea"/>
            <a:cs typeface="+mn-cs"/>
          </a:endParaRPr>
        </a:p>
      </dgm:t>
    </dgm:pt>
    <dgm:pt modelId="{9937801B-3B74-4026-8697-FA8C3048A0AA}" type="parTrans" cxnId="{837B7998-D826-4B80-A158-9CB09B0B3BC7}">
      <dgm:prSet/>
      <dgm:spPr/>
      <dgm:t>
        <a:bodyPr/>
        <a:lstStyle/>
        <a:p>
          <a:endParaRPr lang="en-CA"/>
        </a:p>
      </dgm:t>
    </dgm:pt>
    <dgm:pt modelId="{BA012B08-393F-48AB-9E81-BE4B58AC09E9}" type="sibTrans" cxnId="{837B7998-D826-4B80-A158-9CB09B0B3BC7}">
      <dgm:prSet/>
      <dgm:spPr/>
      <dgm:t>
        <a:bodyPr/>
        <a:lstStyle/>
        <a:p>
          <a:endParaRPr lang="en-CA"/>
        </a:p>
      </dgm:t>
    </dgm:pt>
    <dgm:pt modelId="{BAD7FB5A-9086-49E5-9720-EFBC003FD26B}">
      <dgm:prSet phldrT="[Text]" custT="1"/>
      <dgm:spPr>
        <a:xfrm>
          <a:off x="2994579" y="318088"/>
          <a:ext cx="2662459" cy="424118"/>
        </a:xfrm>
      </dgm:spPr>
      <dgm:t>
        <a:bodyPr/>
        <a:lstStyle/>
        <a:p>
          <a:r>
            <a:rPr lang="en-CA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Industry</a:t>
          </a:r>
          <a:r>
            <a:rPr lang="en-CA" sz="1200" b="1" dirty="0" smtClean="0">
              <a:latin typeface="+mn-lt"/>
              <a:ea typeface="+mn-ea"/>
              <a:cs typeface="+mn-cs"/>
            </a:rPr>
            <a:t> Forecasts</a:t>
          </a:r>
          <a:endParaRPr lang="en-CA" sz="1200" b="1" dirty="0">
            <a:latin typeface="+mn-lt"/>
            <a:ea typeface="+mn-ea"/>
            <a:cs typeface="+mn-cs"/>
          </a:endParaRPr>
        </a:p>
      </dgm:t>
    </dgm:pt>
    <dgm:pt modelId="{42DD96C4-270A-4DB5-AB53-48552FACB7E7}" type="parTrans" cxnId="{0BC5362B-664C-4AFB-8E89-3BDF74835E90}">
      <dgm:prSet/>
      <dgm:spPr/>
      <dgm:t>
        <a:bodyPr/>
        <a:lstStyle/>
        <a:p>
          <a:endParaRPr lang="en-CA"/>
        </a:p>
      </dgm:t>
    </dgm:pt>
    <dgm:pt modelId="{5C995867-A16A-45BF-BA04-1F7F90CEA3DC}" type="sibTrans" cxnId="{0BC5362B-664C-4AFB-8E89-3BDF74835E90}">
      <dgm:prSet/>
      <dgm:spPr/>
      <dgm:t>
        <a:bodyPr/>
        <a:lstStyle/>
        <a:p>
          <a:endParaRPr lang="en-CA"/>
        </a:p>
      </dgm:t>
    </dgm:pt>
    <dgm:pt modelId="{DD0B5362-FEAE-4E0F-9D54-399704167D78}">
      <dgm:prSet phldrT="[Text]" custT="1"/>
      <dgm:spPr>
        <a:xfrm>
          <a:off x="6220593" y="318088"/>
          <a:ext cx="2653327" cy="424118"/>
        </a:xfrm>
      </dgm:spPr>
      <dgm:t>
        <a:bodyPr/>
        <a:lstStyle/>
        <a:p>
          <a:r>
            <a:rPr lang="en-CA" sz="1200" b="1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Informed</a:t>
          </a:r>
          <a:r>
            <a:rPr lang="en-CA" sz="1200" b="1" smtClean="0">
              <a:latin typeface="+mn-lt"/>
              <a:ea typeface="+mn-ea"/>
              <a:cs typeface="+mn-cs"/>
            </a:rPr>
            <a:t> Business Decisions</a:t>
          </a:r>
          <a:endParaRPr lang="en-CA" sz="1200" b="1" dirty="0">
            <a:latin typeface="+mn-lt"/>
            <a:ea typeface="+mn-ea"/>
            <a:cs typeface="+mn-cs"/>
          </a:endParaRPr>
        </a:p>
      </dgm:t>
    </dgm:pt>
    <dgm:pt modelId="{E40A6E63-BBC5-4B58-8996-FDFA1DAB53CC}" type="parTrans" cxnId="{0F40359F-3D78-4C7B-875C-BB6A422D4AD4}">
      <dgm:prSet/>
      <dgm:spPr/>
      <dgm:t>
        <a:bodyPr/>
        <a:lstStyle/>
        <a:p>
          <a:endParaRPr lang="en-CA"/>
        </a:p>
      </dgm:t>
    </dgm:pt>
    <dgm:pt modelId="{79A7B943-EA61-4DE1-ABD7-993BE4DDBD8F}" type="sibTrans" cxnId="{0F40359F-3D78-4C7B-875C-BB6A422D4AD4}">
      <dgm:prSet/>
      <dgm:spPr/>
      <dgm:t>
        <a:bodyPr/>
        <a:lstStyle/>
        <a:p>
          <a:endParaRPr lang="en-CA"/>
        </a:p>
      </dgm:t>
    </dgm:pt>
    <dgm:pt modelId="{742E7A41-2128-4307-A58B-6957914A559F}" type="pres">
      <dgm:prSet presAssocID="{F18A4A93-8735-4CBB-911D-DC1B27E23685}" presName="CompostProcess" presStyleCnt="0">
        <dgm:presLayoutVars>
          <dgm:dir/>
          <dgm:resizeHandles val="exact"/>
        </dgm:presLayoutVars>
      </dgm:prSet>
      <dgm:spPr/>
    </dgm:pt>
    <dgm:pt modelId="{C135F9B1-5092-4E19-B133-BC321773CB5A}" type="pres">
      <dgm:prSet presAssocID="{F18A4A93-8735-4CBB-911D-DC1B27E23685}" presName="arrow" presStyleLbl="bgShp" presStyleIdx="0" presStyleCnt="1" custLinFactNeighborX="-302" custLinFactNeighborY="-872"/>
      <dgm:spPr>
        <a:xfrm>
          <a:off x="665614" y="0"/>
          <a:ext cx="7543636" cy="1060296"/>
        </a:xfrm>
        <a:prstGeom prst="rightArrow">
          <a:avLst/>
        </a:prstGeom>
      </dgm:spPr>
      <dgm:t>
        <a:bodyPr/>
        <a:lstStyle/>
        <a:p>
          <a:endParaRPr lang="en-CA"/>
        </a:p>
      </dgm:t>
    </dgm:pt>
    <dgm:pt modelId="{4B46023D-A671-4C96-8E2E-8F95688239D1}" type="pres">
      <dgm:prSet presAssocID="{F18A4A93-8735-4CBB-911D-DC1B27E23685}" presName="linearProcess" presStyleCnt="0"/>
      <dgm:spPr/>
    </dgm:pt>
    <dgm:pt modelId="{CF76EFE9-D4B5-448C-80F7-E5398EE7D49D}" type="pres">
      <dgm:prSet presAssocID="{17658C2D-A37B-4A58-9590-8B7FCA697E13}" presName="textNode" presStyleLbl="node1" presStyleIdx="0" presStyleCnt="3" custScaleX="91272" custLinFactNeighborX="-9368" custLinFactNeighborY="-5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E6AD7ABC-7CD9-4A7D-BA02-4B1C9553AB2F}" type="pres">
      <dgm:prSet presAssocID="{BA012B08-393F-48AB-9E81-BE4B58AC09E9}" presName="sibTrans" presStyleCnt="0"/>
      <dgm:spPr/>
    </dgm:pt>
    <dgm:pt modelId="{4AE890F5-5C29-4342-B8ED-A09CD94D66C7}" type="pres">
      <dgm:prSet presAssocID="{BAD7FB5A-9086-49E5-9720-EFBC003FD26B}" presName="textNode" presStyleLbl="node1" presStyleIdx="1" presStyleCnt="3" custLinFactNeighborX="17257" custLinFactNeighborY="-57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D839CA22-6824-493F-9A96-767C1B374137}" type="pres">
      <dgm:prSet presAssocID="{5C995867-A16A-45BF-BA04-1F7F90CEA3DC}" presName="sibTrans" presStyleCnt="0"/>
      <dgm:spPr/>
    </dgm:pt>
    <dgm:pt modelId="{8FF2CF79-B110-4684-94D5-222C6319FA83}" type="pres">
      <dgm:prSet presAssocID="{DD0B5362-FEAE-4E0F-9D54-399704167D78}" presName="textNode" presStyleLbl="node1" presStyleIdx="2" presStyleCnt="3" custScaleX="99657" custLinFactNeighborX="27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6397A3CA-C92E-4018-9D72-63D3FCA861D1}" type="presOf" srcId="{17658C2D-A37B-4A58-9590-8B7FCA697E13}" destId="{CF76EFE9-D4B5-448C-80F7-E5398EE7D49D}" srcOrd="0" destOrd="0" presId="urn:microsoft.com/office/officeart/2005/8/layout/hProcess9"/>
    <dgm:cxn modelId="{258FDEE2-39CE-4F2A-9BBD-135E19815937}" type="presOf" srcId="{BAD7FB5A-9086-49E5-9720-EFBC003FD26B}" destId="{4AE890F5-5C29-4342-B8ED-A09CD94D66C7}" srcOrd="0" destOrd="0" presId="urn:microsoft.com/office/officeart/2005/8/layout/hProcess9"/>
    <dgm:cxn modelId="{48F94352-6CD6-4D3E-82AD-275419B71E67}" type="presOf" srcId="{F18A4A93-8735-4CBB-911D-DC1B27E23685}" destId="{742E7A41-2128-4307-A58B-6957914A559F}" srcOrd="0" destOrd="0" presId="urn:microsoft.com/office/officeart/2005/8/layout/hProcess9"/>
    <dgm:cxn modelId="{0BC5362B-664C-4AFB-8E89-3BDF74835E90}" srcId="{F18A4A93-8735-4CBB-911D-DC1B27E23685}" destId="{BAD7FB5A-9086-49E5-9720-EFBC003FD26B}" srcOrd="1" destOrd="0" parTransId="{42DD96C4-270A-4DB5-AB53-48552FACB7E7}" sibTransId="{5C995867-A16A-45BF-BA04-1F7F90CEA3DC}"/>
    <dgm:cxn modelId="{837B7998-D826-4B80-A158-9CB09B0B3BC7}" srcId="{F18A4A93-8735-4CBB-911D-DC1B27E23685}" destId="{17658C2D-A37B-4A58-9590-8B7FCA697E13}" srcOrd="0" destOrd="0" parTransId="{9937801B-3B74-4026-8697-FA8C3048A0AA}" sibTransId="{BA012B08-393F-48AB-9E81-BE4B58AC09E9}"/>
    <dgm:cxn modelId="{0F40359F-3D78-4C7B-875C-BB6A422D4AD4}" srcId="{F18A4A93-8735-4CBB-911D-DC1B27E23685}" destId="{DD0B5362-FEAE-4E0F-9D54-399704167D78}" srcOrd="2" destOrd="0" parTransId="{E40A6E63-BBC5-4B58-8996-FDFA1DAB53CC}" sibTransId="{79A7B943-EA61-4DE1-ABD7-993BE4DDBD8F}"/>
    <dgm:cxn modelId="{8EC43FAC-A694-480E-ACE7-3A1F5761E22F}" type="presOf" srcId="{DD0B5362-FEAE-4E0F-9D54-399704167D78}" destId="{8FF2CF79-B110-4684-94D5-222C6319FA83}" srcOrd="0" destOrd="0" presId="urn:microsoft.com/office/officeart/2005/8/layout/hProcess9"/>
    <dgm:cxn modelId="{6D20620C-2729-44B3-8764-056621700468}" type="presParOf" srcId="{742E7A41-2128-4307-A58B-6957914A559F}" destId="{C135F9B1-5092-4E19-B133-BC321773CB5A}" srcOrd="0" destOrd="0" presId="urn:microsoft.com/office/officeart/2005/8/layout/hProcess9"/>
    <dgm:cxn modelId="{8D94791B-3AE3-4BDC-9953-2514C44B1996}" type="presParOf" srcId="{742E7A41-2128-4307-A58B-6957914A559F}" destId="{4B46023D-A671-4C96-8E2E-8F95688239D1}" srcOrd="1" destOrd="0" presId="urn:microsoft.com/office/officeart/2005/8/layout/hProcess9"/>
    <dgm:cxn modelId="{60E17A30-C3D3-4DC8-8F86-7CD0B3C3FB24}" type="presParOf" srcId="{4B46023D-A671-4C96-8E2E-8F95688239D1}" destId="{CF76EFE9-D4B5-448C-80F7-E5398EE7D49D}" srcOrd="0" destOrd="0" presId="urn:microsoft.com/office/officeart/2005/8/layout/hProcess9"/>
    <dgm:cxn modelId="{5E246E7C-AB6B-4224-B5F4-BB757C8C3B35}" type="presParOf" srcId="{4B46023D-A671-4C96-8E2E-8F95688239D1}" destId="{E6AD7ABC-7CD9-4A7D-BA02-4B1C9553AB2F}" srcOrd="1" destOrd="0" presId="urn:microsoft.com/office/officeart/2005/8/layout/hProcess9"/>
    <dgm:cxn modelId="{1E2D0D16-B4B5-451E-A6B8-A1B7F9C545D3}" type="presParOf" srcId="{4B46023D-A671-4C96-8E2E-8F95688239D1}" destId="{4AE890F5-5C29-4342-B8ED-A09CD94D66C7}" srcOrd="2" destOrd="0" presId="urn:microsoft.com/office/officeart/2005/8/layout/hProcess9"/>
    <dgm:cxn modelId="{19F4BED2-81BD-4F43-908D-B12836E01D88}" type="presParOf" srcId="{4B46023D-A671-4C96-8E2E-8F95688239D1}" destId="{D839CA22-6824-493F-9A96-767C1B374137}" srcOrd="3" destOrd="0" presId="urn:microsoft.com/office/officeart/2005/8/layout/hProcess9"/>
    <dgm:cxn modelId="{07FC1C5C-BC18-4854-BABD-25EEC9F0B3BA}" type="presParOf" srcId="{4B46023D-A671-4C96-8E2E-8F95688239D1}" destId="{8FF2CF79-B110-4684-94D5-222C6319FA83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A4A93-8735-4CBB-911D-DC1B27E23685}" type="doc">
      <dgm:prSet loTypeId="urn:microsoft.com/office/officeart/2005/8/layout/hProcess9" loCatId="process" qsTypeId="urn:microsoft.com/office/officeart/2005/8/quickstyle/simple3" qsCatId="simple" csTypeId="urn:microsoft.com/office/officeart/2005/8/colors/accent3_5" csCatId="accent3" phldr="1"/>
      <dgm:spPr/>
    </dgm:pt>
    <dgm:pt modelId="{17658C2D-A37B-4A58-9590-8B7FCA697E13}">
      <dgm:prSet phldrT="[Text]" custT="1"/>
      <dgm:spPr>
        <a:xfrm>
          <a:off x="3143" y="318088"/>
          <a:ext cx="2854460" cy="424118"/>
        </a:xfrm>
      </dgm:spPr>
      <dgm:t>
        <a:bodyPr/>
        <a:lstStyle/>
        <a:p>
          <a:pPr algn="ctr"/>
          <a:r>
            <a:rPr lang="en-CA" sz="1400" dirty="0" smtClean="0">
              <a:latin typeface="+mj-lt"/>
              <a:ea typeface="+mn-ea"/>
              <a:cs typeface="+mn-cs"/>
            </a:rPr>
            <a:t>   </a:t>
          </a:r>
          <a:r>
            <a:rPr lang="en-CA" sz="1200" b="1" dirty="0" smtClean="0">
              <a:latin typeface="+mj-lt"/>
              <a:ea typeface="+mn-ea"/>
              <a:cs typeface="+mn-cs"/>
            </a:rPr>
            <a:t>Certification/Accreditation Regimes</a:t>
          </a:r>
          <a:endParaRPr lang="en-CA" sz="1200" b="1" dirty="0">
            <a:latin typeface="+mj-lt"/>
            <a:ea typeface="+mn-ea"/>
            <a:cs typeface="+mn-cs"/>
          </a:endParaRPr>
        </a:p>
      </dgm:t>
    </dgm:pt>
    <dgm:pt modelId="{9937801B-3B74-4026-8697-FA8C3048A0AA}" type="parTrans" cxnId="{837B7998-D826-4B80-A158-9CB09B0B3BC7}">
      <dgm:prSet/>
      <dgm:spPr/>
      <dgm:t>
        <a:bodyPr/>
        <a:lstStyle/>
        <a:p>
          <a:endParaRPr lang="en-CA"/>
        </a:p>
      </dgm:t>
    </dgm:pt>
    <dgm:pt modelId="{BA012B08-393F-48AB-9E81-BE4B58AC09E9}" type="sibTrans" cxnId="{837B7998-D826-4B80-A158-9CB09B0B3BC7}">
      <dgm:prSet/>
      <dgm:spPr/>
      <dgm:t>
        <a:bodyPr/>
        <a:lstStyle/>
        <a:p>
          <a:endParaRPr lang="en-CA"/>
        </a:p>
      </dgm:t>
    </dgm:pt>
    <dgm:pt modelId="{BAD7FB5A-9086-49E5-9720-EFBC003FD26B}">
      <dgm:prSet phldrT="[Text]" custT="1"/>
      <dgm:spPr>
        <a:xfrm>
          <a:off x="3051126" y="318088"/>
          <a:ext cx="2854460" cy="424118"/>
        </a:xfrm>
      </dgm:spPr>
      <dgm:t>
        <a:bodyPr/>
        <a:lstStyle/>
        <a:p>
          <a:r>
            <a:rPr lang="en-CA" sz="1200" b="1" dirty="0" smtClean="0">
              <a:latin typeface="+mj-lt"/>
              <a:ea typeface="+mn-ea"/>
              <a:cs typeface="+mn-cs"/>
            </a:rPr>
            <a:t>Curricula/Training</a:t>
          </a:r>
          <a:endParaRPr lang="en-CA" sz="1200" b="1" dirty="0">
            <a:latin typeface="+mj-lt"/>
            <a:ea typeface="+mn-ea"/>
            <a:cs typeface="+mn-cs"/>
          </a:endParaRPr>
        </a:p>
      </dgm:t>
    </dgm:pt>
    <dgm:pt modelId="{42DD96C4-270A-4DB5-AB53-48552FACB7E7}" type="parTrans" cxnId="{0BC5362B-664C-4AFB-8E89-3BDF74835E90}">
      <dgm:prSet/>
      <dgm:spPr/>
      <dgm:t>
        <a:bodyPr/>
        <a:lstStyle/>
        <a:p>
          <a:endParaRPr lang="en-CA"/>
        </a:p>
      </dgm:t>
    </dgm:pt>
    <dgm:pt modelId="{5C995867-A16A-45BF-BA04-1F7F90CEA3DC}" type="sibTrans" cxnId="{0BC5362B-664C-4AFB-8E89-3BDF74835E90}">
      <dgm:prSet/>
      <dgm:spPr/>
      <dgm:t>
        <a:bodyPr/>
        <a:lstStyle/>
        <a:p>
          <a:endParaRPr lang="en-CA"/>
        </a:p>
      </dgm:t>
    </dgm:pt>
    <dgm:pt modelId="{DD0B5362-FEAE-4E0F-9D54-399704167D78}">
      <dgm:prSet phldrT="[Text]" custT="1"/>
      <dgm:spPr>
        <a:xfrm>
          <a:off x="6099110" y="318088"/>
          <a:ext cx="2854460" cy="424118"/>
        </a:xfrm>
      </dgm:spPr>
      <dgm:t>
        <a:bodyPr/>
        <a:lstStyle/>
        <a:p>
          <a:r>
            <a:rPr lang="en-CA" sz="1200" b="1" dirty="0" smtClean="0">
              <a:latin typeface="+mj-lt"/>
              <a:ea typeface="+mn-ea"/>
              <a:cs typeface="+mn-cs"/>
            </a:rPr>
            <a:t>Alignment of Business/Training/Skills</a:t>
          </a:r>
          <a:endParaRPr lang="en-CA" sz="1200" b="1" dirty="0">
            <a:latin typeface="+mj-lt"/>
            <a:ea typeface="+mn-ea"/>
            <a:cs typeface="+mn-cs"/>
          </a:endParaRPr>
        </a:p>
      </dgm:t>
    </dgm:pt>
    <dgm:pt modelId="{E40A6E63-BBC5-4B58-8996-FDFA1DAB53CC}" type="parTrans" cxnId="{0F40359F-3D78-4C7B-875C-BB6A422D4AD4}">
      <dgm:prSet/>
      <dgm:spPr/>
      <dgm:t>
        <a:bodyPr/>
        <a:lstStyle/>
        <a:p>
          <a:endParaRPr lang="en-CA"/>
        </a:p>
      </dgm:t>
    </dgm:pt>
    <dgm:pt modelId="{79A7B943-EA61-4DE1-ABD7-993BE4DDBD8F}" type="sibTrans" cxnId="{0F40359F-3D78-4C7B-875C-BB6A422D4AD4}">
      <dgm:prSet/>
      <dgm:spPr/>
      <dgm:t>
        <a:bodyPr/>
        <a:lstStyle/>
        <a:p>
          <a:endParaRPr lang="en-CA"/>
        </a:p>
      </dgm:t>
    </dgm:pt>
    <dgm:pt modelId="{742E7A41-2128-4307-A58B-6957914A559F}" type="pres">
      <dgm:prSet presAssocID="{F18A4A93-8735-4CBB-911D-DC1B27E23685}" presName="CompostProcess" presStyleCnt="0">
        <dgm:presLayoutVars>
          <dgm:dir/>
          <dgm:resizeHandles val="exact"/>
        </dgm:presLayoutVars>
      </dgm:prSet>
      <dgm:spPr/>
    </dgm:pt>
    <dgm:pt modelId="{C135F9B1-5092-4E19-B133-BC321773CB5A}" type="pres">
      <dgm:prSet presAssocID="{F18A4A93-8735-4CBB-911D-DC1B27E23685}" presName="arrow" presStyleLbl="bgShp" presStyleIdx="0" presStyleCnt="1" custLinFactNeighborX="60" custLinFactNeighborY="14373"/>
      <dgm:spPr>
        <a:xfrm>
          <a:off x="671753" y="0"/>
          <a:ext cx="7613206" cy="1060296"/>
        </a:xfrm>
        <a:prstGeom prst="rightArrow">
          <a:avLst/>
        </a:prstGeom>
      </dgm:spPr>
      <dgm:t>
        <a:bodyPr/>
        <a:lstStyle/>
        <a:p>
          <a:endParaRPr lang="en-CA"/>
        </a:p>
      </dgm:t>
    </dgm:pt>
    <dgm:pt modelId="{4B46023D-A671-4C96-8E2E-8F95688239D1}" type="pres">
      <dgm:prSet presAssocID="{F18A4A93-8735-4CBB-911D-DC1B27E23685}" presName="linearProcess" presStyleCnt="0"/>
      <dgm:spPr/>
    </dgm:pt>
    <dgm:pt modelId="{CF76EFE9-D4B5-448C-80F7-E5398EE7D49D}" type="pres">
      <dgm:prSet presAssocID="{17658C2D-A37B-4A58-9590-8B7FCA697E13}" presName="text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E6AD7ABC-7CD9-4A7D-BA02-4B1C9553AB2F}" type="pres">
      <dgm:prSet presAssocID="{BA012B08-393F-48AB-9E81-BE4B58AC09E9}" presName="sibTrans" presStyleCnt="0"/>
      <dgm:spPr/>
    </dgm:pt>
    <dgm:pt modelId="{4AE890F5-5C29-4342-B8ED-A09CD94D66C7}" type="pres">
      <dgm:prSet presAssocID="{BAD7FB5A-9086-49E5-9720-EFBC003FD26B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D839CA22-6824-493F-9A96-767C1B374137}" type="pres">
      <dgm:prSet presAssocID="{5C995867-A16A-45BF-BA04-1F7F90CEA3DC}" presName="sibTrans" presStyleCnt="0"/>
      <dgm:spPr/>
    </dgm:pt>
    <dgm:pt modelId="{8FF2CF79-B110-4684-94D5-222C6319FA83}" type="pres">
      <dgm:prSet presAssocID="{DD0B5362-FEAE-4E0F-9D54-399704167D78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FAB3D883-0536-44B6-A6A1-D7A6E5B0783E}" type="presOf" srcId="{DD0B5362-FEAE-4E0F-9D54-399704167D78}" destId="{8FF2CF79-B110-4684-94D5-222C6319FA83}" srcOrd="0" destOrd="0" presId="urn:microsoft.com/office/officeart/2005/8/layout/hProcess9"/>
    <dgm:cxn modelId="{98269958-2247-40A6-AC60-43EAE08D7C38}" type="presOf" srcId="{F18A4A93-8735-4CBB-911D-DC1B27E23685}" destId="{742E7A41-2128-4307-A58B-6957914A559F}" srcOrd="0" destOrd="0" presId="urn:microsoft.com/office/officeart/2005/8/layout/hProcess9"/>
    <dgm:cxn modelId="{E976425E-8E0C-425F-BE5E-284C17BCAE35}" type="presOf" srcId="{BAD7FB5A-9086-49E5-9720-EFBC003FD26B}" destId="{4AE890F5-5C29-4342-B8ED-A09CD94D66C7}" srcOrd="0" destOrd="0" presId="urn:microsoft.com/office/officeart/2005/8/layout/hProcess9"/>
    <dgm:cxn modelId="{A5C98768-26D9-49DF-9E05-8F95690AE782}" type="presOf" srcId="{17658C2D-A37B-4A58-9590-8B7FCA697E13}" destId="{CF76EFE9-D4B5-448C-80F7-E5398EE7D49D}" srcOrd="0" destOrd="0" presId="urn:microsoft.com/office/officeart/2005/8/layout/hProcess9"/>
    <dgm:cxn modelId="{0BC5362B-664C-4AFB-8E89-3BDF74835E90}" srcId="{F18A4A93-8735-4CBB-911D-DC1B27E23685}" destId="{BAD7FB5A-9086-49E5-9720-EFBC003FD26B}" srcOrd="1" destOrd="0" parTransId="{42DD96C4-270A-4DB5-AB53-48552FACB7E7}" sibTransId="{5C995867-A16A-45BF-BA04-1F7F90CEA3DC}"/>
    <dgm:cxn modelId="{837B7998-D826-4B80-A158-9CB09B0B3BC7}" srcId="{F18A4A93-8735-4CBB-911D-DC1B27E23685}" destId="{17658C2D-A37B-4A58-9590-8B7FCA697E13}" srcOrd="0" destOrd="0" parTransId="{9937801B-3B74-4026-8697-FA8C3048A0AA}" sibTransId="{BA012B08-393F-48AB-9E81-BE4B58AC09E9}"/>
    <dgm:cxn modelId="{0F40359F-3D78-4C7B-875C-BB6A422D4AD4}" srcId="{F18A4A93-8735-4CBB-911D-DC1B27E23685}" destId="{DD0B5362-FEAE-4E0F-9D54-399704167D78}" srcOrd="2" destOrd="0" parTransId="{E40A6E63-BBC5-4B58-8996-FDFA1DAB53CC}" sibTransId="{79A7B943-EA61-4DE1-ABD7-993BE4DDBD8F}"/>
    <dgm:cxn modelId="{CA76EA86-DC0D-4B63-869E-2C9E449FC483}" type="presParOf" srcId="{742E7A41-2128-4307-A58B-6957914A559F}" destId="{C135F9B1-5092-4E19-B133-BC321773CB5A}" srcOrd="0" destOrd="0" presId="urn:microsoft.com/office/officeart/2005/8/layout/hProcess9"/>
    <dgm:cxn modelId="{021C7E63-8681-4ECF-8EA4-8D091C5E28C7}" type="presParOf" srcId="{742E7A41-2128-4307-A58B-6957914A559F}" destId="{4B46023D-A671-4C96-8E2E-8F95688239D1}" srcOrd="1" destOrd="0" presId="urn:microsoft.com/office/officeart/2005/8/layout/hProcess9"/>
    <dgm:cxn modelId="{837B0B2C-86C1-4524-A72A-EA71A7D7DF06}" type="presParOf" srcId="{4B46023D-A671-4C96-8E2E-8F95688239D1}" destId="{CF76EFE9-D4B5-448C-80F7-E5398EE7D49D}" srcOrd="0" destOrd="0" presId="urn:microsoft.com/office/officeart/2005/8/layout/hProcess9"/>
    <dgm:cxn modelId="{943825FF-4C25-42F9-A470-71FA2B6D4FBF}" type="presParOf" srcId="{4B46023D-A671-4C96-8E2E-8F95688239D1}" destId="{E6AD7ABC-7CD9-4A7D-BA02-4B1C9553AB2F}" srcOrd="1" destOrd="0" presId="urn:microsoft.com/office/officeart/2005/8/layout/hProcess9"/>
    <dgm:cxn modelId="{0CDFB7F7-5344-4CA3-ABC9-5D994B8F084F}" type="presParOf" srcId="{4B46023D-A671-4C96-8E2E-8F95688239D1}" destId="{4AE890F5-5C29-4342-B8ED-A09CD94D66C7}" srcOrd="2" destOrd="0" presId="urn:microsoft.com/office/officeart/2005/8/layout/hProcess9"/>
    <dgm:cxn modelId="{B430F88F-CFF9-4065-9D27-5A86F825E1D5}" type="presParOf" srcId="{4B46023D-A671-4C96-8E2E-8F95688239D1}" destId="{D839CA22-6824-493F-9A96-767C1B374137}" srcOrd="3" destOrd="0" presId="urn:microsoft.com/office/officeart/2005/8/layout/hProcess9"/>
    <dgm:cxn modelId="{E9CCC187-F49D-4E2E-8CD3-2FD9F910C1BE}" type="presParOf" srcId="{4B46023D-A671-4C96-8E2E-8F95688239D1}" destId="{8FF2CF79-B110-4684-94D5-222C6319FA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806B11-0F3B-401C-B073-889D02527A2E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A8D3393B-7B3E-49C5-9109-520D6B1B5E2F}">
      <dgm:prSet/>
      <dgm:spPr/>
      <dgm:t>
        <a:bodyPr/>
        <a:lstStyle/>
        <a:p>
          <a:pPr rtl="0"/>
          <a:r>
            <a:rPr lang="en-CA" dirty="0" smtClean="0">
              <a:latin typeface="Eras Demi ITC" panose="020B0805030504020804" pitchFamily="34" charset="0"/>
            </a:rPr>
            <a:t>ITAC’s </a:t>
          </a:r>
          <a:r>
            <a:rPr lang="en-CA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Business Technology Management (BTM) </a:t>
          </a:r>
          <a:r>
            <a:rPr lang="en-CA" dirty="0" smtClean="0">
              <a:latin typeface="Eras Demi ITC" panose="020B0805030504020804" pitchFamily="34" charset="0"/>
            </a:rPr>
            <a:t>constructed its ICT educational accreditation and career planning program using 27 priority NOS</a:t>
          </a:r>
          <a:endParaRPr lang="en-CA" dirty="0">
            <a:latin typeface="Eras Demi ITC" panose="020B0805030504020804" pitchFamily="34" charset="0"/>
          </a:endParaRPr>
        </a:p>
      </dgm:t>
    </dgm:pt>
    <dgm:pt modelId="{7830EB39-F76D-4CFD-BECE-1E268D2FE24C}" type="parTrans" cxnId="{97E1564F-176A-4708-A171-46F977FB572B}">
      <dgm:prSet/>
      <dgm:spPr/>
      <dgm:t>
        <a:bodyPr/>
        <a:lstStyle/>
        <a:p>
          <a:endParaRPr lang="en-CA"/>
        </a:p>
      </dgm:t>
    </dgm:pt>
    <dgm:pt modelId="{F3329A9F-F2E9-4159-836D-3FBD684C7A23}" type="sibTrans" cxnId="{97E1564F-176A-4708-A171-46F977FB572B}">
      <dgm:prSet/>
      <dgm:spPr/>
      <dgm:t>
        <a:bodyPr/>
        <a:lstStyle/>
        <a:p>
          <a:endParaRPr lang="en-CA"/>
        </a:p>
      </dgm:t>
    </dgm:pt>
    <dgm:pt modelId="{2DE64751-9124-4A31-B87C-37818DBC6DC9}">
      <dgm:prSet/>
      <dgm:spPr/>
      <dgm:t>
        <a:bodyPr/>
        <a:lstStyle/>
        <a:p>
          <a:pPr rtl="0"/>
          <a:r>
            <a:rPr lang="en-CA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BTM</a:t>
          </a:r>
          <a:r>
            <a:rPr lang="en-CA" dirty="0" smtClean="0">
              <a:latin typeface="Eras Demi ITC" panose="020B0805030504020804" pitchFamily="34" charset="0"/>
            </a:rPr>
            <a:t> programs boost universities’ capacity to provide students with leading edge knowledge and skills based today’s high tech labour market targets: core business practices and ICT specific tools</a:t>
          </a:r>
          <a:endParaRPr lang="en-CA" dirty="0">
            <a:latin typeface="Eras Demi ITC" panose="020B0805030504020804" pitchFamily="34" charset="0"/>
          </a:endParaRPr>
        </a:p>
      </dgm:t>
    </dgm:pt>
    <dgm:pt modelId="{117A60DE-A2D3-43BD-97A5-59E7E36CAF4B}" type="parTrans" cxnId="{336C8BC2-63D0-47B2-8386-3556E2A18E97}">
      <dgm:prSet/>
      <dgm:spPr/>
      <dgm:t>
        <a:bodyPr/>
        <a:lstStyle/>
        <a:p>
          <a:endParaRPr lang="en-CA"/>
        </a:p>
      </dgm:t>
    </dgm:pt>
    <dgm:pt modelId="{F7FC1B12-FA4C-4408-A0AB-0AFE1E94F34F}" type="sibTrans" cxnId="{336C8BC2-63D0-47B2-8386-3556E2A18E97}">
      <dgm:prSet/>
      <dgm:spPr/>
      <dgm:t>
        <a:bodyPr/>
        <a:lstStyle/>
        <a:p>
          <a:endParaRPr lang="en-CA"/>
        </a:p>
      </dgm:t>
    </dgm:pt>
    <dgm:pt modelId="{3A725005-209F-4A93-B31E-1B03B235F40F}">
      <dgm:prSet/>
      <dgm:spPr/>
      <dgm:t>
        <a:bodyPr/>
        <a:lstStyle/>
        <a:p>
          <a:pPr rtl="0"/>
          <a:r>
            <a:rPr lang="en-CA" dirty="0" smtClean="0">
              <a:latin typeface="Eras Demi ITC" panose="020B0805030504020804" pitchFamily="34" charset="0"/>
            </a:rPr>
            <a:t>3,200 students currently enrolled in </a:t>
          </a:r>
          <a:r>
            <a:rPr lang="en-CA" b="1" dirty="0" smtClean="0">
              <a:solidFill>
                <a:srgbClr val="C00000"/>
              </a:solidFill>
              <a:latin typeface="Eras Demi ITC" panose="020B0805030504020804" pitchFamily="34" charset="0"/>
            </a:rPr>
            <a:t>BTM </a:t>
          </a:r>
          <a:r>
            <a:rPr lang="en-CA" dirty="0" smtClean="0">
              <a:latin typeface="Eras Demi ITC" panose="020B0805030504020804" pitchFamily="34" charset="0"/>
            </a:rPr>
            <a:t>programs in 20+ universities</a:t>
          </a:r>
          <a:endParaRPr lang="en-CA" dirty="0">
            <a:latin typeface="Eras Demi ITC" panose="020B0805030504020804" pitchFamily="34" charset="0"/>
          </a:endParaRPr>
        </a:p>
      </dgm:t>
    </dgm:pt>
    <dgm:pt modelId="{3E9818E8-1A9D-4810-BC59-13DD8CF99CE3}" type="parTrans" cxnId="{C2B80DEA-C902-4DEA-92E2-B21803B79EB3}">
      <dgm:prSet/>
      <dgm:spPr/>
      <dgm:t>
        <a:bodyPr/>
        <a:lstStyle/>
        <a:p>
          <a:endParaRPr lang="en-CA"/>
        </a:p>
      </dgm:t>
    </dgm:pt>
    <dgm:pt modelId="{A2A32B7F-9055-4F7F-829C-A7DBBE16EE72}" type="sibTrans" cxnId="{C2B80DEA-C902-4DEA-92E2-B21803B79EB3}">
      <dgm:prSet/>
      <dgm:spPr/>
      <dgm:t>
        <a:bodyPr/>
        <a:lstStyle/>
        <a:p>
          <a:endParaRPr lang="en-CA"/>
        </a:p>
      </dgm:t>
    </dgm:pt>
    <dgm:pt modelId="{C35F9D01-08A4-4A25-9522-9EC189F6E0B1}">
      <dgm:prSet/>
      <dgm:spPr/>
      <dgm:t>
        <a:bodyPr/>
        <a:lstStyle/>
        <a:p>
          <a:pPr rtl="0"/>
          <a:r>
            <a:rPr lang="en-CA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BTM</a:t>
          </a:r>
          <a:r>
            <a:rPr lang="en-CA" dirty="0" smtClean="0">
              <a:latin typeface="Eras Demi ITC" panose="020B0805030504020804" pitchFamily="34" charset="0"/>
            </a:rPr>
            <a:t> programs boast 1,000 graduates annually, over 10% enrolment growth and 90% graduate placement rate</a:t>
          </a:r>
          <a:endParaRPr lang="en-CA" dirty="0">
            <a:latin typeface="Eras Demi ITC" panose="020B0805030504020804" pitchFamily="34" charset="0"/>
          </a:endParaRPr>
        </a:p>
      </dgm:t>
    </dgm:pt>
    <dgm:pt modelId="{2CF5A127-1476-46F8-BF85-C915A078747B}" type="parTrans" cxnId="{0F66C29C-2BE6-4FC0-9558-69232C50E8B1}">
      <dgm:prSet/>
      <dgm:spPr/>
      <dgm:t>
        <a:bodyPr/>
        <a:lstStyle/>
        <a:p>
          <a:endParaRPr lang="en-CA"/>
        </a:p>
      </dgm:t>
    </dgm:pt>
    <dgm:pt modelId="{B21EDDF3-9204-4FDB-8E52-72D99AC9C5F9}" type="sibTrans" cxnId="{0F66C29C-2BE6-4FC0-9558-69232C50E8B1}">
      <dgm:prSet/>
      <dgm:spPr/>
      <dgm:t>
        <a:bodyPr/>
        <a:lstStyle/>
        <a:p>
          <a:endParaRPr lang="en-CA"/>
        </a:p>
      </dgm:t>
    </dgm:pt>
    <dgm:pt modelId="{4CFDD5FE-516B-4B33-9F94-D37688F8811E}" type="pres">
      <dgm:prSet presAssocID="{F1806B11-0F3B-401C-B073-889D02527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6337B-E1CA-470E-8A70-BCA36EE126CD}" type="pres">
      <dgm:prSet presAssocID="{A8D3393B-7B3E-49C5-9109-520D6B1B5E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1D6154-B39A-4CC6-8AB3-A7A7C43F7FA1}" type="pres">
      <dgm:prSet presAssocID="{F3329A9F-F2E9-4159-836D-3FBD684C7A23}" presName="spacer" presStyleCnt="0"/>
      <dgm:spPr/>
    </dgm:pt>
    <dgm:pt modelId="{46BA2B13-9F3A-46B8-81F4-3A675EF90B1C}" type="pres">
      <dgm:prSet presAssocID="{2DE64751-9124-4A31-B87C-37818DBC6D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31E8B7-CEBE-4B1D-9066-55FCAD421805}" type="pres">
      <dgm:prSet presAssocID="{F7FC1B12-FA4C-4408-A0AB-0AFE1E94F34F}" presName="spacer" presStyleCnt="0"/>
      <dgm:spPr/>
    </dgm:pt>
    <dgm:pt modelId="{29DBD39C-0CA9-42C9-9FCE-D95F7DAD4A16}" type="pres">
      <dgm:prSet presAssocID="{3A725005-209F-4A93-B31E-1B03B235F4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438CD2-48BA-49B3-8BC3-494DB4DCA1E6}" type="pres">
      <dgm:prSet presAssocID="{A2A32B7F-9055-4F7F-829C-A7DBBE16EE72}" presName="spacer" presStyleCnt="0"/>
      <dgm:spPr/>
    </dgm:pt>
    <dgm:pt modelId="{C117074D-318B-4058-A16D-C900FCBA9CC1}" type="pres">
      <dgm:prSet presAssocID="{C35F9D01-08A4-4A25-9522-9EC189F6E0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7016AC-4E9C-416A-B635-71F01E3C1959}" type="presOf" srcId="{F1806B11-0F3B-401C-B073-889D02527A2E}" destId="{4CFDD5FE-516B-4B33-9F94-D37688F8811E}" srcOrd="0" destOrd="0" presId="urn:microsoft.com/office/officeart/2005/8/layout/vList2"/>
    <dgm:cxn modelId="{4FF969F6-EB43-43D5-AE83-07BEDA7943F5}" type="presOf" srcId="{2DE64751-9124-4A31-B87C-37818DBC6DC9}" destId="{46BA2B13-9F3A-46B8-81F4-3A675EF90B1C}" srcOrd="0" destOrd="0" presId="urn:microsoft.com/office/officeart/2005/8/layout/vList2"/>
    <dgm:cxn modelId="{0F66C29C-2BE6-4FC0-9558-69232C50E8B1}" srcId="{F1806B11-0F3B-401C-B073-889D02527A2E}" destId="{C35F9D01-08A4-4A25-9522-9EC189F6E0B1}" srcOrd="3" destOrd="0" parTransId="{2CF5A127-1476-46F8-BF85-C915A078747B}" sibTransId="{B21EDDF3-9204-4FDB-8E52-72D99AC9C5F9}"/>
    <dgm:cxn modelId="{DA2429ED-4F6D-4166-B749-15E85C74F3C6}" type="presOf" srcId="{3A725005-209F-4A93-B31E-1B03B235F40F}" destId="{29DBD39C-0CA9-42C9-9FCE-D95F7DAD4A16}" srcOrd="0" destOrd="0" presId="urn:microsoft.com/office/officeart/2005/8/layout/vList2"/>
    <dgm:cxn modelId="{399ACC37-50CA-43A7-A0C4-CD73DE7808E0}" type="presOf" srcId="{C35F9D01-08A4-4A25-9522-9EC189F6E0B1}" destId="{C117074D-318B-4058-A16D-C900FCBA9CC1}" srcOrd="0" destOrd="0" presId="urn:microsoft.com/office/officeart/2005/8/layout/vList2"/>
    <dgm:cxn modelId="{336C8BC2-63D0-47B2-8386-3556E2A18E97}" srcId="{F1806B11-0F3B-401C-B073-889D02527A2E}" destId="{2DE64751-9124-4A31-B87C-37818DBC6DC9}" srcOrd="1" destOrd="0" parTransId="{117A60DE-A2D3-43BD-97A5-59E7E36CAF4B}" sibTransId="{F7FC1B12-FA4C-4408-A0AB-0AFE1E94F34F}"/>
    <dgm:cxn modelId="{97E1564F-176A-4708-A171-46F977FB572B}" srcId="{F1806B11-0F3B-401C-B073-889D02527A2E}" destId="{A8D3393B-7B3E-49C5-9109-520D6B1B5E2F}" srcOrd="0" destOrd="0" parTransId="{7830EB39-F76D-4CFD-BECE-1E268D2FE24C}" sibTransId="{F3329A9F-F2E9-4159-836D-3FBD684C7A23}"/>
    <dgm:cxn modelId="{2960698F-ADB1-471B-8AA8-C5C67D644BEF}" type="presOf" srcId="{A8D3393B-7B3E-49C5-9109-520D6B1B5E2F}" destId="{1086337B-E1CA-470E-8A70-BCA36EE126CD}" srcOrd="0" destOrd="0" presId="urn:microsoft.com/office/officeart/2005/8/layout/vList2"/>
    <dgm:cxn modelId="{C2B80DEA-C902-4DEA-92E2-B21803B79EB3}" srcId="{F1806B11-0F3B-401C-B073-889D02527A2E}" destId="{3A725005-209F-4A93-B31E-1B03B235F40F}" srcOrd="2" destOrd="0" parTransId="{3E9818E8-1A9D-4810-BC59-13DD8CF99CE3}" sibTransId="{A2A32B7F-9055-4F7F-829C-A7DBBE16EE72}"/>
    <dgm:cxn modelId="{5F7F9AA0-C7D2-4A65-BF31-9273310CBD44}" type="presParOf" srcId="{4CFDD5FE-516B-4B33-9F94-D37688F8811E}" destId="{1086337B-E1CA-470E-8A70-BCA36EE126CD}" srcOrd="0" destOrd="0" presId="urn:microsoft.com/office/officeart/2005/8/layout/vList2"/>
    <dgm:cxn modelId="{B223A7DA-050B-414C-A53B-22239403DC8A}" type="presParOf" srcId="{4CFDD5FE-516B-4B33-9F94-D37688F8811E}" destId="{3F1D6154-B39A-4CC6-8AB3-A7A7C43F7FA1}" srcOrd="1" destOrd="0" presId="urn:microsoft.com/office/officeart/2005/8/layout/vList2"/>
    <dgm:cxn modelId="{D8D5D69C-9B3F-4100-A467-4914173F08D3}" type="presParOf" srcId="{4CFDD5FE-516B-4B33-9F94-D37688F8811E}" destId="{46BA2B13-9F3A-46B8-81F4-3A675EF90B1C}" srcOrd="2" destOrd="0" presId="urn:microsoft.com/office/officeart/2005/8/layout/vList2"/>
    <dgm:cxn modelId="{CF6BF4E0-7C67-4B83-A3F5-AB09951C7A7B}" type="presParOf" srcId="{4CFDD5FE-516B-4B33-9F94-D37688F8811E}" destId="{7E31E8B7-CEBE-4B1D-9066-55FCAD421805}" srcOrd="3" destOrd="0" presId="urn:microsoft.com/office/officeart/2005/8/layout/vList2"/>
    <dgm:cxn modelId="{7CE4A73D-26C7-4743-93B1-E9DCC53FEAC7}" type="presParOf" srcId="{4CFDD5FE-516B-4B33-9F94-D37688F8811E}" destId="{29DBD39C-0CA9-42C9-9FCE-D95F7DAD4A16}" srcOrd="4" destOrd="0" presId="urn:microsoft.com/office/officeart/2005/8/layout/vList2"/>
    <dgm:cxn modelId="{48B8A6AE-A83C-4E05-9DF5-AC8E9E307903}" type="presParOf" srcId="{4CFDD5FE-516B-4B33-9F94-D37688F8811E}" destId="{ED438CD2-48BA-49B3-8BC3-494DB4DCA1E6}" srcOrd="5" destOrd="0" presId="urn:microsoft.com/office/officeart/2005/8/layout/vList2"/>
    <dgm:cxn modelId="{66F7353D-0F24-47A8-8FEB-4583AB140DEB}" type="presParOf" srcId="{4CFDD5FE-516B-4B33-9F94-D37688F8811E}" destId="{C117074D-318B-4058-A16D-C900FCBA9C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270D9E-7653-45B5-9048-DFD735D41603}" type="doc">
      <dgm:prSet loTypeId="urn:microsoft.com/office/officeart/2005/8/layout/pyramid2" loCatId="pyramid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D0AAB406-1064-4DB9-AB41-17FF12ACAABA}">
      <dgm:prSet custT="1"/>
      <dgm:spPr/>
      <dgm:t>
        <a:bodyPr/>
        <a:lstStyle/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are effective tools for:</a:t>
          </a: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baseline="0" dirty="0" smtClean="0"/>
            <a:t>Improving communication between employers, educators, trainers and workers of expectations and requirements</a:t>
          </a: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baseline="0" dirty="0" smtClean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baseline="0" dirty="0" smtClean="0"/>
            <a:t>Addressing weaknesses in inconsistent education/training supply across an occupation</a:t>
          </a: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baseline="0" dirty="0" smtClean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dirty="0" smtClean="0"/>
            <a:t>Establishing:</a:t>
          </a:r>
          <a:endParaRPr lang="en-CA" sz="1200" dirty="0"/>
        </a:p>
      </dgm:t>
    </dgm:pt>
    <dgm:pt modelId="{24F9E10C-C5A0-4CC8-BDAD-75B9C3A6F749}" type="parTrans" cxnId="{A9F4457F-275F-4357-9A0F-72B13165C7D9}">
      <dgm:prSet/>
      <dgm:spPr/>
      <dgm:t>
        <a:bodyPr/>
        <a:lstStyle/>
        <a:p>
          <a:endParaRPr lang="en-CA"/>
        </a:p>
      </dgm:t>
    </dgm:pt>
    <dgm:pt modelId="{54D3B25A-DC10-4374-A624-7B4E4129988D}" type="sibTrans" cxnId="{A9F4457F-275F-4357-9A0F-72B13165C7D9}">
      <dgm:prSet/>
      <dgm:spPr/>
      <dgm:t>
        <a:bodyPr/>
        <a:lstStyle/>
        <a:p>
          <a:endParaRPr lang="en-CA"/>
        </a:p>
      </dgm:t>
    </dgm:pt>
    <dgm:pt modelId="{BF643B9C-AC1F-43A4-A76F-98430042BA89}">
      <dgm:prSet custT="1"/>
      <dgm:spPr/>
      <dgm:t>
        <a:bodyPr/>
        <a:lstStyle/>
        <a:p>
          <a:pPr marL="179388" indent="0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dirty="0" smtClean="0"/>
            <a:t>  competency-based HR management</a:t>
          </a:r>
          <a:endParaRPr lang="en-CA" sz="1000" b="1" dirty="0"/>
        </a:p>
      </dgm:t>
    </dgm:pt>
    <dgm:pt modelId="{8837EC73-83EF-437C-A2EA-3E551BE426CD}" type="parTrans" cxnId="{6AC6F254-1FB7-46F2-8505-EEFD8D3C9ABF}">
      <dgm:prSet/>
      <dgm:spPr/>
      <dgm:t>
        <a:bodyPr/>
        <a:lstStyle/>
        <a:p>
          <a:endParaRPr lang="en-CA"/>
        </a:p>
      </dgm:t>
    </dgm:pt>
    <dgm:pt modelId="{16145CCE-A61F-451D-AB21-454A95A6EBE0}" type="sibTrans" cxnId="{6AC6F254-1FB7-46F2-8505-EEFD8D3C9ABF}">
      <dgm:prSet/>
      <dgm:spPr/>
      <dgm:t>
        <a:bodyPr/>
        <a:lstStyle/>
        <a:p>
          <a:endParaRPr lang="en-CA"/>
        </a:p>
      </dgm:t>
    </dgm:pt>
    <dgm:pt modelId="{0E483D99-8A71-48F7-BD24-F4BE98970159}">
      <dgm:prSet custT="1"/>
      <dgm:spPr/>
      <dgm:t>
        <a:bodyPr/>
        <a:lstStyle/>
        <a:p>
          <a:pPr marL="179388" indent="0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dirty="0" smtClean="0"/>
            <a:t>  credentialing approach to occupational training</a:t>
          </a:r>
          <a:endParaRPr lang="en-CA" sz="1000" b="1" dirty="0"/>
        </a:p>
      </dgm:t>
    </dgm:pt>
    <dgm:pt modelId="{AFB9E168-30B1-4CA1-BB60-DB3E2136EFAF}" type="parTrans" cxnId="{4CEC4BCB-A82F-4FAD-965D-1D4CF8FF3235}">
      <dgm:prSet/>
      <dgm:spPr/>
      <dgm:t>
        <a:bodyPr/>
        <a:lstStyle/>
        <a:p>
          <a:endParaRPr lang="en-CA"/>
        </a:p>
      </dgm:t>
    </dgm:pt>
    <dgm:pt modelId="{8A42FA0E-952F-4285-B59F-E60FE3F23496}" type="sibTrans" cxnId="{4CEC4BCB-A82F-4FAD-965D-1D4CF8FF3235}">
      <dgm:prSet/>
      <dgm:spPr/>
      <dgm:t>
        <a:bodyPr/>
        <a:lstStyle/>
        <a:p>
          <a:endParaRPr lang="en-CA"/>
        </a:p>
      </dgm:t>
    </dgm:pt>
    <dgm:pt modelId="{59936B13-21B1-4686-96A2-FE58BBA6820E}" type="pres">
      <dgm:prSet presAssocID="{3D270D9E-7653-45B5-9048-DFD735D416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F1F2959-81A3-4337-B0F0-EA800B48FC40}" type="pres">
      <dgm:prSet presAssocID="{3D270D9E-7653-45B5-9048-DFD735D41603}" presName="pyramid" presStyleLbl="node1" presStyleIdx="0" presStyleCnt="1" custScaleX="117870"/>
      <dgm:spPr/>
    </dgm:pt>
    <dgm:pt modelId="{E965235C-2201-4593-8715-3192F1E40FB3}" type="pres">
      <dgm:prSet presAssocID="{3D270D9E-7653-45B5-9048-DFD735D41603}" presName="theList" presStyleCnt="0"/>
      <dgm:spPr/>
    </dgm:pt>
    <dgm:pt modelId="{86B82B8E-D2EB-4779-8237-3D874A5B1A49}" type="pres">
      <dgm:prSet presAssocID="{D0AAB406-1064-4DB9-AB41-17FF12ACAABA}" presName="aNode" presStyleLbl="fgAcc1" presStyleIdx="0" presStyleCnt="1" custScaleX="209900" custScaleY="331416" custLinFactY="17388" custLinFactNeighborX="-17536" custLinFactNeighbor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346E6D-67FB-4DEE-979B-B3CFFADF9AD8}" type="pres">
      <dgm:prSet presAssocID="{D0AAB406-1064-4DB9-AB41-17FF12ACAABA}" presName="aSpace" presStyleCnt="0"/>
      <dgm:spPr/>
    </dgm:pt>
  </dgm:ptLst>
  <dgm:cxnLst>
    <dgm:cxn modelId="{6AC6F254-1FB7-46F2-8505-EEFD8D3C9ABF}" srcId="{D0AAB406-1064-4DB9-AB41-17FF12ACAABA}" destId="{BF643B9C-AC1F-43A4-A76F-98430042BA89}" srcOrd="0" destOrd="0" parTransId="{8837EC73-83EF-437C-A2EA-3E551BE426CD}" sibTransId="{16145CCE-A61F-451D-AB21-454A95A6EBE0}"/>
    <dgm:cxn modelId="{E8914371-7100-4558-B678-9421F7377EBE}" type="presOf" srcId="{0E483D99-8A71-48F7-BD24-F4BE98970159}" destId="{86B82B8E-D2EB-4779-8237-3D874A5B1A49}" srcOrd="0" destOrd="2" presId="urn:microsoft.com/office/officeart/2005/8/layout/pyramid2"/>
    <dgm:cxn modelId="{4CEC4BCB-A82F-4FAD-965D-1D4CF8FF3235}" srcId="{D0AAB406-1064-4DB9-AB41-17FF12ACAABA}" destId="{0E483D99-8A71-48F7-BD24-F4BE98970159}" srcOrd="1" destOrd="0" parTransId="{AFB9E168-30B1-4CA1-BB60-DB3E2136EFAF}" sibTransId="{8A42FA0E-952F-4285-B59F-E60FE3F23496}"/>
    <dgm:cxn modelId="{185A9625-7196-404D-AB10-DEFCB023BF3F}" type="presOf" srcId="{BF643B9C-AC1F-43A4-A76F-98430042BA89}" destId="{86B82B8E-D2EB-4779-8237-3D874A5B1A49}" srcOrd="0" destOrd="1" presId="urn:microsoft.com/office/officeart/2005/8/layout/pyramid2"/>
    <dgm:cxn modelId="{8AE21688-B561-4C99-9512-A16BA803B8F0}" type="presOf" srcId="{D0AAB406-1064-4DB9-AB41-17FF12ACAABA}" destId="{86B82B8E-D2EB-4779-8237-3D874A5B1A49}" srcOrd="0" destOrd="0" presId="urn:microsoft.com/office/officeart/2005/8/layout/pyramid2"/>
    <dgm:cxn modelId="{A9F4457F-275F-4357-9A0F-72B13165C7D9}" srcId="{3D270D9E-7653-45B5-9048-DFD735D41603}" destId="{D0AAB406-1064-4DB9-AB41-17FF12ACAABA}" srcOrd="0" destOrd="0" parTransId="{24F9E10C-C5A0-4CC8-BDAD-75B9C3A6F749}" sibTransId="{54D3B25A-DC10-4374-A624-7B4E4129988D}"/>
    <dgm:cxn modelId="{04FEE248-BCF8-4966-8D95-1976D7E205E0}" type="presOf" srcId="{3D270D9E-7653-45B5-9048-DFD735D41603}" destId="{59936B13-21B1-4686-96A2-FE58BBA6820E}" srcOrd="0" destOrd="0" presId="urn:microsoft.com/office/officeart/2005/8/layout/pyramid2"/>
    <dgm:cxn modelId="{9E0FD532-420D-4A2E-A1B4-64C51698E262}" type="presParOf" srcId="{59936B13-21B1-4686-96A2-FE58BBA6820E}" destId="{7F1F2959-81A3-4337-B0F0-EA800B48FC40}" srcOrd="0" destOrd="0" presId="urn:microsoft.com/office/officeart/2005/8/layout/pyramid2"/>
    <dgm:cxn modelId="{252CA8BF-129E-4899-AC53-891B8CFCB2B7}" type="presParOf" srcId="{59936B13-21B1-4686-96A2-FE58BBA6820E}" destId="{E965235C-2201-4593-8715-3192F1E40FB3}" srcOrd="1" destOrd="0" presId="urn:microsoft.com/office/officeart/2005/8/layout/pyramid2"/>
    <dgm:cxn modelId="{CC572760-E071-44FD-AFE8-8E7D460E72BF}" type="presParOf" srcId="{E965235C-2201-4593-8715-3192F1E40FB3}" destId="{86B82B8E-D2EB-4779-8237-3D874A5B1A49}" srcOrd="0" destOrd="0" presId="urn:microsoft.com/office/officeart/2005/8/layout/pyramid2"/>
    <dgm:cxn modelId="{90788F3F-A937-4591-B465-5768F7A19A6E}" type="presParOf" srcId="{E965235C-2201-4593-8715-3192F1E40FB3}" destId="{28346E6D-67FB-4DEE-979B-B3CFFADF9AD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D8038-FAA1-4772-B57C-B333039A96FF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A63BE4D3-F65A-45FC-B6F2-4956A59C3532}">
      <dgm:prSet/>
      <dgm:spPr/>
      <dgm:t>
        <a:bodyPr/>
        <a:lstStyle/>
        <a:p>
          <a:pPr rtl="0"/>
          <a:r>
            <a:rPr lang="en-CA" b="1" i="1" dirty="0" err="1" smtClean="0"/>
            <a:t>emerit</a:t>
          </a:r>
          <a:r>
            <a:rPr lang="en-CA" b="1" dirty="0" smtClean="0"/>
            <a:t> Tourism Training and Certification</a:t>
          </a:r>
          <a:endParaRPr lang="en-CA" dirty="0"/>
        </a:p>
      </dgm:t>
    </dgm:pt>
    <dgm:pt modelId="{692FD24C-2480-4909-9831-4E0F7D9BF5DF}" type="parTrans" cxnId="{DD31E485-120D-4B66-8037-88C403EF6F44}">
      <dgm:prSet/>
      <dgm:spPr/>
      <dgm:t>
        <a:bodyPr/>
        <a:lstStyle/>
        <a:p>
          <a:endParaRPr lang="en-CA"/>
        </a:p>
      </dgm:t>
    </dgm:pt>
    <dgm:pt modelId="{17F519E3-F289-434E-8173-B13C9036D2C5}" type="sibTrans" cxnId="{DD31E485-120D-4B66-8037-88C403EF6F44}">
      <dgm:prSet/>
      <dgm:spPr/>
      <dgm:t>
        <a:bodyPr/>
        <a:lstStyle/>
        <a:p>
          <a:endParaRPr lang="en-CA"/>
        </a:p>
      </dgm:t>
    </dgm:pt>
    <dgm:pt modelId="{A03D7C38-6B52-407E-9A68-B1DF7FFE8026}">
      <dgm:prSet custT="1"/>
      <dgm:spPr/>
      <dgm:t>
        <a:bodyPr/>
        <a:lstStyle/>
        <a:p>
          <a:pPr rtl="0"/>
          <a:r>
            <a:rPr lang="en-CA" sz="1400" dirty="0" smtClean="0">
              <a:latin typeface="Eras Demi ITC" panose="020B0805030504020804" pitchFamily="34" charset="0"/>
            </a:rPr>
            <a:t>Most comprehensive occupation-specific training for tourism jobs in the world</a:t>
          </a:r>
          <a:endParaRPr lang="en-CA" sz="1400" dirty="0">
            <a:latin typeface="Eras Demi ITC" panose="020B0805030504020804" pitchFamily="34" charset="0"/>
          </a:endParaRPr>
        </a:p>
      </dgm:t>
    </dgm:pt>
    <dgm:pt modelId="{F839ECB6-E570-4D7A-B9E2-F475EA784EEF}" type="parTrans" cxnId="{868D805C-5846-4402-BC1F-11C0528958AF}">
      <dgm:prSet/>
      <dgm:spPr/>
      <dgm:t>
        <a:bodyPr/>
        <a:lstStyle/>
        <a:p>
          <a:endParaRPr lang="en-CA"/>
        </a:p>
      </dgm:t>
    </dgm:pt>
    <dgm:pt modelId="{5811ABE4-E16A-4E70-A832-ACDF82C23359}" type="sibTrans" cxnId="{868D805C-5846-4402-BC1F-11C0528958AF}">
      <dgm:prSet/>
      <dgm:spPr/>
      <dgm:t>
        <a:bodyPr/>
        <a:lstStyle/>
        <a:p>
          <a:endParaRPr lang="en-CA"/>
        </a:p>
      </dgm:t>
    </dgm:pt>
    <dgm:pt modelId="{46E1DF89-EA94-4B47-84DA-7A2C335C4B08}">
      <dgm:prSet custT="1"/>
      <dgm:spPr/>
      <dgm:t>
        <a:bodyPr/>
        <a:lstStyle/>
        <a:p>
          <a:pPr rtl="0"/>
          <a:r>
            <a:rPr lang="en-CA" sz="1400" dirty="0" smtClean="0">
              <a:latin typeface="Eras Demi ITC" panose="020B0805030504020804" pitchFamily="34" charset="0"/>
            </a:rPr>
            <a:t>Certification for 27 high demand occupations (e.g. Travel Counsellor, Sales Manager, and Food &amp; Beverage Manager)</a:t>
          </a:r>
          <a:endParaRPr lang="en-CA" sz="1400" dirty="0">
            <a:latin typeface="Eras Demi ITC" panose="020B0805030504020804" pitchFamily="34" charset="0"/>
          </a:endParaRPr>
        </a:p>
      </dgm:t>
    </dgm:pt>
    <dgm:pt modelId="{D76EBD19-81C2-4337-8C8F-8D2E6995A2AF}" type="parTrans" cxnId="{C62ED026-35E1-4C11-A02A-820311E3DDC8}">
      <dgm:prSet/>
      <dgm:spPr/>
      <dgm:t>
        <a:bodyPr/>
        <a:lstStyle/>
        <a:p>
          <a:endParaRPr lang="en-CA"/>
        </a:p>
      </dgm:t>
    </dgm:pt>
    <dgm:pt modelId="{26EF7FB5-4CC3-4C0F-AF7A-0989F512D01A}" type="sibTrans" cxnId="{C62ED026-35E1-4C11-A02A-820311E3DDC8}">
      <dgm:prSet/>
      <dgm:spPr/>
      <dgm:t>
        <a:bodyPr/>
        <a:lstStyle/>
        <a:p>
          <a:endParaRPr lang="en-CA"/>
        </a:p>
      </dgm:t>
    </dgm:pt>
    <dgm:pt modelId="{35DD7D3A-D82B-4772-86BF-0F32EBCA1BFB}">
      <dgm:prSet custT="1"/>
      <dgm:spPr/>
      <dgm:t>
        <a:bodyPr/>
        <a:lstStyle/>
        <a:p>
          <a:pPr rtl="0"/>
          <a:r>
            <a:rPr lang="en-CA" sz="1400" dirty="0" smtClean="0">
              <a:latin typeface="Eras Demi ITC" panose="020B0805030504020804" pitchFamily="34" charset="0"/>
            </a:rPr>
            <a:t>Over 12,000 </a:t>
          </a:r>
          <a:r>
            <a:rPr lang="en-CA" sz="1400" dirty="0" err="1" smtClean="0">
              <a:latin typeface="Eras Demi ITC" panose="020B0805030504020804" pitchFamily="34" charset="0"/>
            </a:rPr>
            <a:t>emerit</a:t>
          </a:r>
          <a:r>
            <a:rPr lang="en-CA" sz="1400" dirty="0" smtClean="0">
              <a:latin typeface="Eras Demi ITC" panose="020B0805030504020804" pitchFamily="34" charset="0"/>
            </a:rPr>
            <a:t>-certified professionals working in Canada</a:t>
          </a:r>
          <a:endParaRPr lang="en-CA" sz="1400" dirty="0">
            <a:latin typeface="Eras Demi ITC" panose="020B0805030504020804" pitchFamily="34" charset="0"/>
          </a:endParaRPr>
        </a:p>
      </dgm:t>
    </dgm:pt>
    <dgm:pt modelId="{86E54805-2A88-4284-BFE9-238B10C224EA}" type="parTrans" cxnId="{BDEF0FE2-A6C8-48E9-A24C-793BA8A3959A}">
      <dgm:prSet/>
      <dgm:spPr/>
      <dgm:t>
        <a:bodyPr/>
        <a:lstStyle/>
        <a:p>
          <a:endParaRPr lang="en-CA"/>
        </a:p>
      </dgm:t>
    </dgm:pt>
    <dgm:pt modelId="{F579114D-896C-4617-9452-7ED1EA77CC12}" type="sibTrans" cxnId="{BDEF0FE2-A6C8-48E9-A24C-793BA8A3959A}">
      <dgm:prSet/>
      <dgm:spPr/>
      <dgm:t>
        <a:bodyPr/>
        <a:lstStyle/>
        <a:p>
          <a:endParaRPr lang="en-CA"/>
        </a:p>
      </dgm:t>
    </dgm:pt>
    <dgm:pt modelId="{D4019832-576B-460C-A80E-BD3E17722496}">
      <dgm:prSet custT="1"/>
      <dgm:spPr/>
      <dgm:t>
        <a:bodyPr/>
        <a:lstStyle/>
        <a:p>
          <a:pPr rtl="0"/>
          <a:endParaRPr lang="en-CA" sz="400" dirty="0">
            <a:latin typeface="Eras Demi ITC" panose="020B0805030504020804" pitchFamily="34" charset="0"/>
          </a:endParaRPr>
        </a:p>
      </dgm:t>
    </dgm:pt>
    <dgm:pt modelId="{F8E9B5B0-7B71-4BEC-8FDA-65E7D7AEEA1C}" type="parTrans" cxnId="{098CE54A-31B6-4468-BEFD-EAC4F0997481}">
      <dgm:prSet/>
      <dgm:spPr/>
      <dgm:t>
        <a:bodyPr/>
        <a:lstStyle/>
        <a:p>
          <a:endParaRPr lang="en-CA"/>
        </a:p>
      </dgm:t>
    </dgm:pt>
    <dgm:pt modelId="{0B824C54-21C0-44BD-84D8-278F0F8B6C3A}" type="sibTrans" cxnId="{098CE54A-31B6-4468-BEFD-EAC4F0997481}">
      <dgm:prSet/>
      <dgm:spPr/>
      <dgm:t>
        <a:bodyPr/>
        <a:lstStyle/>
        <a:p>
          <a:endParaRPr lang="en-CA"/>
        </a:p>
      </dgm:t>
    </dgm:pt>
    <dgm:pt modelId="{61502FBC-F2EE-4461-9D44-0AD1EDFB7F49}">
      <dgm:prSet custT="1"/>
      <dgm:spPr/>
      <dgm:t>
        <a:bodyPr/>
        <a:lstStyle/>
        <a:p>
          <a:pPr rtl="0"/>
          <a:endParaRPr lang="en-CA" sz="400" dirty="0">
            <a:latin typeface="Eras Demi ITC" panose="020B0805030504020804" pitchFamily="34" charset="0"/>
          </a:endParaRPr>
        </a:p>
      </dgm:t>
    </dgm:pt>
    <dgm:pt modelId="{58AC1CAE-6141-412F-882E-530B071363B2}" type="parTrans" cxnId="{27DAFB40-D479-473A-AB5D-2B8BA78EA57C}">
      <dgm:prSet/>
      <dgm:spPr/>
      <dgm:t>
        <a:bodyPr/>
        <a:lstStyle/>
        <a:p>
          <a:endParaRPr lang="en-CA"/>
        </a:p>
      </dgm:t>
    </dgm:pt>
    <dgm:pt modelId="{E7757A91-218A-4265-9C52-8A447B36089D}" type="sibTrans" cxnId="{27DAFB40-D479-473A-AB5D-2B8BA78EA57C}">
      <dgm:prSet/>
      <dgm:spPr/>
      <dgm:t>
        <a:bodyPr/>
        <a:lstStyle/>
        <a:p>
          <a:endParaRPr lang="en-CA"/>
        </a:p>
      </dgm:t>
    </dgm:pt>
    <dgm:pt modelId="{5AE76286-7F40-4AEF-8E56-BD8057FB316D}" type="pres">
      <dgm:prSet presAssocID="{386D8038-FAA1-4772-B57C-B333039A9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4E876-A2C2-45F4-98A9-F1AB0A115E9F}" type="pres">
      <dgm:prSet presAssocID="{A63BE4D3-F65A-45FC-B6F2-4956A59C3532}" presName="composite" presStyleCnt="0"/>
      <dgm:spPr/>
    </dgm:pt>
    <dgm:pt modelId="{8549C72C-8C29-4CD6-88A1-A600DD9ADE85}" type="pres">
      <dgm:prSet presAssocID="{A63BE4D3-F65A-45FC-B6F2-4956A59C3532}" presName="parTx" presStyleLbl="alignNode1" presStyleIdx="0" presStyleCnt="1" custLinFactNeighborY="1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71476-6AE0-4B8F-A315-D6269E44C3B4}" type="pres">
      <dgm:prSet presAssocID="{A63BE4D3-F65A-45FC-B6F2-4956A59C353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E29B3-047F-4BC3-958A-FABF7C69224B}" type="presOf" srcId="{A03D7C38-6B52-407E-9A68-B1DF7FFE8026}" destId="{24971476-6AE0-4B8F-A315-D6269E44C3B4}" srcOrd="0" destOrd="0" presId="urn:microsoft.com/office/officeart/2005/8/layout/hList1"/>
    <dgm:cxn modelId="{5AD72A1A-DFAA-4C25-AD20-63B6E08B0E58}" type="presOf" srcId="{D4019832-576B-460C-A80E-BD3E17722496}" destId="{24971476-6AE0-4B8F-A315-D6269E44C3B4}" srcOrd="0" destOrd="1" presId="urn:microsoft.com/office/officeart/2005/8/layout/hList1"/>
    <dgm:cxn modelId="{868D805C-5846-4402-BC1F-11C0528958AF}" srcId="{A63BE4D3-F65A-45FC-B6F2-4956A59C3532}" destId="{A03D7C38-6B52-407E-9A68-B1DF7FFE8026}" srcOrd="0" destOrd="0" parTransId="{F839ECB6-E570-4D7A-B9E2-F475EA784EEF}" sibTransId="{5811ABE4-E16A-4E70-A832-ACDF82C23359}"/>
    <dgm:cxn modelId="{406A270E-108E-49FA-9B9A-F28578E1A255}" type="presOf" srcId="{35DD7D3A-D82B-4772-86BF-0F32EBCA1BFB}" destId="{24971476-6AE0-4B8F-A315-D6269E44C3B4}" srcOrd="0" destOrd="4" presId="urn:microsoft.com/office/officeart/2005/8/layout/hList1"/>
    <dgm:cxn modelId="{5139AAC2-1E9D-425D-BCA4-CE9B23952CEA}" type="presOf" srcId="{61502FBC-F2EE-4461-9D44-0AD1EDFB7F49}" destId="{24971476-6AE0-4B8F-A315-D6269E44C3B4}" srcOrd="0" destOrd="3" presId="urn:microsoft.com/office/officeart/2005/8/layout/hList1"/>
    <dgm:cxn modelId="{1FFDE133-35E9-45DB-8D56-A5A252E8EA5B}" type="presOf" srcId="{A63BE4D3-F65A-45FC-B6F2-4956A59C3532}" destId="{8549C72C-8C29-4CD6-88A1-A600DD9ADE85}" srcOrd="0" destOrd="0" presId="urn:microsoft.com/office/officeart/2005/8/layout/hList1"/>
    <dgm:cxn modelId="{35A984E9-4389-4172-80EE-B4DF794B3D7A}" type="presOf" srcId="{46E1DF89-EA94-4B47-84DA-7A2C335C4B08}" destId="{24971476-6AE0-4B8F-A315-D6269E44C3B4}" srcOrd="0" destOrd="2" presId="urn:microsoft.com/office/officeart/2005/8/layout/hList1"/>
    <dgm:cxn modelId="{BDEF0FE2-A6C8-48E9-A24C-793BA8A3959A}" srcId="{A63BE4D3-F65A-45FC-B6F2-4956A59C3532}" destId="{35DD7D3A-D82B-4772-86BF-0F32EBCA1BFB}" srcOrd="4" destOrd="0" parTransId="{86E54805-2A88-4284-BFE9-238B10C224EA}" sibTransId="{F579114D-896C-4617-9452-7ED1EA77CC12}"/>
    <dgm:cxn modelId="{C62ED026-35E1-4C11-A02A-820311E3DDC8}" srcId="{A63BE4D3-F65A-45FC-B6F2-4956A59C3532}" destId="{46E1DF89-EA94-4B47-84DA-7A2C335C4B08}" srcOrd="2" destOrd="0" parTransId="{D76EBD19-81C2-4337-8C8F-8D2E6995A2AF}" sibTransId="{26EF7FB5-4CC3-4C0F-AF7A-0989F512D01A}"/>
    <dgm:cxn modelId="{27DAFB40-D479-473A-AB5D-2B8BA78EA57C}" srcId="{A63BE4D3-F65A-45FC-B6F2-4956A59C3532}" destId="{61502FBC-F2EE-4461-9D44-0AD1EDFB7F49}" srcOrd="3" destOrd="0" parTransId="{58AC1CAE-6141-412F-882E-530B071363B2}" sibTransId="{E7757A91-218A-4265-9C52-8A447B36089D}"/>
    <dgm:cxn modelId="{DD31E485-120D-4B66-8037-88C403EF6F44}" srcId="{386D8038-FAA1-4772-B57C-B333039A96FF}" destId="{A63BE4D3-F65A-45FC-B6F2-4956A59C3532}" srcOrd="0" destOrd="0" parTransId="{692FD24C-2480-4909-9831-4E0F7D9BF5DF}" sibTransId="{17F519E3-F289-434E-8173-B13C9036D2C5}"/>
    <dgm:cxn modelId="{90C1B0DD-C3B8-4125-B947-8B12F6A88F2F}" type="presOf" srcId="{386D8038-FAA1-4772-B57C-B333039A96FF}" destId="{5AE76286-7F40-4AEF-8E56-BD8057FB316D}" srcOrd="0" destOrd="0" presId="urn:microsoft.com/office/officeart/2005/8/layout/hList1"/>
    <dgm:cxn modelId="{098CE54A-31B6-4468-BEFD-EAC4F0997481}" srcId="{A63BE4D3-F65A-45FC-B6F2-4956A59C3532}" destId="{D4019832-576B-460C-A80E-BD3E17722496}" srcOrd="1" destOrd="0" parTransId="{F8E9B5B0-7B71-4BEC-8FDA-65E7D7AEEA1C}" sibTransId="{0B824C54-21C0-44BD-84D8-278F0F8B6C3A}"/>
    <dgm:cxn modelId="{786BC5B3-814F-44B3-8D5A-6CCE6DBC55D6}" type="presParOf" srcId="{5AE76286-7F40-4AEF-8E56-BD8057FB316D}" destId="{1BE4E876-A2C2-45F4-98A9-F1AB0A115E9F}" srcOrd="0" destOrd="0" presId="urn:microsoft.com/office/officeart/2005/8/layout/hList1"/>
    <dgm:cxn modelId="{A03C13AE-1926-4C7E-8D54-6A81CDC30033}" type="presParOf" srcId="{1BE4E876-A2C2-45F4-98A9-F1AB0A115E9F}" destId="{8549C72C-8C29-4CD6-88A1-A600DD9ADE85}" srcOrd="0" destOrd="0" presId="urn:microsoft.com/office/officeart/2005/8/layout/hList1"/>
    <dgm:cxn modelId="{02B8A7F5-A4C3-4ADF-9F78-1ADB35846C3F}" type="presParOf" srcId="{1BE4E876-A2C2-45F4-98A9-F1AB0A115E9F}" destId="{24971476-6AE0-4B8F-A315-D6269E44C3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718FF-A140-4E63-B6D8-59F0024B4249}">
      <dsp:nvSpPr>
        <dsp:cNvPr id="0" name=""/>
        <dsp:cNvSpPr/>
      </dsp:nvSpPr>
      <dsp:spPr>
        <a:xfrm rot="16200000">
          <a:off x="-487889" y="487889"/>
          <a:ext cx="3663894" cy="268811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Canada </a:t>
          </a:r>
          <a:r>
            <a:rPr lang="en-C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  <a:r>
            <a:rPr lang="en-CA" sz="1800" kern="1200" dirty="0" smtClean="0"/>
            <a:t> from a skilled labour force…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Low national unemployment rate (lowest in 40 years), high employment rate, and strong job growth</a:t>
          </a: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Highest post-secondary education attainment level among OECD countries</a:t>
          </a:r>
          <a:endParaRPr lang="en-CA" sz="10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200" kern="1200" dirty="0"/>
        </a:p>
      </dsp:txBody>
      <dsp:txXfrm rot="5400000">
        <a:off x="1" y="732778"/>
        <a:ext cx="2688114" cy="2198336"/>
      </dsp:txXfrm>
    </dsp:sp>
    <dsp:sp modelId="{D3B8E5AF-EBCF-44E3-AA57-595009C5637E}">
      <dsp:nvSpPr>
        <dsp:cNvPr id="0" name=""/>
        <dsp:cNvSpPr/>
      </dsp:nvSpPr>
      <dsp:spPr>
        <a:xfrm rot="16200000">
          <a:off x="2402867" y="487889"/>
          <a:ext cx="3663894" cy="268811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… but </a:t>
          </a:r>
          <a:r>
            <a:rPr lang="en-C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challenges</a:t>
          </a:r>
          <a:r>
            <a:rPr lang="en-CA" sz="1800" kern="1200" dirty="0" smtClean="0"/>
            <a:t> remain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Slow labour growth with aging demographics</a:t>
          </a: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Labour shortages and skills mismatches in sectors / occupations plus high unemployment in some regions</a:t>
          </a: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Sectoral innovations and transformations are creating challenges and opportunities for local workforces</a:t>
          </a:r>
          <a:endParaRPr lang="en-CA" sz="105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8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Impact of automation/technology on  jobs and skills</a:t>
          </a:r>
          <a:endParaRPr lang="en-CA" sz="10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200" kern="1200" dirty="0"/>
        </a:p>
      </dsp:txBody>
      <dsp:txXfrm rot="5400000">
        <a:off x="2890757" y="732778"/>
        <a:ext cx="2688114" cy="2198336"/>
      </dsp:txXfrm>
    </dsp:sp>
    <dsp:sp modelId="{DD9AB16E-6726-4608-AFE1-FCD06BAD99E9}">
      <dsp:nvSpPr>
        <dsp:cNvPr id="0" name=""/>
        <dsp:cNvSpPr/>
      </dsp:nvSpPr>
      <dsp:spPr>
        <a:xfrm rot="16200000">
          <a:off x="5292591" y="487889"/>
          <a:ext cx="3663894" cy="268811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Meanwhile, some groups are more </a:t>
          </a:r>
          <a:r>
            <a:rPr lang="en-C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vulnerable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Workers from under-represented groups are more vulnerable</a:t>
          </a:r>
          <a:endParaRPr lang="en-CA" sz="105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5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Indigenous people face persistent skills and employment gaps</a:t>
          </a:r>
          <a:endParaRPr lang="en-CA" sz="105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Women have lower participation rates and income, and are underrepresented in some occupations</a:t>
          </a:r>
          <a:endParaRPr lang="en-CA" sz="105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5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050" kern="1200" dirty="0" smtClean="0"/>
            <a:t>Impact of automation on low-skilled, middle-skilled workers</a:t>
          </a:r>
          <a:endParaRPr lang="en-CA" sz="1050" kern="1200" dirty="0"/>
        </a:p>
      </dsp:txBody>
      <dsp:txXfrm rot="5400000">
        <a:off x="5780481" y="732778"/>
        <a:ext cx="2688114" cy="2198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0EAEA-3475-4816-A57A-55B98B5C98CA}">
      <dsp:nvSpPr>
        <dsp:cNvPr id="0" name=""/>
        <dsp:cNvSpPr/>
      </dsp:nvSpPr>
      <dsp:spPr>
        <a:xfrm>
          <a:off x="484479" y="0"/>
          <a:ext cx="3581138" cy="2808516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13263-6F21-48A9-BFD1-2B24A22ABBA2}">
      <dsp:nvSpPr>
        <dsp:cNvPr id="0" name=""/>
        <dsp:cNvSpPr/>
      </dsp:nvSpPr>
      <dsp:spPr>
        <a:xfrm>
          <a:off x="1235675" y="675314"/>
          <a:ext cx="3202628" cy="20842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Certification and accreditation systems are effective for:</a:t>
          </a:r>
          <a:endParaRPr lang="en-C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/>
            <a:t>Integrating a formal </a:t>
          </a:r>
          <a:r>
            <a:rPr lang="en-CA" sz="1100" b="0" kern="1200" dirty="0" smtClean="0"/>
            <a:t>quality control </a:t>
          </a:r>
          <a:r>
            <a:rPr lang="en-CA" sz="1100" kern="1200" dirty="0" smtClean="0"/>
            <a:t>framework for education/training</a:t>
          </a:r>
          <a:endParaRPr lang="en-CA" sz="11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/>
            <a:t>Validating competencies acquired from training and experience</a:t>
          </a:r>
          <a:endParaRPr lang="en-CA" sz="11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/>
            <a:t>Easing labour mobility and labour market adjustment</a:t>
          </a:r>
          <a:endParaRPr lang="en-CA" sz="1100" kern="1200" dirty="0"/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100" kern="1200" dirty="0" smtClean="0"/>
            <a:t>Enabling employers to know what skills they’re getting</a:t>
          </a:r>
          <a:endParaRPr lang="en-CA" sz="1100" kern="1200" dirty="0"/>
        </a:p>
      </dsp:txBody>
      <dsp:txXfrm>
        <a:off x="1337418" y="777057"/>
        <a:ext cx="2999142" cy="188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6F8C0-DCEE-4337-870C-085C5DB1069D}">
      <dsp:nvSpPr>
        <dsp:cNvPr id="0" name=""/>
        <dsp:cNvSpPr/>
      </dsp:nvSpPr>
      <dsp:spPr>
        <a:xfrm>
          <a:off x="-3836394" y="-589180"/>
          <a:ext cx="4572436" cy="4572436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852F9-C2C2-4FC2-84CC-F143BB870F15}">
      <dsp:nvSpPr>
        <dsp:cNvPr id="0" name=""/>
        <dsp:cNvSpPr/>
      </dsp:nvSpPr>
      <dsp:spPr>
        <a:xfrm>
          <a:off x="322633" y="212061"/>
          <a:ext cx="7862361" cy="4243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86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Demand-driven program helping sectors identify, forecast and address human resources and skills issues</a:t>
          </a:r>
          <a:endParaRPr lang="en-CA" sz="1100" b="1" kern="1200" dirty="0"/>
        </a:p>
      </dsp:txBody>
      <dsp:txXfrm>
        <a:off x="322633" y="212061"/>
        <a:ext cx="7862361" cy="424395"/>
      </dsp:txXfrm>
    </dsp:sp>
    <dsp:sp modelId="{B83FED2C-82C7-4E8D-A189-11229FB494FE}">
      <dsp:nvSpPr>
        <dsp:cNvPr id="0" name=""/>
        <dsp:cNvSpPr/>
      </dsp:nvSpPr>
      <dsp:spPr>
        <a:xfrm>
          <a:off x="57386" y="159012"/>
          <a:ext cx="530493" cy="5304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5CE58F-61CF-4621-89BF-65FA3C7D4DD1}">
      <dsp:nvSpPr>
        <dsp:cNvPr id="0" name=""/>
        <dsp:cNvSpPr/>
      </dsp:nvSpPr>
      <dsp:spPr>
        <a:xfrm>
          <a:off x="626742" y="848450"/>
          <a:ext cx="7558251" cy="4243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86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Address current and future skills shortages by supporting the development of sector-specific or cross-sectoral intelligence, national occupational standards, skills certification and accreditation systems </a:t>
          </a:r>
          <a:endParaRPr lang="en-CA" sz="1100" b="1" kern="1200" dirty="0"/>
        </a:p>
      </dsp:txBody>
      <dsp:txXfrm>
        <a:off x="626742" y="848450"/>
        <a:ext cx="7558251" cy="424395"/>
      </dsp:txXfrm>
    </dsp:sp>
    <dsp:sp modelId="{3F8D52F9-0C8E-46F6-8BEE-1AC8D8504C8A}">
      <dsp:nvSpPr>
        <dsp:cNvPr id="0" name=""/>
        <dsp:cNvSpPr/>
      </dsp:nvSpPr>
      <dsp:spPr>
        <a:xfrm>
          <a:off x="361495" y="795401"/>
          <a:ext cx="530493" cy="5304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E436CE-CAE8-4502-A7B9-000CDBB213E5}">
      <dsp:nvSpPr>
        <dsp:cNvPr id="0" name=""/>
        <dsp:cNvSpPr/>
      </dsp:nvSpPr>
      <dsp:spPr>
        <a:xfrm>
          <a:off x="720079" y="1484839"/>
          <a:ext cx="7464914" cy="4243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86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Funds partnership-based projects  that bring together industry associations, employers, unions, post-secondary education institutions, and other levels of government</a:t>
          </a:r>
          <a:endParaRPr lang="en-CA" sz="1100" b="1" kern="1200" dirty="0"/>
        </a:p>
      </dsp:txBody>
      <dsp:txXfrm>
        <a:off x="720079" y="1484839"/>
        <a:ext cx="7464914" cy="424395"/>
      </dsp:txXfrm>
    </dsp:sp>
    <dsp:sp modelId="{06BE6671-0F02-4BDB-B8FD-B15850BEF195}">
      <dsp:nvSpPr>
        <dsp:cNvPr id="0" name=""/>
        <dsp:cNvSpPr/>
      </dsp:nvSpPr>
      <dsp:spPr>
        <a:xfrm>
          <a:off x="454832" y="1431790"/>
          <a:ext cx="530493" cy="5304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7627F55-BB5B-4764-B141-7525660537DD}">
      <dsp:nvSpPr>
        <dsp:cNvPr id="0" name=""/>
        <dsp:cNvSpPr/>
      </dsp:nvSpPr>
      <dsp:spPr>
        <a:xfrm>
          <a:off x="671335" y="2121228"/>
          <a:ext cx="7558251" cy="4243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86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Call for Proposal every 3-4 years, with the flexibility to fund projects in between if funds are available</a:t>
          </a:r>
          <a:endParaRPr lang="en-CA" sz="1100" b="1" kern="1200" dirty="0"/>
        </a:p>
      </dsp:txBody>
      <dsp:txXfrm>
        <a:off x="671335" y="2121228"/>
        <a:ext cx="7558251" cy="424395"/>
      </dsp:txXfrm>
    </dsp:sp>
    <dsp:sp modelId="{0B8FF316-9816-4D5B-8CFF-3EA83564A3F6}">
      <dsp:nvSpPr>
        <dsp:cNvPr id="0" name=""/>
        <dsp:cNvSpPr/>
      </dsp:nvSpPr>
      <dsp:spPr>
        <a:xfrm>
          <a:off x="361495" y="2068179"/>
          <a:ext cx="530493" cy="5304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8249EB-A313-406A-9762-7A20528C42B2}">
      <dsp:nvSpPr>
        <dsp:cNvPr id="0" name=""/>
        <dsp:cNvSpPr/>
      </dsp:nvSpPr>
      <dsp:spPr>
        <a:xfrm>
          <a:off x="322633" y="2757618"/>
          <a:ext cx="7862361" cy="4243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864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>
              <a:effectLst/>
            </a:rPr>
            <a:t>Annual program budget of $26.9 million</a:t>
          </a:r>
          <a:endParaRPr lang="en-CA" sz="1100" b="1" kern="1200" dirty="0">
            <a:effectLst/>
          </a:endParaRPr>
        </a:p>
      </dsp:txBody>
      <dsp:txXfrm>
        <a:off x="322633" y="2757618"/>
        <a:ext cx="7862361" cy="424395"/>
      </dsp:txXfrm>
    </dsp:sp>
    <dsp:sp modelId="{44E1FF77-B63C-4A49-9703-E831EB9B4DBF}">
      <dsp:nvSpPr>
        <dsp:cNvPr id="0" name=""/>
        <dsp:cNvSpPr/>
      </dsp:nvSpPr>
      <dsp:spPr>
        <a:xfrm>
          <a:off x="57386" y="2704568"/>
          <a:ext cx="530493" cy="5304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191E-407B-4EB5-87C6-D91A17D069AE}">
      <dsp:nvSpPr>
        <dsp:cNvPr id="0" name=""/>
        <dsp:cNvSpPr/>
      </dsp:nvSpPr>
      <dsp:spPr>
        <a:xfrm>
          <a:off x="0" y="0"/>
          <a:ext cx="2956021" cy="69022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Sectoral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Intelligence</a:t>
          </a:r>
          <a:endParaRPr lang="en-CA" sz="1200" b="1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5110" y="0"/>
        <a:ext cx="2265801" cy="690220"/>
      </dsp:txXfrm>
    </dsp:sp>
    <dsp:sp modelId="{EB0413A6-C21D-4206-A0FA-2883B587FF59}">
      <dsp:nvSpPr>
        <dsp:cNvPr id="0" name=""/>
        <dsp:cNvSpPr/>
      </dsp:nvSpPr>
      <dsp:spPr>
        <a:xfrm>
          <a:off x="2662846" y="0"/>
          <a:ext cx="2956021" cy="69022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47235"/>
                <a:satOff val="-41498"/>
                <a:lumOff val="344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47235"/>
                <a:satOff val="-41498"/>
                <a:lumOff val="344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Occupational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Standards</a:t>
          </a:r>
          <a:endParaRPr lang="en-CA" sz="1200" b="1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07956" y="0"/>
        <a:ext cx="2265801" cy="690220"/>
      </dsp:txXfrm>
    </dsp:sp>
    <dsp:sp modelId="{E85C5398-AED7-46DE-B0AC-96DD278CD7E7}">
      <dsp:nvSpPr>
        <dsp:cNvPr id="0" name=""/>
        <dsp:cNvSpPr/>
      </dsp:nvSpPr>
      <dsp:spPr>
        <a:xfrm>
          <a:off x="5323265" y="0"/>
          <a:ext cx="2956021" cy="69022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47235"/>
                <a:satOff val="-41498"/>
                <a:lumOff val="344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47235"/>
                <a:satOff val="-41498"/>
                <a:lumOff val="344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Accreditation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Regimes</a:t>
          </a:r>
          <a:endParaRPr lang="en-CA" sz="1200" b="1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68375" y="0"/>
        <a:ext cx="2265801" cy="69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5F9B1-5092-4E19-B133-BC321773CB5A}">
      <dsp:nvSpPr>
        <dsp:cNvPr id="0" name=""/>
        <dsp:cNvSpPr/>
      </dsp:nvSpPr>
      <dsp:spPr>
        <a:xfrm>
          <a:off x="498870" y="0"/>
          <a:ext cx="7302700" cy="7060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76EFE9-D4B5-448C-80F7-E5398EE7D49D}">
      <dsp:nvSpPr>
        <dsp:cNvPr id="0" name=""/>
        <dsp:cNvSpPr/>
      </dsp:nvSpPr>
      <dsp:spPr>
        <a:xfrm>
          <a:off x="0" y="210923"/>
          <a:ext cx="2538162" cy="28241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NOS</a:t>
          </a:r>
          <a:endParaRPr lang="en-CA" sz="12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787" y="224710"/>
        <a:ext cx="2510588" cy="254844"/>
      </dsp:txXfrm>
    </dsp:sp>
    <dsp:sp modelId="{4AE890F5-5C29-4342-B8ED-A09CD94D66C7}">
      <dsp:nvSpPr>
        <dsp:cNvPr id="0" name=""/>
        <dsp:cNvSpPr/>
      </dsp:nvSpPr>
      <dsp:spPr>
        <a:xfrm>
          <a:off x="2911352" y="211813"/>
          <a:ext cx="2538162" cy="28241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Occupational</a:t>
          </a:r>
          <a:r>
            <a:rPr lang="en-CA" sz="1200" b="1" kern="1200" dirty="0" smtClean="0">
              <a:latin typeface="+mn-lt"/>
              <a:ea typeface="+mn-ea"/>
              <a:cs typeface="+mn-cs"/>
            </a:rPr>
            <a:t> Standards</a:t>
          </a:r>
          <a:endParaRPr lang="en-CA" sz="1200" b="1" kern="1200" dirty="0">
            <a:latin typeface="+mn-lt"/>
            <a:ea typeface="+mn-ea"/>
            <a:cs typeface="+mn-cs"/>
          </a:endParaRPr>
        </a:p>
      </dsp:txBody>
      <dsp:txXfrm>
        <a:off x="2925139" y="225600"/>
        <a:ext cx="2510588" cy="254844"/>
      </dsp:txXfrm>
    </dsp:sp>
    <dsp:sp modelId="{8FF2CF79-B110-4684-94D5-222C6319FA83}">
      <dsp:nvSpPr>
        <dsp:cNvPr id="0" name=""/>
        <dsp:cNvSpPr/>
      </dsp:nvSpPr>
      <dsp:spPr>
        <a:xfrm>
          <a:off x="5819183" y="211813"/>
          <a:ext cx="2634740" cy="28241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Industry</a:t>
          </a:r>
          <a:r>
            <a:rPr lang="en-CA" sz="1200" b="1" kern="1200" smtClean="0">
              <a:latin typeface="+mn-lt"/>
              <a:ea typeface="+mn-ea"/>
              <a:cs typeface="+mn-cs"/>
            </a:rPr>
            <a:t> Validated Skill Requirements</a:t>
          </a:r>
          <a:endParaRPr lang="en-CA" sz="1200" b="1" kern="1200" dirty="0">
            <a:latin typeface="+mn-lt"/>
            <a:ea typeface="+mn-ea"/>
            <a:cs typeface="+mn-cs"/>
          </a:endParaRPr>
        </a:p>
      </dsp:txBody>
      <dsp:txXfrm>
        <a:off x="5832970" y="225600"/>
        <a:ext cx="2607166" cy="254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5F9B1-5092-4E19-B133-BC321773CB5A}">
      <dsp:nvSpPr>
        <dsp:cNvPr id="0" name=""/>
        <dsp:cNvSpPr/>
      </dsp:nvSpPr>
      <dsp:spPr>
        <a:xfrm>
          <a:off x="616813" y="0"/>
          <a:ext cx="7238291" cy="7131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76EFE9-D4B5-448C-80F7-E5398EE7D49D}">
      <dsp:nvSpPr>
        <dsp:cNvPr id="0" name=""/>
        <dsp:cNvSpPr/>
      </dsp:nvSpPr>
      <dsp:spPr>
        <a:xfrm>
          <a:off x="75980" y="199122"/>
          <a:ext cx="2331717" cy="28525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Sectoral</a:t>
          </a:r>
          <a:r>
            <a:rPr lang="en-CA" sz="1200" b="1" kern="1200" dirty="0" smtClean="0">
              <a:latin typeface="+mn-lt"/>
              <a:ea typeface="+mn-ea"/>
              <a:cs typeface="+mn-cs"/>
            </a:rPr>
            <a:t> Intelligence (LMI)</a:t>
          </a:r>
          <a:endParaRPr lang="en-CA" sz="1200" b="1" kern="1200" dirty="0">
            <a:latin typeface="+mn-lt"/>
            <a:ea typeface="+mn-ea"/>
            <a:cs typeface="+mn-cs"/>
          </a:endParaRPr>
        </a:p>
      </dsp:txBody>
      <dsp:txXfrm>
        <a:off x="89905" y="213047"/>
        <a:ext cx="2303867" cy="257409"/>
      </dsp:txXfrm>
    </dsp:sp>
    <dsp:sp modelId="{4AE890F5-5C29-4342-B8ED-A09CD94D66C7}">
      <dsp:nvSpPr>
        <dsp:cNvPr id="0" name=""/>
        <dsp:cNvSpPr/>
      </dsp:nvSpPr>
      <dsp:spPr>
        <a:xfrm>
          <a:off x="2946844" y="197616"/>
          <a:ext cx="2554691" cy="28525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Industry</a:t>
          </a:r>
          <a:r>
            <a:rPr lang="en-CA" sz="1200" b="1" kern="1200" dirty="0" smtClean="0">
              <a:latin typeface="+mn-lt"/>
              <a:ea typeface="+mn-ea"/>
              <a:cs typeface="+mn-cs"/>
            </a:rPr>
            <a:t> Forecasts</a:t>
          </a:r>
          <a:endParaRPr lang="en-CA" sz="1200" b="1" kern="1200" dirty="0">
            <a:latin typeface="+mn-lt"/>
            <a:ea typeface="+mn-ea"/>
            <a:cs typeface="+mn-cs"/>
          </a:endParaRPr>
        </a:p>
      </dsp:txBody>
      <dsp:txXfrm>
        <a:off x="2960769" y="211541"/>
        <a:ext cx="2526841" cy="257409"/>
      </dsp:txXfrm>
    </dsp:sp>
    <dsp:sp modelId="{8FF2CF79-B110-4684-94D5-222C6319FA83}">
      <dsp:nvSpPr>
        <dsp:cNvPr id="0" name=""/>
        <dsp:cNvSpPr/>
      </dsp:nvSpPr>
      <dsp:spPr>
        <a:xfrm>
          <a:off x="5968801" y="213944"/>
          <a:ext cx="2545928" cy="28525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Informed</a:t>
          </a:r>
          <a:r>
            <a:rPr lang="en-CA" sz="1200" b="1" kern="1200" smtClean="0">
              <a:latin typeface="+mn-lt"/>
              <a:ea typeface="+mn-ea"/>
              <a:cs typeface="+mn-cs"/>
            </a:rPr>
            <a:t> Business Decisions</a:t>
          </a:r>
          <a:endParaRPr lang="en-CA" sz="1200" b="1" kern="1200" dirty="0">
            <a:latin typeface="+mn-lt"/>
            <a:ea typeface="+mn-ea"/>
            <a:cs typeface="+mn-cs"/>
          </a:endParaRPr>
        </a:p>
      </dsp:txBody>
      <dsp:txXfrm>
        <a:off x="5982726" y="227869"/>
        <a:ext cx="2518078" cy="257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5F9B1-5092-4E19-B133-BC321773CB5A}">
      <dsp:nvSpPr>
        <dsp:cNvPr id="0" name=""/>
        <dsp:cNvSpPr/>
      </dsp:nvSpPr>
      <dsp:spPr>
        <a:xfrm>
          <a:off x="638621" y="0"/>
          <a:ext cx="7188828" cy="7329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76EFE9-D4B5-448C-80F7-E5398EE7D49D}">
      <dsp:nvSpPr>
        <dsp:cNvPr id="0" name=""/>
        <dsp:cNvSpPr/>
      </dsp:nvSpPr>
      <dsp:spPr>
        <a:xfrm>
          <a:off x="903" y="219881"/>
          <a:ext cx="2569392" cy="29317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latin typeface="+mj-lt"/>
              <a:ea typeface="+mn-ea"/>
              <a:cs typeface="+mn-cs"/>
            </a:rPr>
            <a:t>   </a:t>
          </a:r>
          <a:r>
            <a:rPr lang="en-CA" sz="1200" b="1" kern="1200" dirty="0" smtClean="0">
              <a:latin typeface="+mj-lt"/>
              <a:ea typeface="+mn-ea"/>
              <a:cs typeface="+mn-cs"/>
            </a:rPr>
            <a:t>Certification/Accreditation Regimes</a:t>
          </a:r>
          <a:endParaRPr lang="en-CA" sz="1200" b="1" kern="1200" dirty="0">
            <a:latin typeface="+mj-lt"/>
            <a:ea typeface="+mn-ea"/>
            <a:cs typeface="+mn-cs"/>
          </a:endParaRPr>
        </a:p>
      </dsp:txBody>
      <dsp:txXfrm>
        <a:off x="15215" y="234193"/>
        <a:ext cx="2540768" cy="264551"/>
      </dsp:txXfrm>
    </dsp:sp>
    <dsp:sp modelId="{4AE890F5-5C29-4342-B8ED-A09CD94D66C7}">
      <dsp:nvSpPr>
        <dsp:cNvPr id="0" name=""/>
        <dsp:cNvSpPr/>
      </dsp:nvSpPr>
      <dsp:spPr>
        <a:xfrm>
          <a:off x="2944026" y="219881"/>
          <a:ext cx="2569392" cy="29317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+mj-lt"/>
              <a:ea typeface="+mn-ea"/>
              <a:cs typeface="+mn-cs"/>
            </a:rPr>
            <a:t>Curricula/Training</a:t>
          </a:r>
          <a:endParaRPr lang="en-CA" sz="1200" b="1" kern="1200" dirty="0">
            <a:latin typeface="+mj-lt"/>
            <a:ea typeface="+mn-ea"/>
            <a:cs typeface="+mn-cs"/>
          </a:endParaRPr>
        </a:p>
      </dsp:txBody>
      <dsp:txXfrm>
        <a:off x="2958338" y="234193"/>
        <a:ext cx="2540768" cy="264551"/>
      </dsp:txXfrm>
    </dsp:sp>
    <dsp:sp modelId="{8FF2CF79-B110-4684-94D5-222C6319FA83}">
      <dsp:nvSpPr>
        <dsp:cNvPr id="0" name=""/>
        <dsp:cNvSpPr/>
      </dsp:nvSpPr>
      <dsp:spPr>
        <a:xfrm>
          <a:off x="5887148" y="219881"/>
          <a:ext cx="2569392" cy="29317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>
              <a:latin typeface="+mj-lt"/>
              <a:ea typeface="+mn-ea"/>
              <a:cs typeface="+mn-cs"/>
            </a:rPr>
            <a:t>Alignment of Business/Training/Skills</a:t>
          </a:r>
          <a:endParaRPr lang="en-CA" sz="1200" b="1" kern="1200" dirty="0">
            <a:latin typeface="+mj-lt"/>
            <a:ea typeface="+mn-ea"/>
            <a:cs typeface="+mn-cs"/>
          </a:endParaRPr>
        </a:p>
      </dsp:txBody>
      <dsp:txXfrm>
        <a:off x="5901460" y="234193"/>
        <a:ext cx="2540768" cy="264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337B-E1CA-470E-8A70-BCA36EE126CD}">
      <dsp:nvSpPr>
        <dsp:cNvPr id="0" name=""/>
        <dsp:cNvSpPr/>
      </dsp:nvSpPr>
      <dsp:spPr>
        <a:xfrm>
          <a:off x="0" y="70324"/>
          <a:ext cx="4844143" cy="5308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latin typeface="Eras Demi ITC" panose="020B0805030504020804" pitchFamily="34" charset="0"/>
            </a:rPr>
            <a:t>ITAC’s </a:t>
          </a:r>
          <a:r>
            <a:rPr lang="en-CA" sz="1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Business Technology Management (BTM) </a:t>
          </a:r>
          <a:r>
            <a:rPr lang="en-CA" sz="1000" kern="1200" dirty="0" smtClean="0">
              <a:latin typeface="Eras Demi ITC" panose="020B0805030504020804" pitchFamily="34" charset="0"/>
            </a:rPr>
            <a:t>constructed its ICT educational accreditation and career planning program using 27 priority NOS</a:t>
          </a:r>
          <a:endParaRPr lang="en-CA" sz="1000" kern="1200" dirty="0">
            <a:latin typeface="Eras Demi ITC" panose="020B0805030504020804" pitchFamily="34" charset="0"/>
          </a:endParaRPr>
        </a:p>
      </dsp:txBody>
      <dsp:txXfrm>
        <a:off x="25916" y="96240"/>
        <a:ext cx="4792311" cy="479055"/>
      </dsp:txXfrm>
    </dsp:sp>
    <dsp:sp modelId="{46BA2B13-9F3A-46B8-81F4-3A675EF90B1C}">
      <dsp:nvSpPr>
        <dsp:cNvPr id="0" name=""/>
        <dsp:cNvSpPr/>
      </dsp:nvSpPr>
      <dsp:spPr>
        <a:xfrm>
          <a:off x="0" y="630012"/>
          <a:ext cx="4844143" cy="5308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BTM</a:t>
          </a:r>
          <a:r>
            <a:rPr lang="en-CA" sz="1000" kern="1200" dirty="0" smtClean="0">
              <a:latin typeface="Eras Demi ITC" panose="020B0805030504020804" pitchFamily="34" charset="0"/>
            </a:rPr>
            <a:t> programs boost universities’ capacity to provide students with leading edge knowledge and skills based today’s high tech labour market targets: core business practices and ICT specific tools</a:t>
          </a:r>
          <a:endParaRPr lang="en-CA" sz="1000" kern="1200" dirty="0">
            <a:latin typeface="Eras Demi ITC" panose="020B0805030504020804" pitchFamily="34" charset="0"/>
          </a:endParaRPr>
        </a:p>
      </dsp:txBody>
      <dsp:txXfrm>
        <a:off x="25916" y="655928"/>
        <a:ext cx="4792311" cy="479055"/>
      </dsp:txXfrm>
    </dsp:sp>
    <dsp:sp modelId="{29DBD39C-0CA9-42C9-9FCE-D95F7DAD4A16}">
      <dsp:nvSpPr>
        <dsp:cNvPr id="0" name=""/>
        <dsp:cNvSpPr/>
      </dsp:nvSpPr>
      <dsp:spPr>
        <a:xfrm>
          <a:off x="0" y="1189700"/>
          <a:ext cx="4844143" cy="5308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latin typeface="Eras Demi ITC" panose="020B0805030504020804" pitchFamily="34" charset="0"/>
            </a:rPr>
            <a:t>3,200 students currently enrolled in </a:t>
          </a:r>
          <a:r>
            <a:rPr lang="en-CA" sz="1000" b="1" kern="1200" dirty="0" smtClean="0">
              <a:solidFill>
                <a:srgbClr val="C00000"/>
              </a:solidFill>
              <a:latin typeface="Eras Demi ITC" panose="020B0805030504020804" pitchFamily="34" charset="0"/>
            </a:rPr>
            <a:t>BTM </a:t>
          </a:r>
          <a:r>
            <a:rPr lang="en-CA" sz="1000" kern="1200" dirty="0" smtClean="0">
              <a:latin typeface="Eras Demi ITC" panose="020B0805030504020804" pitchFamily="34" charset="0"/>
            </a:rPr>
            <a:t>programs in 20+ universities</a:t>
          </a:r>
          <a:endParaRPr lang="en-CA" sz="1000" kern="1200" dirty="0">
            <a:latin typeface="Eras Demi ITC" panose="020B0805030504020804" pitchFamily="34" charset="0"/>
          </a:endParaRPr>
        </a:p>
      </dsp:txBody>
      <dsp:txXfrm>
        <a:off x="25916" y="1215616"/>
        <a:ext cx="4792311" cy="479055"/>
      </dsp:txXfrm>
    </dsp:sp>
    <dsp:sp modelId="{C117074D-318B-4058-A16D-C900FCBA9CC1}">
      <dsp:nvSpPr>
        <dsp:cNvPr id="0" name=""/>
        <dsp:cNvSpPr/>
      </dsp:nvSpPr>
      <dsp:spPr>
        <a:xfrm>
          <a:off x="0" y="1749387"/>
          <a:ext cx="4844143" cy="5308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rPr>
            <a:t>BTM</a:t>
          </a:r>
          <a:r>
            <a:rPr lang="en-CA" sz="1000" kern="1200" dirty="0" smtClean="0">
              <a:latin typeface="Eras Demi ITC" panose="020B0805030504020804" pitchFamily="34" charset="0"/>
            </a:rPr>
            <a:t> programs boast 1,000 graduates annually, over 10% enrolment growth and 90% graduate placement rate</a:t>
          </a:r>
          <a:endParaRPr lang="en-CA" sz="1000" kern="1200" dirty="0">
            <a:latin typeface="Eras Demi ITC" panose="020B0805030504020804" pitchFamily="34" charset="0"/>
          </a:endParaRPr>
        </a:p>
      </dsp:txBody>
      <dsp:txXfrm>
        <a:off x="25916" y="1775303"/>
        <a:ext cx="4792311" cy="479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2959-81A3-4337-B0F0-EA800B48FC40}">
      <dsp:nvSpPr>
        <dsp:cNvPr id="0" name=""/>
        <dsp:cNvSpPr/>
      </dsp:nvSpPr>
      <dsp:spPr>
        <a:xfrm>
          <a:off x="-54087" y="0"/>
          <a:ext cx="3123811" cy="265021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82B8E-D2EB-4779-8237-3D874A5B1A49}">
      <dsp:nvSpPr>
        <dsp:cNvPr id="0" name=""/>
        <dsp:cNvSpPr/>
      </dsp:nvSpPr>
      <dsp:spPr>
        <a:xfrm>
          <a:off x="259144" y="450002"/>
          <a:ext cx="3615824" cy="2041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are effective tools for: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/>
            <a:t>Improving communication between employers, educators, trainers and workers of expectations and requirements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kern="1200" baseline="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/>
            <a:t>Addressing weaknesses in inconsistent education/training supply across an occupation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i="0" kern="1200" baseline="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Establishing:</a:t>
          </a:r>
          <a:endParaRPr lang="en-CA" sz="1200" kern="1200" dirty="0"/>
        </a:p>
        <a:p>
          <a:pPr marL="179388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  competency-based HR management</a:t>
          </a:r>
          <a:endParaRPr lang="en-CA" sz="1000" b="1" kern="1200" dirty="0"/>
        </a:p>
        <a:p>
          <a:pPr marL="179388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  credentialing approach to occupational training</a:t>
          </a:r>
          <a:endParaRPr lang="en-CA" sz="1000" b="1" kern="1200" dirty="0"/>
        </a:p>
      </dsp:txBody>
      <dsp:txXfrm>
        <a:off x="358798" y="549656"/>
        <a:ext cx="3416516" cy="1842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9C72C-8C29-4CD6-88A1-A600DD9ADE85}">
      <dsp:nvSpPr>
        <dsp:cNvPr id="0" name=""/>
        <dsp:cNvSpPr/>
      </dsp:nvSpPr>
      <dsp:spPr>
        <a:xfrm>
          <a:off x="0" y="77038"/>
          <a:ext cx="4286251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i="1" kern="1200" dirty="0" err="1" smtClean="0"/>
            <a:t>emerit</a:t>
          </a:r>
          <a:r>
            <a:rPr lang="en-CA" sz="1600" b="1" kern="1200" dirty="0" smtClean="0"/>
            <a:t> Tourism Training and Certification</a:t>
          </a:r>
          <a:endParaRPr lang="en-CA" sz="1600" kern="1200" dirty="0"/>
        </a:p>
      </dsp:txBody>
      <dsp:txXfrm>
        <a:off x="0" y="77038"/>
        <a:ext cx="4286251" cy="460800"/>
      </dsp:txXfrm>
    </dsp:sp>
    <dsp:sp modelId="{24971476-6AE0-4B8F-A315-D6269E44C3B4}">
      <dsp:nvSpPr>
        <dsp:cNvPr id="0" name=""/>
        <dsp:cNvSpPr/>
      </dsp:nvSpPr>
      <dsp:spPr>
        <a:xfrm>
          <a:off x="0" y="529821"/>
          <a:ext cx="4286251" cy="16689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Eras Demi ITC" panose="020B0805030504020804" pitchFamily="34" charset="0"/>
            </a:rPr>
            <a:t>Most comprehensive occupation-specific training for tourism jobs in the world</a:t>
          </a:r>
          <a:endParaRPr lang="en-CA" sz="1400" kern="1200" dirty="0">
            <a:latin typeface="Eras Demi ITC" panose="020B0805030504020804" pitchFamily="34" charset="0"/>
          </a:endParaRPr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400" kern="1200" dirty="0">
            <a:latin typeface="Eras Demi ITC" panose="020B08050305040208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Eras Demi ITC" panose="020B0805030504020804" pitchFamily="34" charset="0"/>
            </a:rPr>
            <a:t>Certification for 27 high demand occupations (e.g. Travel Counsellor, Sales Manager, and Food &amp; Beverage Manager)</a:t>
          </a:r>
          <a:endParaRPr lang="en-CA" sz="1400" kern="1200" dirty="0">
            <a:latin typeface="Eras Demi ITC" panose="020B0805030504020804" pitchFamily="34" charset="0"/>
          </a:endParaRPr>
        </a:p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400" kern="1200" dirty="0">
            <a:latin typeface="Eras Demi ITC" panose="020B08050305040208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Eras Demi ITC" panose="020B0805030504020804" pitchFamily="34" charset="0"/>
            </a:rPr>
            <a:t>Over 12,000 </a:t>
          </a:r>
          <a:r>
            <a:rPr lang="en-CA" sz="1400" kern="1200" dirty="0" err="1" smtClean="0">
              <a:latin typeface="Eras Demi ITC" panose="020B0805030504020804" pitchFamily="34" charset="0"/>
            </a:rPr>
            <a:t>emerit</a:t>
          </a:r>
          <a:r>
            <a:rPr lang="en-CA" sz="1400" kern="1200" dirty="0" smtClean="0">
              <a:latin typeface="Eras Demi ITC" panose="020B0805030504020804" pitchFamily="34" charset="0"/>
            </a:rPr>
            <a:t>-certified professionals working in Canada</a:t>
          </a:r>
          <a:endParaRPr lang="en-CA" sz="1400" kern="1200" dirty="0">
            <a:latin typeface="Eras Demi ITC" panose="020B0805030504020804" pitchFamily="34" charset="0"/>
          </a:endParaRPr>
        </a:p>
      </dsp:txBody>
      <dsp:txXfrm>
        <a:off x="0" y="529821"/>
        <a:ext cx="4286251" cy="166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7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4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3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AD1-AB7C-4DE5-8194-A506C1F2EFD7}" type="datetime1">
              <a:rPr lang="en-US" smtClean="0"/>
              <a:t>11/7/2018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0B4-C459-4722-9684-D89AEE468548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0957-1551-48D9-9C72-C40E236867D4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1984-564F-47A7-AA61-470EE65BF9A8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37EB-2D3B-4D05-AFE3-952A337B7625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D17A-EE25-4CAA-B63C-94C44006E9A7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C8D-9705-447E-902D-93B2CE645920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49E3-249A-4AB8-BA71-C46787A55888}" type="datetime1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51DC-C7BF-46C7-B304-94DA2FF5DC14}" type="datetime1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22EC-DFD0-4C97-B2DB-4378F9D330B9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D35B-C5AC-48F6-A60C-6BA0787E674C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B94B-5190-4F06-A8D2-95CCF0B79571}" type="datetime1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8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275" y="1597819"/>
            <a:ext cx="5413607" cy="1102519"/>
          </a:xfrm>
        </p:spPr>
        <p:txBody>
          <a:bodyPr/>
          <a:lstStyle/>
          <a:p>
            <a:r>
              <a:rPr lang="en-US" dirty="0" smtClean="0"/>
              <a:t>Forecasting and Addressing Employer Skills Needs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3275" y="3334979"/>
            <a:ext cx="5648325" cy="1483814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 presentation to the EI Employers’ Forum</a:t>
            </a:r>
          </a:p>
          <a:p>
            <a:endParaRPr lang="en-US" sz="2000" dirty="0"/>
          </a:p>
          <a:p>
            <a:r>
              <a:rPr lang="en-US" sz="2000" dirty="0" smtClean="0"/>
              <a:t>Benoit Tessier, Director General</a:t>
            </a:r>
          </a:p>
          <a:p>
            <a:r>
              <a:rPr lang="en-US" sz="2000" dirty="0" smtClean="0"/>
              <a:t>November 1, 2018</a:t>
            </a:r>
          </a:p>
        </p:txBody>
      </p:sp>
    </p:spTree>
    <p:extLst>
      <p:ext uri="{BB962C8B-B14F-4D97-AF65-F5344CB8AC3E}">
        <p14:creationId xmlns:p14="http://schemas.microsoft.com/office/powerpoint/2010/main" val="1686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1"/>
            <a:ext cx="8229600" cy="857250"/>
          </a:xfrm>
        </p:spPr>
        <p:txBody>
          <a:bodyPr/>
          <a:lstStyle/>
          <a:p>
            <a:pPr algn="ctr"/>
            <a:r>
              <a:rPr lang="en-CA" dirty="0" smtClean="0"/>
              <a:t>Certification and Accreditation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751795"/>
            <a:ext cx="8156121" cy="896711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0"/>
              </a:spcBef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Employers have a reliable proxy measure (via certifications) of skill competency </a:t>
            </a:r>
            <a:r>
              <a:rPr lang="en-CA" sz="1400" b="1" dirty="0" smtClean="0">
                <a:latin typeface="Arial" charset="0"/>
                <a:ea typeface="ＭＳ Ｐゴシック" pitchFamily="34" charset="-128"/>
                <a:cs typeface="Arial" charset="0"/>
              </a:rPr>
              <a:t>that:</a:t>
            </a:r>
            <a:endParaRPr lang="en-CA" sz="14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69875" lvl="1" indent="18732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indicates skill-readiness for jobs </a:t>
            </a:r>
          </a:p>
          <a:p>
            <a:pPr marL="269875" lvl="1" indent="18732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is transferable across regions and specific business contexts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63941827"/>
              </p:ext>
            </p:extLst>
          </p:nvPr>
        </p:nvGraphicFramePr>
        <p:xfrm>
          <a:off x="547006" y="2326822"/>
          <a:ext cx="4286251" cy="226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0828"/>
            <a:ext cx="2816678" cy="6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3139894"/>
              </p:ext>
            </p:extLst>
          </p:nvPr>
        </p:nvGraphicFramePr>
        <p:xfrm>
          <a:off x="4408712" y="1722664"/>
          <a:ext cx="5127174" cy="280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360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SIP: Funding Innovative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Terms and Conditions include the flexibility to invest in “creative solutions to labour market issues</a:t>
            </a:r>
            <a:r>
              <a:rPr lang="en-CA" sz="2000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en-CA" sz="2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SIP has invested in some exploratory and innovative initiatives that have contributed to subsequent programming: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CA" sz="19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SIP-funded project with the Canadian Manufacturers and Exporters and Siemens tested the concept and led to the development of the Student Work Placement Program.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SIP-funded project with University of Ottawa led to the Budget 2018 announcement of the Education and Labour Market Longitudinal Linkage Platform.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SWPP: Government of Canada 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26671"/>
            <a:ext cx="8491490" cy="34679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sz="1600" dirty="0" smtClean="0"/>
              <a:t>The Government of Canada’s 2016 Budget announced a one-time investment of </a:t>
            </a:r>
            <a:r>
              <a:rPr lang="en-CA" sz="1600" b="1" dirty="0" smtClean="0">
                <a:solidFill>
                  <a:schemeClr val="accent2">
                    <a:lumMod val="50000"/>
                  </a:schemeClr>
                </a:solidFill>
              </a:rPr>
              <a:t>$73 million over four years to better prepare students for the world of work</a:t>
            </a:r>
            <a:r>
              <a:rPr lang="en-CA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CA" sz="1600" dirty="0" smtClean="0"/>
              <a:t>by supporting:</a:t>
            </a:r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endParaRPr lang="en-CA" sz="900" dirty="0" smtClean="0"/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CA" sz="1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sz="1600" dirty="0" smtClean="0"/>
              <a:t>In 2018, the Government increased its commitment to helping students by investing an </a:t>
            </a:r>
            <a:r>
              <a:rPr lang="en-CA" sz="1600" b="1" dirty="0" smtClean="0">
                <a:solidFill>
                  <a:schemeClr val="accent2">
                    <a:lumMod val="50000"/>
                  </a:schemeClr>
                </a:solidFill>
              </a:rPr>
              <a:t>additional $11.3M over three years to create 1,500 new additional student work placements in cyber security and artificial intelligence </a:t>
            </a:r>
            <a:r>
              <a:rPr lang="en-CA" sz="1600" dirty="0" smtClean="0"/>
              <a:t>fields to ensure Canadian students are at the forefront of emerging global trends</a:t>
            </a:r>
            <a:endParaRPr lang="en-CA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681614"/>
            <a:ext cx="8229603" cy="1724649"/>
            <a:chOff x="629036" y="2343948"/>
            <a:chExt cx="8229603" cy="1724649"/>
          </a:xfrm>
        </p:grpSpPr>
        <p:sp>
          <p:nvSpPr>
            <p:cNvPr id="10" name="Rectangle 9"/>
            <p:cNvSpPr/>
            <p:nvPr/>
          </p:nvSpPr>
          <p:spPr>
            <a:xfrm>
              <a:off x="973760" y="2485046"/>
              <a:ext cx="3464654" cy="13680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r"/>
              <a:r>
                <a:rPr lang="en-CA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co-op placements and </a:t>
              </a:r>
              <a:endParaRPr lang="en-C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algn="r"/>
              <a:r>
                <a:rPr lang="en-CA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work-integrated </a:t>
              </a:r>
              <a:r>
                <a:rPr lang="en-CA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 </a:t>
              </a:r>
              <a:r>
                <a:rPr lang="en-CA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opportunities </a:t>
              </a:r>
              <a:r>
                <a:rPr lang="en-CA" sz="1600" dirty="0" smtClean="0">
                  <a:solidFill>
                    <a:schemeClr val="tx1"/>
                  </a:solidFill>
                </a:rPr>
                <a:t>for </a:t>
              </a:r>
              <a:r>
                <a:rPr lang="en-CA" sz="1600" dirty="0">
                  <a:solidFill>
                    <a:schemeClr val="tx1"/>
                  </a:solidFill>
                </a:rPr>
                <a:t>students, </a:t>
              </a:r>
              <a:endParaRPr lang="en-CA" sz="1600" dirty="0" smtClean="0">
                <a:solidFill>
                  <a:schemeClr val="tx1"/>
                </a:solidFill>
              </a:endParaRPr>
            </a:p>
            <a:p>
              <a:pPr marL="0" lvl="1" algn="r"/>
              <a:r>
                <a:rPr lang="en-CA" sz="1600" dirty="0" smtClean="0">
                  <a:solidFill>
                    <a:schemeClr val="tx1"/>
                  </a:solidFill>
                </a:rPr>
                <a:t>with </a:t>
              </a:r>
              <a:r>
                <a:rPr lang="en-CA" sz="1600" dirty="0">
                  <a:solidFill>
                    <a:schemeClr val="tx1"/>
                  </a:solidFill>
                </a:rPr>
                <a:t>a focus on high-demand </a:t>
              </a:r>
              <a:r>
                <a:rPr lang="en-CA" sz="1600" dirty="0" smtClean="0">
                  <a:solidFill>
                    <a:schemeClr val="tx1"/>
                  </a:solidFill>
                </a:rPr>
                <a:t>fields, such as STEM and business.</a:t>
              </a:r>
              <a:endParaRPr lang="en-CA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63112" y="2493921"/>
              <a:ext cx="3888000" cy="13680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endParaRPr lang="en-CA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/>
              <a:r>
                <a:rPr lang="en-CA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partnerships </a:t>
              </a:r>
              <a:r>
                <a:rPr lang="en-CA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between employers and willing post-secondary institutions</a:t>
              </a:r>
              <a:r>
                <a:rPr lang="en-CA" sz="16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CA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/>
              <a:r>
                <a:rPr lang="en-CA" sz="1600" dirty="0" smtClean="0">
                  <a:solidFill>
                    <a:schemeClr val="tx1"/>
                  </a:solidFill>
                </a:rPr>
                <a:t>to </a:t>
              </a:r>
              <a:r>
                <a:rPr lang="en-CA" sz="1600" dirty="0">
                  <a:solidFill>
                    <a:schemeClr val="tx1"/>
                  </a:solidFill>
                </a:rPr>
                <a:t>better align what is taught </a:t>
              </a:r>
              <a:endParaRPr lang="en-CA" sz="1600" dirty="0" smtClean="0">
                <a:solidFill>
                  <a:schemeClr val="tx1"/>
                </a:solidFill>
              </a:endParaRPr>
            </a:p>
            <a:p>
              <a:pPr marL="0" lvl="1"/>
              <a:r>
                <a:rPr lang="en-CA" sz="1600" dirty="0" smtClean="0">
                  <a:solidFill>
                    <a:schemeClr val="tx1"/>
                  </a:solidFill>
                </a:rPr>
                <a:t>with </a:t>
              </a:r>
              <a:r>
                <a:rPr lang="en-CA" sz="1600" dirty="0">
                  <a:solidFill>
                    <a:schemeClr val="tx1"/>
                  </a:solidFill>
                </a:rPr>
                <a:t>the needs of employers</a:t>
              </a:r>
              <a:r>
                <a:rPr lang="en-CA" sz="1600" dirty="0" smtClean="0">
                  <a:solidFill>
                    <a:schemeClr val="tx1"/>
                  </a:solidFill>
                </a:rPr>
                <a:t>.</a:t>
              </a:r>
            </a:p>
            <a:p>
              <a:pPr marL="0" lvl="1"/>
              <a:endParaRPr lang="en-CA" sz="1600" dirty="0">
                <a:solidFill>
                  <a:schemeClr val="tx1"/>
                </a:solidFill>
              </a:endParaRPr>
            </a:p>
            <a:p>
              <a:pPr marL="0" lvl="1"/>
              <a:endParaRPr lang="en-CA" sz="1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7" descr="C:\Users\marjorie.marcil\AppData\Local\Microsoft\Windows\Temporary Internet Files\Content.IE5\BTBMZ8XR\community-partner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584" y="2757704"/>
              <a:ext cx="815055" cy="8150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1" descr="C:\Users\marjorie.marcil\AppData\Local\Microsoft\Windows\Temporary Internet Files\Content.IE5\4MDEJLIW\science-tech-img_STEM_logo_c[1]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78" b="21876"/>
            <a:stretch/>
          </p:blipFill>
          <p:spPr bwMode="auto">
            <a:xfrm>
              <a:off x="1159347" y="2343948"/>
              <a:ext cx="439313" cy="413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Users\marjorie.marcil\AppData\Local\Microsoft\Windows\Temporary Internet Files\Content.IE5\370T1L11\graphic_showing_a_pen_and_paper_writing_a_report_0515-0909-2722-3528_SMU[1].jp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347" y="3672597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marjorie.marcil\AppData\Local\Microsoft\Windows\Temporary Internet Files\Content.IE5\4MDEJLIW\science-tech-img_STEM_logo_c[1]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0" r="50677" b="19067"/>
            <a:stretch/>
          </p:blipFill>
          <p:spPr bwMode="auto">
            <a:xfrm>
              <a:off x="730601" y="2544647"/>
              <a:ext cx="439313" cy="42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C:\Users\marjorie.marcil\AppData\Local\Microsoft\Windows\Temporary Internet Files\Content.IE5\4MDEJLIW\science-tech-img_STEM_logo_c[1]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5" t="1089" r="25875" b="19717"/>
            <a:stretch/>
          </p:blipFill>
          <p:spPr bwMode="auto">
            <a:xfrm>
              <a:off x="629036" y="2955521"/>
              <a:ext cx="437624" cy="41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marjorie.marcil\AppData\Local\Microsoft\Windows\Temporary Internet Files\Content.IE5\4MDEJLIW\science-tech-img_STEM_logo_c[1]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33" t="1676" r="1" b="19624"/>
            <a:stretch/>
          </p:blipFill>
          <p:spPr bwMode="auto">
            <a:xfrm>
              <a:off x="681260" y="3356759"/>
              <a:ext cx="443806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8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Student Work Placement Program (SWPP)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08" y="1209368"/>
            <a:ext cx="8229600" cy="502827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13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19794" y="3824853"/>
            <a:ext cx="280566" cy="16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88" y="1687982"/>
            <a:ext cx="5823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12" y="2736850"/>
            <a:ext cx="3905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61" y="2800349"/>
            <a:ext cx="9747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59" y="2390826"/>
            <a:ext cx="974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>
            <a:spLocks noChangeAspect="1"/>
          </p:cNvSpPr>
          <p:nvPr/>
        </p:nvSpPr>
        <p:spPr>
          <a:xfrm>
            <a:off x="202712" y="1720349"/>
            <a:ext cx="2160000" cy="2160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CA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STUDENT WORK PLACEMENT PROGRAM</a:t>
            </a:r>
            <a:endParaRPr lang="en-CA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supports sustainable quality work placements for </a:t>
            </a:r>
            <a:r>
              <a:rPr lang="en-CA" sz="1050" dirty="0">
                <a:solidFill>
                  <a:schemeClr val="bg1"/>
                </a:solidFill>
                <a:cs typeface="Arial" panose="020B0604020202020204" pitchFamily="34" charset="0"/>
              </a:rPr>
              <a:t>students in </a:t>
            </a:r>
            <a:endParaRPr lang="en-CA" sz="105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high-demand </a:t>
            </a:r>
            <a:r>
              <a:rPr lang="en-CA" sz="1050" dirty="0">
                <a:solidFill>
                  <a:schemeClr val="bg1"/>
                </a:solidFill>
                <a:cs typeface="Arial" panose="020B0604020202020204" pitchFamily="34" charset="0"/>
              </a:rPr>
              <a:t>fields, such 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as STEM </a:t>
            </a:r>
            <a:r>
              <a:rPr lang="en-CA" sz="1050" dirty="0">
                <a:solidFill>
                  <a:schemeClr val="bg1"/>
                </a:solidFill>
                <a:cs typeface="Arial" panose="020B0604020202020204" pitchFamily="34" charset="0"/>
              </a:rPr>
              <a:t>and business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CA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2538196" y="2601863"/>
            <a:ext cx="1837693" cy="54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EMPLOYER CONSORTIA</a:t>
            </a:r>
          </a:p>
        </p:txBody>
      </p:sp>
      <p:sp>
        <p:nvSpPr>
          <p:cNvPr id="41" name="Rounded Rectangle 40"/>
          <p:cNvSpPr>
            <a:spLocks/>
          </p:cNvSpPr>
          <p:nvPr/>
        </p:nvSpPr>
        <p:spPr>
          <a:xfrm>
            <a:off x="4523794" y="1070603"/>
            <a:ext cx="1296000" cy="140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ACTIVITY STREAM 1: </a:t>
            </a:r>
          </a:p>
          <a:p>
            <a:pPr lvl="0" algn="ctr"/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Create </a:t>
            </a:r>
          </a:p>
          <a:p>
            <a:pPr lvl="0" algn="ctr"/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new work placements</a:t>
            </a:r>
            <a:endParaRPr lang="en-CA" sz="1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6048741" y="1042288"/>
            <a:ext cx="2880000" cy="16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 typeface="Arial" panose="020B0604020202020204" pitchFamily="34" charset="0"/>
              <a:buChar char="•"/>
            </a:pP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Up to </a:t>
            </a:r>
            <a:r>
              <a:rPr lang="en-CA" sz="10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11,500 new work placements</a:t>
            </a:r>
            <a:endParaRPr lang="en-CA" sz="105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4138" lvl="0" indent="-84138">
              <a:buFont typeface="Arial" panose="020B0604020202020204" pitchFamily="34" charset="0"/>
              <a:buChar char="•"/>
            </a:pP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Wage subsidy of up to </a:t>
            </a:r>
            <a:r>
              <a:rPr lang="en-CA" sz="10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$5,000 per placement</a:t>
            </a:r>
            <a:endParaRPr lang="en-CA" sz="10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4138" lvl="0" indent="-84138">
              <a:buFont typeface="Arial" panose="020B0604020202020204" pitchFamily="34" charset="0"/>
              <a:buChar char="•"/>
            </a:pP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Wage subsidy of up to </a:t>
            </a:r>
            <a:r>
              <a:rPr lang="en-CA" sz="10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$7,000 for under-represented groups: 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women in STEM, newcomers, indigenous, 1</a:t>
            </a:r>
            <a:r>
              <a:rPr lang="en-CA" sz="1050" baseline="30000" dirty="0" smtClean="0">
                <a:solidFill>
                  <a:schemeClr val="bg1"/>
                </a:solidFill>
                <a:cs typeface="Arial" panose="020B0604020202020204" pitchFamily="34" charset="0"/>
              </a:rPr>
              <a:t>st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 year students, disabled students </a:t>
            </a:r>
          </a:p>
          <a:p>
            <a:pPr marL="84138" lvl="0" indent="-84138">
              <a:buFont typeface="Arial" panose="020B0604020202020204" pitchFamily="34" charset="0"/>
              <a:buChar char="•"/>
            </a:pP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Focus on developing work-ready skills –</a:t>
            </a:r>
            <a:r>
              <a:rPr lang="en-CA" sz="105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emphasis on </a:t>
            </a:r>
            <a:r>
              <a:rPr lang="en-CA" sz="10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entrepreneurship / business skills</a:t>
            </a:r>
            <a:r>
              <a:rPr lang="en-CA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 to support innovation</a:t>
            </a:r>
          </a:p>
        </p:txBody>
      </p:sp>
      <p:sp>
        <p:nvSpPr>
          <p:cNvPr id="43" name="Rounded Rectangle 42"/>
          <p:cNvSpPr>
            <a:spLocks/>
          </p:cNvSpPr>
          <p:nvPr/>
        </p:nvSpPr>
        <p:spPr>
          <a:xfrm>
            <a:off x="4523794" y="3178349"/>
            <a:ext cx="1296000" cy="140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ACTIVITY STREAM 2:</a:t>
            </a:r>
          </a:p>
          <a:p>
            <a:pPr lvl="0" algn="ctr"/>
            <a:r>
              <a:rPr lang="en-CA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Support sustainable </a:t>
            </a:r>
            <a:r>
              <a:rPr lang="en-CA" sz="1050" dirty="0">
                <a:solidFill>
                  <a:schemeClr val="tx1"/>
                </a:solidFill>
                <a:cs typeface="Arial" panose="020B0604020202020204" pitchFamily="34" charset="0"/>
              </a:rPr>
              <a:t>partnerships between Industry and </a:t>
            </a:r>
            <a:r>
              <a:rPr lang="en-CA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willing PSE</a:t>
            </a:r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6100360" y="3141863"/>
            <a:ext cx="2880000" cy="142173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lvl="0" indent="-84138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r>
              <a:rPr lang="en-US" sz="10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irect connections </a:t>
            </a:r>
            <a:r>
              <a:rPr lang="en-US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between PSE institutions and employers </a:t>
            </a:r>
            <a:r>
              <a:rPr lang="en-US" sz="10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to align skills development to labour market demand</a:t>
            </a:r>
            <a:r>
              <a:rPr lang="en-US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CA" sz="10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4138" lvl="0" indent="-84138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Outreach and support </a:t>
            </a:r>
            <a:r>
              <a:rPr lang="en-US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to facilitate participation </a:t>
            </a:r>
            <a:r>
              <a:rPr lang="en-US" sz="1050" dirty="0">
                <a:solidFill>
                  <a:schemeClr val="tx1"/>
                </a:solidFill>
                <a:cs typeface="Arial" panose="020B0604020202020204" pitchFamily="34" charset="0"/>
              </a:rPr>
              <a:t>of </a:t>
            </a:r>
            <a:r>
              <a:rPr lang="en-US" sz="10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SMEs</a:t>
            </a:r>
            <a:r>
              <a:rPr lang="en-US" sz="105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791042" y="3178349"/>
            <a:ext cx="1332000" cy="2801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Mining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791042" y="3538349"/>
            <a:ext cx="1313290" cy="286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Entrepreneurship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91042" y="3956019"/>
            <a:ext cx="1313290" cy="2472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Electricity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791042" y="4316019"/>
            <a:ext cx="1313290" cy="266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Financial Services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91042" y="1825459"/>
            <a:ext cx="1332000" cy="300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Environment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81688" y="1425864"/>
            <a:ext cx="1332000" cy="2944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Biotechnology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81687" y="2226469"/>
            <a:ext cx="1332000" cy="3287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Aerospace / Aviation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81687" y="914400"/>
            <a:ext cx="1322645" cy="4277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Information and Communication Technology</a:t>
            </a:r>
            <a:endParaRPr lang="en-CA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4" name="Picture 2" descr="C:\Users\marjorie.marcil\AppData\Local\Microsoft\Windows\Temporary Internet Files\Content.IE5\370T1L11\580px-Computer_n_screen.svg[1]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1974" y="942355"/>
            <a:ext cx="360000" cy="3717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Picture 5" descr="C:\Users\marjorie.marcil\AppData\Local\Microsoft\Windows\Temporary Internet Files\Content.IE5\370T1L11\chemistry_flasks_by_thepow-d5c3obq[1]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74" y="1479092"/>
            <a:ext cx="396000" cy="2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marjorie.marcil\AppData\Local\Microsoft\Windows\Temporary Internet Files\Content.IE5\QX0HLUIY\simple_leaf[1]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74" y="1899054"/>
            <a:ext cx="288000" cy="235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" name="Picture 3" descr="C:\Users\marjorie.marcil\AppData\Local\Microsoft\Windows\Temporary Internet Files\Content.IE5\370T1L11\512px-Plane_font_awesome.svg[1]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76">
            <a:off x="2685311" y="2266961"/>
            <a:ext cx="252000" cy="2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8" name="Picture 9" descr="C:\Users\marjorie.marcil\AppData\Local\Microsoft\Windows\Temporary Internet Files\Content.IE5\BTBMZ8XR\simple_pickaxe[1]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134">
            <a:off x="2673688" y="3204620"/>
            <a:ext cx="216000" cy="208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9" name="Picture 10" descr="C:\Users\marjorie.marcil\AppData\Local\Microsoft\Windows\Temporary Internet Files\Content.IE5\370T1L11\Suitcase_icon[1]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74" y="3548268"/>
            <a:ext cx="360000" cy="3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marjorie.marcil\AppData\Local\Microsoft\Windows\Temporary Internet Files\Content.IE5\4MDEJLIW\304px-Light_bulb_icon_tips.svg[1]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74" y="3956019"/>
            <a:ext cx="180000" cy="2546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" name="Picture 6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74" y="4329442"/>
            <a:ext cx="252000" cy="2529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6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Delivery Approach: Employer Consortia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65" y="722850"/>
            <a:ext cx="8098971" cy="301639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39339" y="932485"/>
            <a:ext cx="3610746" cy="1009650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en-CA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CONSORTIA </a:t>
            </a:r>
          </a:p>
          <a:p>
            <a:pPr marL="266700"/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Third‑party </a:t>
            </a: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representing the skills development and </a:t>
            </a:r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interests of a </a:t>
            </a:r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sector, engage </a:t>
            </a: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0027" y="2428221"/>
            <a:ext cx="2556000" cy="2124000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  <a:p>
            <a:pPr lvl="1"/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182563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quality </a:t>
            </a:r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 </a:t>
            </a: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placements are </a:t>
            </a:r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4500" lvl="1" indent="-182563">
              <a:buFont typeface="Arial" panose="020B0604020202020204" pitchFamily="34" charset="0"/>
              <a:buChar char="•"/>
            </a:pPr>
            <a:endParaRPr lang="en-CA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182563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large employers act as industry champions.</a:t>
            </a:r>
          </a:p>
          <a:p>
            <a:pPr marL="444500" lvl="1" indent="-182563"/>
            <a:r>
              <a:rPr lang="en-CA" sz="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 indent="-182563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SMEs participate in WIL</a:t>
            </a:r>
            <a:r>
              <a:rPr lang="en-CA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76138" y="2431735"/>
            <a:ext cx="2556000" cy="2124000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 INSTITUTIONS</a:t>
            </a:r>
          </a:p>
          <a:p>
            <a:pPr lvl="0"/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student work placements and recruit PSE students.</a:t>
            </a:r>
          </a:p>
          <a:p>
            <a:pPr marL="442913" lvl="1" indent="-171450">
              <a:buFont typeface="Arial" panose="020B0604020202020204" pitchFamily="34" charset="0"/>
              <a:buChar char="•"/>
            </a:pPr>
            <a:endParaRPr lang="en-CA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collaborate with employers to align skills development to labour market demand.</a:t>
            </a:r>
          </a:p>
          <a:p>
            <a:pPr lvl="0"/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5483" y="2428221"/>
            <a:ext cx="2556000" cy="2124000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CA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lvl="0"/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them find relevant WIL opportunities in their field of study/career path.</a:t>
            </a:r>
          </a:p>
          <a:p>
            <a:pPr marL="358775" indent="-171450">
              <a:buFont typeface="Arial" panose="020B0604020202020204" pitchFamily="34" charset="0"/>
              <a:buChar char="•"/>
            </a:pPr>
            <a:endParaRPr lang="en-CA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feedback on the quality of WIL placements.</a:t>
            </a:r>
          </a:p>
          <a:p>
            <a:pPr lvl="0"/>
            <a:endParaRPr lang="en-CA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C:\Users\marjorie.marcil\AppData\Local\Microsoft\Windows\Temporary Internet Files\Content.IE5\QX0HLUIY\512px-Group_font_awesome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3" y="1164827"/>
            <a:ext cx="777308" cy="7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rjorie.marcil\AppData\Local\Microsoft\Windows\Temporary Internet Files\Content.IE5\BTBMZ8XR\mono-apollon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61" y="3654010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marjorie.marcil\AppData\Local\Microsoft\Windows\Temporary Internet Files\Content.IE5\370T1L11\15345-illustration-of-city-buildings-pv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" y="3589316"/>
            <a:ext cx="856694" cy="8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marjorie.marcil\AppData\Local\Microsoft\Windows\Temporary Internet Files\Content.IE5\BTBMZ8XR\white-male-1871366_960_720[1].jp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r="56473"/>
          <a:stretch/>
        </p:blipFill>
        <p:spPr bwMode="auto">
          <a:xfrm>
            <a:off x="6075158" y="3586456"/>
            <a:ext cx="504000" cy="9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Elbow Connector 40"/>
          <p:cNvCxnSpPr>
            <a:stCxn id="15" idx="2"/>
            <a:endCxn id="18" idx="0"/>
          </p:cNvCxnSpPr>
          <p:nvPr/>
        </p:nvCxnSpPr>
        <p:spPr>
          <a:xfrm rot="16200000" flipH="1">
            <a:off x="5876054" y="810792"/>
            <a:ext cx="486086" cy="2748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3056277" y="487318"/>
            <a:ext cx="243042" cy="3152676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92036" y="2185177"/>
            <a:ext cx="0" cy="243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54138" y="2185177"/>
            <a:ext cx="2" cy="24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SWPP: Placements in Key Economic Sectors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985" y="998978"/>
            <a:ext cx="8017329" cy="332282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1" y="1475246"/>
            <a:ext cx="2857500" cy="22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07985" y="734235"/>
            <a:ext cx="7243971" cy="3798882"/>
            <a:chOff x="1406426" y="737927"/>
            <a:chExt cx="6254373" cy="4251387"/>
          </a:xfrm>
        </p:grpSpPr>
        <p:sp>
          <p:nvSpPr>
            <p:cNvPr id="14" name="TextBox 13"/>
            <p:cNvSpPr txBox="1"/>
            <p:nvPr/>
          </p:nvSpPr>
          <p:spPr>
            <a:xfrm>
              <a:off x="1406426" y="1184204"/>
              <a:ext cx="1307535" cy="1205531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249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Information &amp;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Communications 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Technology</a:t>
              </a:r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7138" y="2897873"/>
              <a:ext cx="1273740" cy="1205531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15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Aerospace &amp; 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Aviation</a:t>
              </a:r>
            </a:p>
            <a:p>
              <a:pPr algn="ctr"/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88421" y="2989391"/>
              <a:ext cx="1410983" cy="99886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11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Electricity</a:t>
              </a:r>
            </a:p>
            <a:p>
              <a:pPr algn="ctr"/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39566" y="737927"/>
              <a:ext cx="1109706" cy="892552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151</a:t>
              </a: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Environment</a:t>
              </a:r>
            </a:p>
            <a:p>
              <a:pPr algn="ctr"/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39566" y="3990445"/>
              <a:ext cx="1195908" cy="99886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14</a:t>
              </a:r>
              <a:endParaRPr lang="en-CA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Entrepreneurship</a:t>
              </a:r>
            </a:p>
            <a:p>
              <a:pPr algn="ctr"/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66693" y="1161756"/>
              <a:ext cx="1294106" cy="892552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102</a:t>
              </a:r>
              <a:endParaRPr lang="en-CA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CA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Biotechnology</a:t>
              </a:r>
            </a:p>
            <a:p>
              <a:pPr algn="ctr"/>
              <a:endParaRPr lang="en-C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0" name="Picture 10" descr="C:\Users\marjorie.marcil\AppData\Local\Microsoft\Windows\Temporary Internet Files\Content.IE5\370T1L11\Suitcase_icon[1]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651" y="3944397"/>
              <a:ext cx="613831" cy="545483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1" name="Picture 2" descr="C:\Users\marjorie.marcil\AppData\Local\Microsoft\Windows\Temporary Internet Files\Content.IE5\370T1L11\580px-Computer_n_screen.svg[1]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9504" y="1365789"/>
              <a:ext cx="613832" cy="6339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3" descr="C:\Users\marjorie.marcil\AppData\Local\Microsoft\Windows\Temporary Internet Files\Content.IE5\370T1L11\512px-Plane_font_awesom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7376">
              <a:off x="2866420" y="3683528"/>
              <a:ext cx="613833" cy="6138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4" descr="C:\Users\marjorie.marcil\AppData\Local\Microsoft\Windows\Temporary Internet Files\Content.IE5\QX0HLUIY\simple_leaf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397" y="810535"/>
              <a:ext cx="491065" cy="4008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5" descr="C:\Users\marjorie.marcil\AppData\Local\Microsoft\Windows\Temporary Internet Files\Content.IE5\370T1L11\chemistry_flasks_by_thepow-d5c3obq[1].jp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252" y="1365789"/>
              <a:ext cx="675215" cy="356176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5" name="Picture 7" descr="C:\Users\marjorie.marcil\AppData\Local\Microsoft\Windows\Temporary Internet Files\Content.IE5\4MDEJLIW\304px-Light_bulb_icon_tips.svg[1].pn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748" y="3265561"/>
              <a:ext cx="398992" cy="56436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4430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SWPP: Exceeding Targets for </a:t>
            </a:r>
            <a:br>
              <a:rPr lang="en-CA" dirty="0" smtClean="0"/>
            </a:br>
            <a:r>
              <a:rPr lang="en-CA" dirty="0" smtClean="0"/>
              <a:t>Under-represented Groups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 descr="\\hrdc-drhc.net\settings\FolderRedir\NCR-RCN\NCR-RCN2\tasnia.khan\Desktop\CEWIL Presentation graphics\under-rep no intersect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5" y="1148639"/>
            <a:ext cx="5556673" cy="33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2625" y="1156803"/>
            <a:ext cx="143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E88651"/>
                </a:solidFill>
                <a:latin typeface="Calibri"/>
              </a:rPr>
              <a:t>46%</a:t>
            </a:r>
            <a:endParaRPr lang="en-CA" sz="5400" b="1" dirty="0">
              <a:solidFill>
                <a:srgbClr val="E88651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2624" y="1902279"/>
            <a:ext cx="2270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total </a:t>
            </a:r>
            <a:r>
              <a:rPr lang="en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placements created </a:t>
            </a:r>
            <a:b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</a:t>
            </a:r>
            <a:r>
              <a:rPr lang="en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SWPP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for students in </a:t>
            </a:r>
            <a:b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under-represented groups</a:t>
            </a:r>
          </a:p>
        </p:txBody>
      </p:sp>
    </p:spTree>
    <p:extLst>
      <p:ext uri="{BB962C8B-B14F-4D97-AF65-F5344CB8AC3E}">
        <p14:creationId xmlns:p14="http://schemas.microsoft.com/office/powerpoint/2010/main" val="2933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SWPP: SME Representation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238932"/>
            <a:ext cx="5761219" cy="33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471" y="1063229"/>
            <a:ext cx="3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2" y="886279"/>
            <a:ext cx="1595664" cy="15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5566" y="1063229"/>
            <a:ext cx="71831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C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all employers participating in the Program were SMEs!</a:t>
            </a:r>
          </a:p>
        </p:txBody>
      </p:sp>
    </p:spTree>
    <p:extLst>
      <p:ext uri="{BB962C8B-B14F-4D97-AF65-F5344CB8AC3E}">
        <p14:creationId xmlns:p14="http://schemas.microsoft.com/office/powerpoint/2010/main" val="3700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  <a:endParaRPr lang="en-C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647566"/>
          </a:xfrm>
        </p:spPr>
        <p:txBody>
          <a:bodyPr>
            <a:noAutofit/>
          </a:bodyPr>
          <a:lstStyle/>
          <a:p>
            <a:r>
              <a:rPr lang="en-CA" sz="2400" dirty="0" smtClean="0"/>
              <a:t>Key trends guiding our priorities</a:t>
            </a:r>
            <a:br>
              <a:rPr lang="en-CA" sz="2400" dirty="0" smtClean="0"/>
            </a:br>
            <a:endParaRPr lang="en-CA" sz="300" dirty="0" smtClean="0"/>
          </a:p>
          <a:p>
            <a:r>
              <a:rPr lang="en-CA" sz="2400" dirty="0" smtClean="0"/>
              <a:t>Trends transforming sectors</a:t>
            </a:r>
            <a:r>
              <a:rPr lang="en-CA" sz="2400" dirty="0"/>
              <a:t>, </a:t>
            </a:r>
            <a:r>
              <a:rPr lang="en-CA" sz="2400" dirty="0" smtClean="0"/>
              <a:t>industries, and occupations</a:t>
            </a:r>
          </a:p>
          <a:p>
            <a:endParaRPr lang="en-CA" sz="300" dirty="0" smtClean="0"/>
          </a:p>
          <a:p>
            <a:r>
              <a:rPr lang="en-CA" sz="2400" dirty="0"/>
              <a:t>Key </a:t>
            </a:r>
            <a:r>
              <a:rPr lang="en-CA" sz="2400" dirty="0" smtClean="0"/>
              <a:t>priorities framing </a:t>
            </a:r>
            <a:r>
              <a:rPr lang="en-CA" sz="2400" dirty="0"/>
              <a:t>ESDC’s </a:t>
            </a:r>
            <a:r>
              <a:rPr lang="en-CA" sz="2400" dirty="0" smtClean="0"/>
              <a:t>policy agenda</a:t>
            </a:r>
            <a:endParaRPr lang="en-CA" sz="2400" dirty="0"/>
          </a:p>
          <a:p>
            <a:r>
              <a:rPr lang="en-CA" sz="2400" dirty="0" smtClean="0"/>
              <a:t>ESDC programming that supports employers:</a:t>
            </a:r>
          </a:p>
          <a:p>
            <a:pPr lvl="1"/>
            <a:r>
              <a:rPr lang="en-CA" sz="2000" dirty="0"/>
              <a:t>Sectoral Initiatives Program </a:t>
            </a:r>
          </a:p>
          <a:p>
            <a:pPr lvl="1"/>
            <a:r>
              <a:rPr lang="en-CA" sz="2000" dirty="0" smtClean="0"/>
              <a:t>Student </a:t>
            </a:r>
            <a:r>
              <a:rPr lang="en-CA" sz="2000" dirty="0"/>
              <a:t>Work Placement Program</a:t>
            </a:r>
          </a:p>
          <a:p>
            <a:pPr marL="457200" lvl="1" indent="0">
              <a:buNone/>
            </a:pPr>
            <a:endParaRPr lang="en-CA" sz="300" dirty="0" smtClean="0"/>
          </a:p>
          <a:p>
            <a:endParaRPr lang="en-CA" sz="300" dirty="0" smtClean="0"/>
          </a:p>
          <a:p>
            <a:r>
              <a:rPr lang="en-CA" sz="2400" dirty="0" smtClean="0"/>
              <a:t>Discussion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Trends Guiding our Priorities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295492"/>
              </p:ext>
            </p:extLst>
          </p:nvPr>
        </p:nvGraphicFramePr>
        <p:xfrm>
          <a:off x="342900" y="930729"/>
          <a:ext cx="8469630" cy="366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3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0" y="3090496"/>
            <a:ext cx="1086774" cy="65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18" y="1922649"/>
            <a:ext cx="714182" cy="4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2" y="1"/>
            <a:ext cx="8760278" cy="800099"/>
          </a:xfrm>
        </p:spPr>
        <p:txBody>
          <a:bodyPr>
            <a:noAutofit/>
          </a:bodyPr>
          <a:lstStyle/>
          <a:p>
            <a:r>
              <a:rPr lang="en-CA" sz="2500" dirty="0" smtClean="0"/>
              <a:t>Trends Transforming Sectors, Industries &amp; Occupations</a:t>
            </a:r>
            <a:endParaRPr lang="en-C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79592" y="8309"/>
            <a:ext cx="3672176" cy="579278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464552" y="798477"/>
            <a:ext cx="2140086" cy="3794243"/>
          </a:xfrm>
          <a:prstGeom prst="roundRect">
            <a:avLst/>
          </a:prstGeom>
          <a:solidFill>
            <a:srgbClr val="00B0B9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69" y="1068613"/>
            <a:ext cx="214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/>
            <a:r>
              <a:rPr lang="en-C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drivers </a:t>
            </a:r>
            <a:r>
              <a:rPr lang="en-C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change</a:t>
            </a:r>
            <a:r>
              <a:rPr lang="en-C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3736" y="2484184"/>
            <a:ext cx="1414022" cy="1006265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Integration</a:t>
            </a:r>
            <a:endParaRPr lang="en-CA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1455880"/>
            <a:ext cx="1414022" cy="951737"/>
          </a:xfrm>
          <a:prstGeom prst="rect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CA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4" y="3563677"/>
            <a:ext cx="1414022" cy="951737"/>
          </a:xfrm>
          <a:prstGeom prst="rect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CA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Demographics</a:t>
            </a:r>
            <a:endParaRPr lang="en-CA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719287" y="981578"/>
            <a:ext cx="3256969" cy="242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Aft>
                <a:spcPts val="600"/>
              </a:spcAft>
              <a:buNone/>
            </a:pPr>
            <a:r>
              <a:rPr lang="en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Skills Needs</a:t>
            </a:r>
          </a:p>
          <a:p>
            <a:pPr marL="355600" lvl="1" indent="-263525">
              <a:spcAft>
                <a:spcPts val="600"/>
              </a:spcAft>
            </a:pP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CA" sz="1150" dirty="0">
                <a:latin typeface="Arial" panose="020B0604020202020204" pitchFamily="34" charset="0"/>
                <a:cs typeface="Arial" panose="020B0604020202020204" pitchFamily="34" charset="0"/>
              </a:rPr>
              <a:t>% of all jobs could be adversely impacted by automation over the next two 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decades – </a:t>
            </a:r>
            <a:r>
              <a:rPr lang="en-CA" sz="115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Brookfield Institute</a:t>
            </a:r>
          </a:p>
          <a:p>
            <a:pPr marL="355600" lvl="1" indent="-263525" defTabSz="457200">
              <a:spcAft>
                <a:spcPts val="600"/>
              </a:spcAft>
              <a:buFontTx/>
              <a:buChar char="-"/>
            </a:pPr>
            <a:r>
              <a:rPr lang="en-CA" sz="1150" dirty="0">
                <a:latin typeface="Arial" panose="020B0604020202020204" pitchFamily="34" charset="0"/>
                <a:cs typeface="Arial" panose="020B0604020202020204" pitchFamily="34" charset="0"/>
              </a:rPr>
              <a:t>half of jobs 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are expected to </a:t>
            </a:r>
            <a:r>
              <a:rPr lang="en-CA" sz="1150" dirty="0">
                <a:latin typeface="Arial" panose="020B0604020202020204" pitchFamily="34" charset="0"/>
                <a:cs typeface="Arial" panose="020B0604020202020204" pitchFamily="34" charset="0"/>
              </a:rPr>
              <a:t>go through a significant overhaul of the skills 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– </a:t>
            </a:r>
            <a:r>
              <a:rPr lang="en-CA" sz="115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RBC’s Human Wanted Report</a:t>
            </a:r>
          </a:p>
          <a:p>
            <a:pPr marL="355600" lvl="1" indent="-263525">
              <a:spcAft>
                <a:spcPts val="600"/>
              </a:spcAft>
            </a:pPr>
            <a:r>
              <a:rPr lang="en-CA" sz="1150" dirty="0">
                <a:latin typeface="Arial" panose="020B0604020202020204" pitchFamily="34" charset="0"/>
                <a:cs typeface="Arial" panose="020B0604020202020204" pitchFamily="34" charset="0"/>
              </a:rPr>
              <a:t>Innovation driving increasing demand for higher skills (e.g. digital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2075" lvl="1" indent="0">
              <a:spcAft>
                <a:spcPts val="600"/>
              </a:spcAft>
              <a:buNone/>
            </a:pPr>
            <a:r>
              <a:rPr lang="en-C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Significant Growth in Some Sectors</a:t>
            </a:r>
          </a:p>
          <a:p>
            <a:pPr marL="355600" lvl="1" indent="-263525">
              <a:spcAft>
                <a:spcPts val="600"/>
              </a:spcAft>
            </a:pPr>
            <a:r>
              <a:rPr lang="en-CA" sz="1150" dirty="0">
                <a:latin typeface="Arial" panose="020B0604020202020204" pitchFamily="34" charset="0"/>
                <a:cs typeface="Arial" panose="020B0604020202020204" pitchFamily="34" charset="0"/>
              </a:rPr>
              <a:t>Canadian economy expected to add 2.4 million jobs over the next four years, all of which will require a new mix of 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92075" lvl="1" indent="0">
              <a:spcAft>
                <a:spcPts val="600"/>
              </a:spcAft>
              <a:buNone/>
            </a:pPr>
            <a:r>
              <a:rPr lang="en-C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Difficulty finding skilled workers</a:t>
            </a:r>
          </a:p>
          <a:p>
            <a:pPr marL="355600" lvl="1" indent="-263525" defTabSz="457200">
              <a:spcAft>
                <a:spcPts val="600"/>
              </a:spcAft>
              <a:buFontTx/>
              <a:buChar char="-"/>
            </a:pP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39% of Canadian SMEs are having difficulty finding new employees –</a:t>
            </a:r>
            <a:r>
              <a:rPr lang="en-CA" sz="115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BDC 2018 Labour Shortage Report</a:t>
            </a:r>
          </a:p>
          <a:p>
            <a:pPr marL="92075" lvl="1" indent="0">
              <a:spcAft>
                <a:spcPts val="600"/>
              </a:spcAft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3525">
              <a:spcAft>
                <a:spcPts val="600"/>
              </a:spcAft>
            </a:pPr>
            <a:endParaRPr lang="en-CA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 indent="0">
              <a:spcAft>
                <a:spcPts val="600"/>
              </a:spcAft>
              <a:buNone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16216" y="5510058"/>
            <a:ext cx="3016720" cy="3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parajita" panose="020B0604020202020204" pitchFamily="34" charset="0"/>
                <a:ea typeface="+mn-ea"/>
                <a:cs typeface="Aparajit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>
              <a:spcAft>
                <a:spcPts val="600"/>
              </a:spcAft>
              <a:buNone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615434"/>
            <a:ext cx="262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chemeClr val="accent3">
                    <a:lumMod val="75000"/>
                  </a:schemeClr>
                </a:solidFill>
              </a:rPr>
              <a:t>What does it mean…</a:t>
            </a:r>
            <a:endParaRPr lang="en-C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0630" y="615434"/>
            <a:ext cx="23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chemeClr val="accent3">
                    <a:lumMod val="75000"/>
                  </a:schemeClr>
                </a:solidFill>
              </a:rPr>
              <a:t>A call for action…</a:t>
            </a:r>
            <a:endParaRPr lang="en-C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6900" y="984766"/>
            <a:ext cx="3133813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263525">
              <a:spcAft>
                <a:spcPts val="600"/>
              </a:spcAft>
              <a:buFontTx/>
              <a:buChar char="-"/>
            </a:pPr>
            <a:r>
              <a:rPr lang="en-CA" sz="115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“Canada needs a solution to help fill the gaps in labour market information on skills and competency demands and there is a need for increased collaboration with employers to determine what competencies will be required in the Canadian economy”</a:t>
            </a:r>
            <a:r>
              <a:rPr lang="en-CA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5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Canada’s Advisory Council on Economic Growth</a:t>
            </a:r>
          </a:p>
          <a:p>
            <a:pPr marL="355600" lvl="1" indent="-263525">
              <a:spcAft>
                <a:spcPts val="600"/>
              </a:spcAft>
              <a:buFontTx/>
              <a:buChar char="-"/>
            </a:pPr>
            <a:r>
              <a:rPr lang="en-CA" sz="115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“Canada needs to work with business and post-secondary education partners to improve the collection and analysis of labour market data…   … as well as to invest in internships for Canadians to develop experience and other soft skills that employers are looking for” </a:t>
            </a:r>
            <a:r>
              <a:rPr lang="en-CA" sz="115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Canada 2014</a:t>
            </a:r>
          </a:p>
        </p:txBody>
      </p:sp>
    </p:spTree>
    <p:extLst>
      <p:ext uri="{BB962C8B-B14F-4D97-AF65-F5344CB8AC3E}">
        <p14:creationId xmlns:p14="http://schemas.microsoft.com/office/powerpoint/2010/main" val="1106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2900" dirty="0" smtClean="0"/>
              <a:t>Four </a:t>
            </a:r>
            <a:r>
              <a:rPr lang="en-CA" sz="2900" dirty="0"/>
              <a:t>Key Priorities Frame ESDC’s Policy Agenda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90" y="899651"/>
            <a:ext cx="4365678" cy="18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89" y="2666722"/>
            <a:ext cx="4365677" cy="19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5" y="2750653"/>
            <a:ext cx="3914324" cy="17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5" y="903597"/>
            <a:ext cx="3914324" cy="184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Sectoral Initiatives Program (SIP)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3585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2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SIP Business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778538"/>
              </p:ext>
            </p:extLst>
          </p:nvPr>
        </p:nvGraphicFramePr>
        <p:xfrm>
          <a:off x="405086" y="1114088"/>
          <a:ext cx="8281714" cy="69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72191"/>
              </p:ext>
            </p:extLst>
          </p:nvPr>
        </p:nvGraphicFramePr>
        <p:xfrm>
          <a:off x="405087" y="3067703"/>
          <a:ext cx="8457446" cy="70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558364"/>
              </p:ext>
            </p:extLst>
          </p:nvPr>
        </p:nvGraphicFramePr>
        <p:xfrm>
          <a:off x="346895" y="2340295"/>
          <a:ext cx="8515637" cy="71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179957"/>
              </p:ext>
            </p:extLst>
          </p:nvPr>
        </p:nvGraphicFramePr>
        <p:xfrm>
          <a:off x="405087" y="3773748"/>
          <a:ext cx="8457445" cy="73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Rounded Rectangle 4"/>
          <p:cNvSpPr/>
          <p:nvPr/>
        </p:nvSpPr>
        <p:spPr>
          <a:xfrm>
            <a:off x="405086" y="1957585"/>
            <a:ext cx="2678656" cy="382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68580" tIns="68580" rIns="68580" bIns="68580" spcCol="1270" anchor="ctr"/>
          <a:lstStyle/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Business Lines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8032" y="1957583"/>
            <a:ext cx="2737198" cy="403415"/>
            <a:chOff x="213185" y="318088"/>
            <a:chExt cx="2720064" cy="424118"/>
          </a:xfrm>
          <a:solidFill>
            <a:schemeClr val="bg1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13185" y="318088"/>
              <a:ext cx="2720064" cy="4241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</p:sp>
        <p:sp>
          <p:nvSpPr>
            <p:cNvPr id="12" name="Rounded Rectangle 4"/>
            <p:cNvSpPr/>
            <p:nvPr/>
          </p:nvSpPr>
          <p:spPr>
            <a:xfrm>
              <a:off x="233889" y="338792"/>
              <a:ext cx="2678656" cy="382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lIns="68580" tIns="68580" rIns="68580" bIns="68580" spcCol="1270" anchor="ctr"/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b="1" kern="0" dirty="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Outputs</a:t>
              </a:r>
            </a:p>
          </p:txBody>
        </p:sp>
      </p:grpSp>
      <p:sp>
        <p:nvSpPr>
          <p:cNvPr id="13" name="Rounded Rectangle 4"/>
          <p:cNvSpPr/>
          <p:nvPr/>
        </p:nvSpPr>
        <p:spPr>
          <a:xfrm>
            <a:off x="5886224" y="1957584"/>
            <a:ext cx="2620962" cy="3827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68580" tIns="68580" rIns="68580" bIns="68580" spcCol="1270" anchor="ctr"/>
          <a:lstStyle/>
          <a:p>
            <a:pPr algn="ctr" defTabSz="8001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52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1" y="75349"/>
            <a:ext cx="8229600" cy="857250"/>
          </a:xfrm>
        </p:spPr>
        <p:txBody>
          <a:bodyPr/>
          <a:lstStyle/>
          <a:p>
            <a:pPr algn="ctr"/>
            <a:r>
              <a:rPr lang="en-CA" dirty="0" smtClean="0"/>
              <a:t>Sectoral Intelligence (LMI)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269875" y="791935"/>
            <a:ext cx="8751661" cy="9797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1400" b="1" dirty="0" smtClean="0">
                <a:ea typeface="ＭＳ Ｐゴシック" pitchFamily="34" charset="-128"/>
              </a:rPr>
              <a:t>Stakeholder </a:t>
            </a:r>
            <a:r>
              <a:rPr lang="en-CA" altLang="en-US" sz="1400" b="1" dirty="0">
                <a:ea typeface="ＭＳ Ｐゴシック" pitchFamily="34" charset="-128"/>
              </a:rPr>
              <a:t>organizations in key </a:t>
            </a:r>
            <a:r>
              <a:rPr lang="en-CA" altLang="en-US" sz="1400" b="1" dirty="0" smtClean="0">
                <a:ea typeface="ＭＳ Ｐゴシック" pitchFamily="34" charset="-128"/>
              </a:rPr>
              <a:t>economic sectors produce </a:t>
            </a:r>
            <a:r>
              <a:rPr lang="en-CA" altLang="en-US" sz="1400" b="1" dirty="0">
                <a:ea typeface="ＭＳ Ｐゴシック" pitchFamily="34" charset="-128"/>
              </a:rPr>
              <a:t>high quality projections of </a:t>
            </a:r>
            <a:r>
              <a:rPr lang="en-CA" altLang="en-US" sz="1400" b="1" dirty="0" smtClean="0">
                <a:ea typeface="ＭＳ Ｐゴシック" pitchFamily="34" charset="-128"/>
              </a:rPr>
              <a:t>skills </a:t>
            </a:r>
            <a:r>
              <a:rPr lang="en-CA" altLang="en-US" sz="1400" b="1" dirty="0">
                <a:ea typeface="ＭＳ Ｐゴシック" pitchFamily="34" charset="-128"/>
              </a:rPr>
              <a:t>needs </a:t>
            </a:r>
            <a:endParaRPr lang="en-CA" altLang="en-US" sz="1400" b="1" dirty="0" smtClean="0">
              <a:ea typeface="ＭＳ Ｐゴシック" pitchFamily="34" charset="-128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CA" altLang="en-US" sz="1400" b="1" dirty="0" smtClean="0">
                <a:ea typeface="ＭＳ Ｐゴシック" pitchFamily="34" charset="-128"/>
              </a:rPr>
              <a:t>communicate </a:t>
            </a:r>
            <a:r>
              <a:rPr lang="en-CA" altLang="en-US" sz="1400" b="1" dirty="0">
                <a:ea typeface="ＭＳ Ｐゴシック" pitchFamily="34" charset="-128"/>
              </a:rPr>
              <a:t>their </a:t>
            </a:r>
            <a:r>
              <a:rPr lang="en-CA" altLang="en-US" sz="1400" b="1" dirty="0" smtClean="0">
                <a:ea typeface="ＭＳ Ｐゴシック" pitchFamily="34" charset="-128"/>
              </a:rPr>
              <a:t>demands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CA" altLang="en-US" sz="1400" b="1" dirty="0" smtClean="0">
                <a:ea typeface="ＭＳ Ｐゴシック" pitchFamily="34" charset="-128"/>
              </a:rPr>
              <a:t>use </a:t>
            </a:r>
            <a:r>
              <a:rPr lang="en-CA" altLang="en-US" sz="1400" b="1" dirty="0">
                <a:ea typeface="ＭＳ Ｐゴシック" pitchFamily="34" charset="-128"/>
              </a:rPr>
              <a:t>the information effectively for decisions on major investments, HR planning, recruitment, and training </a:t>
            </a:r>
            <a:r>
              <a:rPr lang="en-CA" altLang="en-US" sz="1400" b="1" dirty="0" smtClean="0">
                <a:ea typeface="ＭＳ Ｐゴシック" pitchFamily="34" charset="-128"/>
              </a:rPr>
              <a:t>strategies</a:t>
            </a:r>
            <a:endParaRPr lang="en-CA" altLang="en-US" sz="1400" b="1" dirty="0"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9874" y="1851932"/>
            <a:ext cx="4071937" cy="27426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CA" sz="1400" b="1" u="sng" dirty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CA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Mining Industry </a:t>
            </a:r>
            <a:endParaRPr lang="en-CA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CA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Forecasts</a:t>
            </a:r>
            <a:endParaRPr lang="en-CA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CA" sz="1400" b="1" u="sng" dirty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lvl="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Industry 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+mn-cs"/>
              </a:rPr>
              <a:t>specific forecasts of changes in employment and hiring requirements – national &amp; 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regional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lvl="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endParaRPr lang="en-GB" sz="5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lvl="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+mn-cs"/>
              </a:rPr>
              <a:t>Ties projections to commodity price variability – presenting differing 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scenarios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lvl="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endParaRPr lang="en-GB" sz="5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285750" lvl="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+mn-cs"/>
              </a:rPr>
              <a:t>Private sector and provincial governments use MiHR’s LMI modelling system to produce custom reports to help address 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HR/skills challenges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7" name="Picture 11" descr="http://www.mihr.ca/en/images/structure/MiH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42" y="1889236"/>
            <a:ext cx="22764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02931" y="1851933"/>
            <a:ext cx="4530725" cy="2742690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82A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  <a:defRPr/>
            </a:pPr>
            <a:endParaRPr lang="en-CA" sz="1400" b="1" u="sng" dirty="0">
              <a:latin typeface="Arial" pitchFamily="34" charset="0"/>
            </a:endParaRPr>
          </a:p>
          <a:p>
            <a:pPr>
              <a:buNone/>
              <a:defRPr/>
            </a:pPr>
            <a:r>
              <a:rPr lang="en-CA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Construction LMI</a:t>
            </a:r>
          </a:p>
          <a:p>
            <a:pPr>
              <a:buNone/>
              <a:defRPr/>
            </a:pPr>
            <a:endParaRPr lang="en-CA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</a:rPr>
              <a:t>Based on surveying the plans of purchasers of construction </a:t>
            </a:r>
            <a:r>
              <a:rPr lang="en-GB" sz="1200" dirty="0" smtClean="0">
                <a:latin typeface="Arial" pitchFamily="34" charset="0"/>
              </a:rPr>
              <a:t>services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500" dirty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</a:rPr>
              <a:t>Validated by a network of regional and local stakeholders across </a:t>
            </a:r>
            <a:r>
              <a:rPr lang="en-GB" sz="1200" dirty="0" smtClean="0">
                <a:latin typeface="Arial" pitchFamily="34" charset="0"/>
              </a:rPr>
              <a:t>Canada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sz="500" dirty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</a:rPr>
              <a:t>Forecasts produced annually, track projected labour market tightness by region and occupation over 1-10 </a:t>
            </a:r>
            <a:r>
              <a:rPr lang="en-GB" sz="1200" dirty="0" smtClean="0">
                <a:latin typeface="Arial" pitchFamily="34" charset="0"/>
              </a:rPr>
              <a:t>years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500" dirty="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</a:rPr>
              <a:t>Information used to plan projects &amp;, training offerings, for job seekers to make career </a:t>
            </a:r>
            <a:r>
              <a:rPr lang="en-GB" sz="1200" dirty="0" smtClean="0">
                <a:latin typeface="Arial" pitchFamily="34" charset="0"/>
              </a:rPr>
              <a:t>decisions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9" name="Picture 10" descr="\\hrdc-drhc.net\settings\FolderRedir\NCR-RCN\NCR-RCN1\john.paraskevopoulos\Desktop\BuildForcelogo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889236"/>
            <a:ext cx="1790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31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National Occupational Standards (NOS)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44714" y="776742"/>
            <a:ext cx="8428038" cy="84681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0"/>
              </a:spcBef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Standards are put in place or updated to allow </a:t>
            </a:r>
            <a:r>
              <a:rPr lang="en-CA" sz="1400" b="1" dirty="0" smtClean="0">
                <a:latin typeface="Arial" charset="0"/>
                <a:ea typeface="ＭＳ Ｐゴシック" pitchFamily="34" charset="-128"/>
                <a:cs typeface="Arial" charset="0"/>
              </a:rPr>
              <a:t>for:</a:t>
            </a:r>
            <a:endParaRPr lang="en-CA" sz="14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consistent national approaches to defining skill requirements of jobs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CA" sz="1400" b="1" dirty="0">
                <a:latin typeface="Arial" charset="0"/>
                <a:ea typeface="ＭＳ Ｐゴシック" pitchFamily="34" charset="-128"/>
                <a:cs typeface="Arial" charset="0"/>
              </a:rPr>
              <a:t>skills development &amp; recruitment, that align with sector needs and expectations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84971821"/>
              </p:ext>
            </p:extLst>
          </p:nvPr>
        </p:nvGraphicFramePr>
        <p:xfrm>
          <a:off x="4128407" y="2129793"/>
          <a:ext cx="4844143" cy="235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89" y="1682083"/>
            <a:ext cx="2613931" cy="5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57990373"/>
              </p:ext>
            </p:extLst>
          </p:nvPr>
        </p:nvGraphicFramePr>
        <p:xfrm>
          <a:off x="57150" y="1830174"/>
          <a:ext cx="4122964" cy="265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11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ESDC_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ClpServices xmlns="4f810ac0-7940-4b47-8510-ccc18747f341" xsi:nil="true"/>
    <TxtMotClef xmlns="4f810ac0-7940-4b47-8510-ccc18747f341" xsi:nil="true"/>
    <NbDuree xmlns="4f810ac0-7940-4b47-8510-ccc18747f341">12</NbDuree>
    <NbVersion xmlns="4f810ac0-7940-4b47-8510-ccc18747f341" xsi:nil="true"/>
    <ClpServices xmlns="4f810ac0-7940-4b47-8510-ccc18747f341"/>
    <IconOverlay xmlns="http://schemas.microsoft.com/sharepoint/v4" xsi:nil="true"/>
    <ChkNouveauEmp xmlns="4f810ac0-7940-4b47-8510-ccc18747f341">false</ChkNouveauEmp>
    <ChkTraitementInitial xmlns="4f810ac0-7940-4b47-8510-ccc18747f341">false</ChkTraitementInitial>
    <TxtResumeE xmlns="4f810ac0-7940-4b47-8510-ccc18747f341"/>
    <ChLocationEmplacement xmlns="4f810ac0-7940-4b47-8510-ccc18747f341">Client Library / Bibliothèque client</ChLocationEmplacement>
    <TxtResumeF xmlns="4f810ac0-7940-4b47-8510-ccc18747f341"/>
    <PgResponsibleResponsable xmlns="aeabe285-28c2-4b4a-a8cd-631679229c94">
      <UserInfo>
        <DisplayName>Ke, Jun J [NC]</DisplayName>
        <AccountId>126</AccountId>
        <AccountType/>
      </UserInfo>
    </PgResponsibleResponsabl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tTruc" ma:contentTypeID="0x0101004B9DE00CD6BF494E8621095E7F111E35004F74A9B650681B41AF60680931644FF8" ma:contentTypeVersion="38" ma:contentTypeDescription="ContTrucD" ma:contentTypeScope="" ma:versionID="06d894131a5b51e5018a3d3b80897f3d">
  <xsd:schema xmlns:xsd="http://www.w3.org/2001/XMLSchema" xmlns:xs="http://www.w3.org/2001/XMLSchema" xmlns:p="http://schemas.microsoft.com/office/2006/metadata/properties" xmlns:ns1="http://schemas.microsoft.com/sharepoint/v3" xmlns:ns2="4f810ac0-7940-4b47-8510-ccc18747f341" xmlns:ns3="aeabe285-28c2-4b4a-a8cd-631679229c94" xmlns:ns4="http://schemas.microsoft.com/sharepoint/v4" targetNamespace="http://schemas.microsoft.com/office/2006/metadata/properties" ma:root="true" ma:fieldsID="457b7fe014ac0dad4a48e1791a399ad9" ns1:_="" ns2:_="" ns3:_="" ns4:_="">
    <xsd:import namespace="http://schemas.microsoft.com/sharepoint/v3"/>
    <xsd:import namespace="4f810ac0-7940-4b47-8510-ccc18747f341"/>
    <xsd:import namespace="aeabe285-28c2-4b4a-a8cd-631679229c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lpServices"/>
                <xsd:element ref="ns3:PgResponsibleResponsable" minOccurs="0"/>
                <xsd:element ref="ns2:TxtResumeE"/>
                <xsd:element ref="ns2:TxtResumeF"/>
                <xsd:element ref="ns2:TxtMotClef" minOccurs="0"/>
                <xsd:element ref="ns2:NbDuree"/>
                <xsd:element ref="ns2:ChkNouveauEmp" minOccurs="0"/>
                <xsd:element ref="ns2:ChLocationEmplacement"/>
                <xsd:element ref="ns2:C_ClpServices" minOccurs="0"/>
                <xsd:element ref="ns2:ChkTraitementInitial" minOccurs="0"/>
                <xsd:element ref="ns2:NbVers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hidden="true" ma:internalName="_vti_ItemHoldRecordStatus" ma:readOnly="true">
      <xsd:simpleType>
        <xsd:restriction base="dms:Unknown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0ac0-7940-4b47-8510-ccc18747f341" elementFormDefault="qualified">
    <xsd:import namespace="http://schemas.microsoft.com/office/2006/documentManagement/types"/>
    <xsd:import namespace="http://schemas.microsoft.com/office/infopath/2007/PartnerControls"/>
    <xsd:element name="ClpServices" ma:index="2" ma:displayName="ClpServices" ma:description="ClpServicesD" ma:list="{34A2CCC2-8655-4786-B8EE-4A9DDB8FA9D0}" ma:internalName="ClpServices" ma:showField="Title" ma:web="aeabe285-28c2-4b4a-a8cd-631679229c94">
      <xsd:simpleType>
        <xsd:restriction base="dms:Lookup"/>
      </xsd:simpleType>
    </xsd:element>
    <xsd:element name="TxtResumeE" ma:index="4" ma:displayName="TxtResumeE" ma:description="TxtResumeED" ma:internalName="TxtResumeE">
      <xsd:simpleType>
        <xsd:restriction base="dms:Text">
          <xsd:maxLength value="150"/>
        </xsd:restriction>
      </xsd:simpleType>
    </xsd:element>
    <xsd:element name="TxtResumeF" ma:index="5" ma:displayName="TxtResumeF" ma:description="TxtResumeFD" ma:internalName="TxtResumeF">
      <xsd:simpleType>
        <xsd:restriction base="dms:Text">
          <xsd:maxLength value="150"/>
        </xsd:restriction>
      </xsd:simpleType>
    </xsd:element>
    <xsd:element name="TxtMotClef" ma:index="6" nillable="true" ma:displayName="TxtMotClef" ma:description="TxtMotClefD" ma:internalName="TxtMotClef">
      <xsd:simpleType>
        <xsd:restriction base="dms:Text">
          <xsd:maxLength value="255"/>
        </xsd:restriction>
      </xsd:simpleType>
    </xsd:element>
    <xsd:element name="NbDuree" ma:index="7" ma:displayName="NbDuree" ma:decimals="0" ma:default="12" ma:description="NbDureeD" ma:internalName="NbDuree" ma:percentage="FALSE">
      <xsd:simpleType>
        <xsd:restriction base="dms:Number">
          <xsd:maxInclusive value="24"/>
          <xsd:minInclusive value="3"/>
        </xsd:restriction>
      </xsd:simpleType>
    </xsd:element>
    <xsd:element name="ChkNouveauEmp" ma:index="8" nillable="true" ma:displayName="ChkNouveauEmp" ma:default="0" ma:description="ChkNouveauEmpD" ma:internalName="ChkNouveauEmp">
      <xsd:simpleType>
        <xsd:restriction base="dms:Boolean"/>
      </xsd:simpleType>
    </xsd:element>
    <xsd:element name="ChLocationEmplacement" ma:index="9" ma:displayName="ChLocationEmplacement" ma:default="Client Library / Bibliothèque client" ma:description="ChLocationEmplacementD" ma:format="Dropdown" ma:internalName="ChLocationEmplacement">
      <xsd:simpleType>
        <xsd:restriction base="dms:Choice">
          <xsd:enumeration value="Client Library / Bibliothèque client"/>
          <xsd:enumeration value="Technical Library / Bibliothèque technique"/>
          <xsd:enumeration value="Archive"/>
          <xsd:enumeration value="Work in progress library / Bibliothèque de travaux en cours"/>
        </xsd:restriction>
      </xsd:simpleType>
    </xsd:element>
    <xsd:element name="C_ClpServices" ma:index="17" nillable="true" ma:displayName="C_ClpServices" ma:internalName="C_ClpServices" ma:readOnly="true">
      <xsd:simpleType>
        <xsd:restriction base="dms:Text"/>
      </xsd:simpleType>
    </xsd:element>
    <xsd:element name="ChkTraitementInitial" ma:index="18" nillable="true" ma:displayName="ChkTraitementInitial" ma:default="0" ma:description="To know if initial workflow is done&#10;Pour voir si le flux de travail initial est fait" ma:hidden="true" ma:internalName="ChkTraitementInitial" ma:readOnly="false">
      <xsd:simpleType>
        <xsd:restriction base="dms:Boolean"/>
      </xsd:simpleType>
    </xsd:element>
    <xsd:element name="NbVersion" ma:index="19" nillable="true" ma:displayName="NbVersion" ma:description="Enregistre la version du document / Saves the document version" ma:hidden="true" ma:internalName="NbVersion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e285-28c2-4b4a-a8cd-631679229c94" elementFormDefault="qualified">
    <xsd:import namespace="http://schemas.microsoft.com/office/2006/documentManagement/types"/>
    <xsd:import namespace="http://schemas.microsoft.com/office/infopath/2007/PartnerControls"/>
    <xsd:element name="PgResponsibleResponsable" ma:index="3" nillable="true" ma:displayName="PgResponsibleResponsable" ma:description="" ma:list="UserInfo" ma:SharePointGroup="0" ma:internalName="PgResponsibleResponsa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5BECCF-8FAA-45F0-9712-E2E72716B9F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eabe285-28c2-4b4a-a8cd-631679229c94"/>
    <ds:schemaRef ds:uri="http://schemas.microsoft.com/office/2006/metadata/properties"/>
    <ds:schemaRef ds:uri="4f810ac0-7940-4b47-8510-ccc18747f341"/>
    <ds:schemaRef ds:uri="http://schemas.microsoft.com/sharepoint/v4"/>
    <ds:schemaRef ds:uri="http://schemas.microsoft.com/sharepoint/v3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98478E-280C-4F45-9662-7DEFFB7325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10ac0-7940-4b47-8510-ccc18747f341"/>
    <ds:schemaRef ds:uri="aeabe285-28c2-4b4a-a8cd-631679229c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41296-CA63-4450-A37C-687875B724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PPT16x9_ESDC_Final_EN01</Template>
  <TotalTime>18943</TotalTime>
  <Words>1474</Words>
  <Application>Microsoft Office PowerPoint</Application>
  <PresentationFormat>On-screen Show (16:9)</PresentationFormat>
  <Paragraphs>269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Eras Demi ITC</vt:lpstr>
      <vt:lpstr>Verdana</vt:lpstr>
      <vt:lpstr>Wingdings</vt:lpstr>
      <vt:lpstr>16x9_ESDC_01</vt:lpstr>
      <vt:lpstr>Forecasting and Addressing Employer Skills Needs </vt:lpstr>
      <vt:lpstr>Overview</vt:lpstr>
      <vt:lpstr>Key Trends Guiding our Priorities</vt:lpstr>
      <vt:lpstr>Trends Transforming Sectors, Industries &amp; Occupations</vt:lpstr>
      <vt:lpstr> Four Key Priorities Frame ESDC’s Policy Agenda </vt:lpstr>
      <vt:lpstr>Sectoral Initiatives Program (SIP)</vt:lpstr>
      <vt:lpstr>SIP Business Lines</vt:lpstr>
      <vt:lpstr>Sectoral Intelligence (LMI)</vt:lpstr>
      <vt:lpstr>National Occupational Standards (NOS)</vt:lpstr>
      <vt:lpstr>Certification and Accreditation</vt:lpstr>
      <vt:lpstr>SIP: Funding Innovative Solutions</vt:lpstr>
      <vt:lpstr>SWPP: Government of Canada Announcements</vt:lpstr>
      <vt:lpstr>Student Work Placement Program (SWPP)</vt:lpstr>
      <vt:lpstr>Delivery Approach: Employer Consortia</vt:lpstr>
      <vt:lpstr>SWPP: Placements in Key Economic Sectors</vt:lpstr>
      <vt:lpstr>SWPP: Exceeding Targets for  Under-represented Groups</vt:lpstr>
      <vt:lpstr>SWPP: SME Representation</vt:lpstr>
      <vt:lpstr> 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Services and Support Program</dc:title>
  <dc:creator>Fejedelem, Kristi M [NC]</dc:creator>
  <cp:lastModifiedBy>Matthew Houston</cp:lastModifiedBy>
  <cp:revision>141</cp:revision>
  <cp:lastPrinted>2018-10-31T18:19:25Z</cp:lastPrinted>
  <dcterms:created xsi:type="dcterms:W3CDTF">2018-10-04T18:02:10Z</dcterms:created>
  <dcterms:modified xsi:type="dcterms:W3CDTF">2018-11-07T16:44:28Z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0x0101040003A63F095AE43C418C5EB8D418AD87E4008A2F70CE93A5824AB942A768F5BED4E8</vt:lpwstr>
  </property>
  <property fmtid="{D5CDD505-2E9C-101B-9397-08002B2CF9AE}" pid="5" name="WorkflowChangePath">
    <vt:lpwstr>7ab30019-3554-4919-b6f6-c90dc74a1bdf,5;</vt:lpwstr>
  </property>
</Properties>
</file>