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1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257" r:id="rId3"/>
    <p:sldId id="306" r:id="rId4"/>
    <p:sldId id="315" r:id="rId5"/>
    <p:sldId id="318" r:id="rId6"/>
    <p:sldId id="319" r:id="rId7"/>
    <p:sldId id="329" r:id="rId8"/>
    <p:sldId id="330" r:id="rId9"/>
    <p:sldId id="336" r:id="rId10"/>
    <p:sldId id="334" r:id="rId11"/>
    <p:sldId id="332" r:id="rId12"/>
    <p:sldId id="331" r:id="rId13"/>
    <p:sldId id="328" r:id="rId14"/>
    <p:sldId id="333" r:id="rId15"/>
    <p:sldId id="324" r:id="rId16"/>
    <p:sldId id="337" r:id="rId17"/>
    <p:sldId id="338" r:id="rId18"/>
    <p:sldId id="326" r:id="rId19"/>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404BE188-FDA8-7E4E-AB6C-B3D238079096}">
          <p14:sldIdLst>
            <p14:sldId id="256"/>
            <p14:sldId id="257"/>
            <p14:sldId id="306"/>
            <p14:sldId id="315"/>
            <p14:sldId id="318"/>
            <p14:sldId id="319"/>
            <p14:sldId id="329"/>
            <p14:sldId id="330"/>
            <p14:sldId id="336"/>
            <p14:sldId id="334"/>
            <p14:sldId id="332"/>
            <p14:sldId id="331"/>
            <p14:sldId id="328"/>
            <p14:sldId id="333"/>
            <p14:sldId id="324"/>
            <p14:sldId id="337"/>
            <p14:sldId id="338"/>
            <p14:sldId id="326"/>
          </p14:sldIdLst>
        </p14:section>
      </p14:sectionLst>
    </p:ext>
    <p:ext uri="{EFAFB233-063F-42B5-8137-9DF3F51BA10A}">
      <p15:sldGuideLst xmlns:p15="http://schemas.microsoft.com/office/powerpoint/2012/main">
        <p15:guide id="1" orient="horz" pos="2155">
          <p15:clr>
            <a:srgbClr val="A4A3A4"/>
          </p15:clr>
        </p15:guide>
        <p15:guide id="2" pos="288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32">
          <p15:clr>
            <a:srgbClr val="A4A3A4"/>
          </p15:clr>
        </p15:guide>
        <p15:guide id="4"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mon, Michael-John M [NC]" initials="MJA" lastIdx="7" clrIdx="0">
    <p:extLst/>
  </p:cmAuthor>
  <p:cmAuthor id="2" name="Awad, Georges [NC]" initials="AG[" lastIdx="4"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52" autoAdjust="0"/>
    <p:restoredTop sz="85207" autoAdjust="0"/>
  </p:normalViewPr>
  <p:slideViewPr>
    <p:cSldViewPr snapToGrid="0" snapToObjects="1">
      <p:cViewPr varScale="1">
        <p:scale>
          <a:sx n="98" d="100"/>
          <a:sy n="98" d="100"/>
        </p:scale>
        <p:origin x="1992" y="90"/>
      </p:cViewPr>
      <p:guideLst>
        <p:guide orient="horz" pos="2155"/>
        <p:guide pos="288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Grid="0" snapToObjects="1">
      <p:cViewPr varScale="1">
        <p:scale>
          <a:sx n="81" d="100"/>
          <a:sy n="81" d="100"/>
        </p:scale>
        <p:origin x="-3114" y="-84"/>
      </p:cViewPr>
      <p:guideLst>
        <p:guide orient="horz" pos="2880"/>
        <p:guide pos="2160"/>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607903044741266"/>
          <c:y val="0.16392751250522328"/>
          <c:w val="0.71692180984002352"/>
          <c:h val="0.63418405505754616"/>
        </c:manualLayout>
      </c:layout>
      <c:barChart>
        <c:barDir val="col"/>
        <c:grouping val="clustered"/>
        <c:varyColors val="0"/>
        <c:ser>
          <c:idx val="0"/>
          <c:order val="0"/>
          <c:tx>
            <c:strRef>
              <c:f>'Figure 1'!$C$9</c:f>
              <c:strCache>
                <c:ptCount val="1"/>
                <c:pt idx="0">
                  <c:v>Work-Sharing Claims (left)</c:v>
                </c:pt>
              </c:strCache>
            </c:strRef>
          </c:tx>
          <c:spPr>
            <a:solidFill>
              <a:schemeClr val="accent2">
                <a:lumMod val="75000"/>
              </a:schemeClr>
            </a:solidFill>
            <a:ln w="28575">
              <a:noFill/>
            </a:ln>
          </c:spPr>
          <c:invertIfNegative val="0"/>
          <c:cat>
            <c:strRef>
              <c:f>'Figure 1'!$B$10:$B$22</c:f>
              <c:strCache>
                <c:ptCount val="13"/>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strCache>
            </c:strRef>
          </c:cat>
          <c:val>
            <c:numRef>
              <c:f>'Figure 1'!$C$10:$C$22</c:f>
              <c:numCache>
                <c:formatCode>General</c:formatCode>
                <c:ptCount val="13"/>
                <c:pt idx="0">
                  <c:v>17270</c:v>
                </c:pt>
                <c:pt idx="1">
                  <c:v>48236</c:v>
                </c:pt>
                <c:pt idx="2">
                  <c:v>17052</c:v>
                </c:pt>
                <c:pt idx="3">
                  <c:v>30586</c:v>
                </c:pt>
                <c:pt idx="4">
                  <c:v>11932</c:v>
                </c:pt>
                <c:pt idx="5">
                  <c:v>11368</c:v>
                </c:pt>
                <c:pt idx="6">
                  <c:v>10452</c:v>
                </c:pt>
                <c:pt idx="7">
                  <c:v>15093</c:v>
                </c:pt>
                <c:pt idx="8">
                  <c:v>81224</c:v>
                </c:pt>
                <c:pt idx="9">
                  <c:v>134573</c:v>
                </c:pt>
                <c:pt idx="10">
                  <c:v>22743</c:v>
                </c:pt>
                <c:pt idx="11">
                  <c:v>25539</c:v>
                </c:pt>
                <c:pt idx="12">
                  <c:v>15617</c:v>
                </c:pt>
              </c:numCache>
            </c:numRef>
          </c:val>
          <c:extLst>
            <c:ext xmlns:c16="http://schemas.microsoft.com/office/drawing/2014/chart" uri="{C3380CC4-5D6E-409C-BE32-E72D297353CC}">
              <c16:uniqueId val="{00000000-B588-4DB4-B7DD-CF823680AFEA}"/>
            </c:ext>
          </c:extLst>
        </c:ser>
        <c:dLbls>
          <c:showLegendKey val="0"/>
          <c:showVal val="0"/>
          <c:showCatName val="0"/>
          <c:showSerName val="0"/>
          <c:showPercent val="0"/>
          <c:showBubbleSize val="0"/>
        </c:dLbls>
        <c:gapWidth val="62"/>
        <c:axId val="78855168"/>
        <c:axId val="78886016"/>
      </c:barChart>
      <c:scatterChart>
        <c:scatterStyle val="lineMarker"/>
        <c:varyColors val="0"/>
        <c:ser>
          <c:idx val="1"/>
          <c:order val="1"/>
          <c:tx>
            <c:strRef>
              <c:f>'Figure 1'!$D$9</c:f>
              <c:strCache>
                <c:ptCount val="1"/>
                <c:pt idx="0">
                  <c:v>Layoffs averted and postponed (Right)</c:v>
                </c:pt>
              </c:strCache>
            </c:strRef>
          </c:tx>
          <c:spPr>
            <a:ln w="28575">
              <a:solidFill>
                <a:schemeClr val="accent1"/>
              </a:solidFill>
            </a:ln>
          </c:spPr>
          <c:marker>
            <c:symbol val="square"/>
            <c:size val="4"/>
            <c:spPr>
              <a:solidFill>
                <a:schemeClr val="accent1"/>
              </a:solidFill>
              <a:ln>
                <a:solidFill>
                  <a:schemeClr val="accent1"/>
                </a:solidFill>
              </a:ln>
            </c:spPr>
          </c:marker>
          <c:xVal>
            <c:strRef>
              <c:f>'Figure 1'!$B$10:$B$22</c:f>
              <c:strCache>
                <c:ptCount val="13"/>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strCache>
            </c:strRef>
          </c:xVal>
          <c:yVal>
            <c:numRef>
              <c:f>'Figure 1'!$D$10:$D$22</c:f>
              <c:numCache>
                <c:formatCode>#,##0</c:formatCode>
                <c:ptCount val="13"/>
                <c:pt idx="0">
                  <c:v>5000</c:v>
                </c:pt>
                <c:pt idx="1">
                  <c:v>13000</c:v>
                </c:pt>
                <c:pt idx="2">
                  <c:v>4500</c:v>
                </c:pt>
                <c:pt idx="3">
                  <c:v>8500</c:v>
                </c:pt>
                <c:pt idx="4">
                  <c:v>3500</c:v>
                </c:pt>
                <c:pt idx="5">
                  <c:v>3000</c:v>
                </c:pt>
                <c:pt idx="6">
                  <c:v>3000</c:v>
                </c:pt>
                <c:pt idx="7">
                  <c:v>4000</c:v>
                </c:pt>
                <c:pt idx="8">
                  <c:v>22000</c:v>
                </c:pt>
                <c:pt idx="9">
                  <c:v>35000</c:v>
                </c:pt>
                <c:pt idx="10">
                  <c:v>6000</c:v>
                </c:pt>
                <c:pt idx="11">
                  <c:v>7000</c:v>
                </c:pt>
                <c:pt idx="12">
                  <c:v>4500</c:v>
                </c:pt>
              </c:numCache>
            </c:numRef>
          </c:yVal>
          <c:smooth val="0"/>
          <c:extLst>
            <c:ext xmlns:c16="http://schemas.microsoft.com/office/drawing/2014/chart" uri="{C3380CC4-5D6E-409C-BE32-E72D297353CC}">
              <c16:uniqueId val="{00000001-B588-4DB4-B7DD-CF823680AFEA}"/>
            </c:ext>
          </c:extLst>
        </c:ser>
        <c:dLbls>
          <c:showLegendKey val="0"/>
          <c:showVal val="0"/>
          <c:showCatName val="0"/>
          <c:showSerName val="0"/>
          <c:showPercent val="0"/>
          <c:showBubbleSize val="0"/>
        </c:dLbls>
        <c:axId val="78889344"/>
        <c:axId val="78887552"/>
      </c:scatterChart>
      <c:catAx>
        <c:axId val="78855168"/>
        <c:scaling>
          <c:orientation val="minMax"/>
        </c:scaling>
        <c:delete val="0"/>
        <c:axPos val="b"/>
        <c:numFmt formatCode="General" sourceLinked="0"/>
        <c:majorTickMark val="out"/>
        <c:minorTickMark val="none"/>
        <c:tickLblPos val="nextTo"/>
        <c:txPr>
          <a:bodyPr/>
          <a:lstStyle/>
          <a:p>
            <a:pPr>
              <a:defRPr sz="1400"/>
            </a:pPr>
            <a:endParaRPr lang="en-US"/>
          </a:p>
        </c:txPr>
        <c:crossAx val="78886016"/>
        <c:crosses val="autoZero"/>
        <c:auto val="1"/>
        <c:lblAlgn val="ctr"/>
        <c:lblOffset val="100"/>
        <c:tickLblSkip val="4"/>
        <c:noMultiLvlLbl val="0"/>
      </c:catAx>
      <c:valAx>
        <c:axId val="78886016"/>
        <c:scaling>
          <c:orientation val="minMax"/>
          <c:max val="160000"/>
        </c:scaling>
        <c:delete val="0"/>
        <c:axPos val="l"/>
        <c:numFmt formatCode="#,##0" sourceLinked="0"/>
        <c:majorTickMark val="out"/>
        <c:minorTickMark val="none"/>
        <c:tickLblPos val="nextTo"/>
        <c:txPr>
          <a:bodyPr/>
          <a:lstStyle/>
          <a:p>
            <a:pPr>
              <a:defRPr sz="1400"/>
            </a:pPr>
            <a:endParaRPr lang="en-US"/>
          </a:p>
        </c:txPr>
        <c:crossAx val="78855168"/>
        <c:crosses val="autoZero"/>
        <c:crossBetween val="between"/>
        <c:majorUnit val="40000"/>
      </c:valAx>
      <c:valAx>
        <c:axId val="78887552"/>
        <c:scaling>
          <c:orientation val="minMax"/>
        </c:scaling>
        <c:delete val="0"/>
        <c:axPos val="r"/>
        <c:numFmt formatCode="#,##0" sourceLinked="1"/>
        <c:majorTickMark val="out"/>
        <c:minorTickMark val="none"/>
        <c:tickLblPos val="nextTo"/>
        <c:txPr>
          <a:bodyPr/>
          <a:lstStyle/>
          <a:p>
            <a:pPr>
              <a:defRPr sz="1400"/>
            </a:pPr>
            <a:endParaRPr lang="en-US"/>
          </a:p>
        </c:txPr>
        <c:crossAx val="78889344"/>
        <c:crosses val="max"/>
        <c:crossBetween val="midCat"/>
        <c:majorUnit val="10000"/>
      </c:valAx>
      <c:valAx>
        <c:axId val="78889344"/>
        <c:scaling>
          <c:orientation val="minMax"/>
        </c:scaling>
        <c:delete val="1"/>
        <c:axPos val="b"/>
        <c:majorTickMark val="out"/>
        <c:minorTickMark val="none"/>
        <c:tickLblPos val="nextTo"/>
        <c:crossAx val="78887552"/>
        <c:crosses val="autoZero"/>
        <c:crossBetween val="midCat"/>
      </c:valAx>
    </c:plotArea>
    <c:legend>
      <c:legendPos val="t"/>
      <c:layout>
        <c:manualLayout>
          <c:xMode val="edge"/>
          <c:yMode val="edge"/>
          <c:x val="1.999358138952324E-2"/>
          <c:y val="2.3713333802205899E-2"/>
          <c:w val="0.93552678599137329"/>
          <c:h val="8.725131390569929E-2"/>
        </c:manualLayout>
      </c:layout>
      <c:overlay val="0"/>
      <c:txPr>
        <a:bodyPr/>
        <a:lstStyle/>
        <a:p>
          <a:pPr>
            <a:defRPr sz="1400"/>
          </a:pPr>
          <a:endParaRPr lang="en-US"/>
        </a:p>
      </c:txPr>
    </c:legend>
    <c:plotVisOnly val="1"/>
    <c:dispBlanksAs val="gap"/>
    <c:showDLblsOverMax val="0"/>
  </c:chart>
  <c:spPr>
    <a:noFill/>
    <a:ln>
      <a:noFill/>
    </a:ln>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163779514050414"/>
          <c:y val="8.8818672244132188E-2"/>
          <c:w val="0.84421341064959343"/>
          <c:h val="0.77025625983534085"/>
        </c:manualLayout>
      </c:layout>
      <c:barChart>
        <c:barDir val="col"/>
        <c:grouping val="clustered"/>
        <c:varyColors val="0"/>
        <c:ser>
          <c:idx val="0"/>
          <c:order val="0"/>
          <c:spPr>
            <a:solidFill>
              <a:srgbClr val="8064A2"/>
            </a:solidFill>
          </c:spPr>
          <c:invertIfNegative val="0"/>
          <c:cat>
            <c:numRef>
              <c:f>Matchqual!$E$2:$E$36</c:f>
              <c:numCache>
                <c:formatCode>General</c:formatCode>
                <c:ptCount val="35"/>
                <c:pt idx="0">
                  <c:v>0</c:v>
                </c:pt>
                <c:pt idx="4">
                  <c:v>0.1</c:v>
                </c:pt>
                <c:pt idx="9">
                  <c:v>0.15</c:v>
                </c:pt>
                <c:pt idx="14">
                  <c:v>0.2</c:v>
                </c:pt>
                <c:pt idx="19">
                  <c:v>0.25</c:v>
                </c:pt>
                <c:pt idx="24">
                  <c:v>0.3</c:v>
                </c:pt>
                <c:pt idx="29">
                  <c:v>0.35</c:v>
                </c:pt>
                <c:pt idx="34">
                  <c:v>0.4</c:v>
                </c:pt>
              </c:numCache>
            </c:numRef>
          </c:cat>
          <c:val>
            <c:numRef>
              <c:f>Matchqual!$F$2:$F$36</c:f>
              <c:numCache>
                <c:formatCode>General</c:formatCode>
                <c:ptCount val="35"/>
                <c:pt idx="3">
                  <c:v>0</c:v>
                </c:pt>
                <c:pt idx="4">
                  <c:v>0.11</c:v>
                </c:pt>
                <c:pt idx="5">
                  <c:v>0.11</c:v>
                </c:pt>
                <c:pt idx="6">
                  <c:v>0.11</c:v>
                </c:pt>
                <c:pt idx="7">
                  <c:v>0.34</c:v>
                </c:pt>
                <c:pt idx="8">
                  <c:v>1.24</c:v>
                </c:pt>
                <c:pt idx="9">
                  <c:v>1.35</c:v>
                </c:pt>
                <c:pt idx="10">
                  <c:v>1.69</c:v>
                </c:pt>
                <c:pt idx="11">
                  <c:v>3.16</c:v>
                </c:pt>
                <c:pt idx="12">
                  <c:v>5.3</c:v>
                </c:pt>
                <c:pt idx="13">
                  <c:v>8.1199999999999992</c:v>
                </c:pt>
                <c:pt idx="14">
                  <c:v>6.54</c:v>
                </c:pt>
                <c:pt idx="15">
                  <c:v>9.58</c:v>
                </c:pt>
                <c:pt idx="16">
                  <c:v>13.19</c:v>
                </c:pt>
                <c:pt idx="17">
                  <c:v>11.84</c:v>
                </c:pt>
                <c:pt idx="18">
                  <c:v>10.82</c:v>
                </c:pt>
                <c:pt idx="19">
                  <c:v>8.7899999999999991</c:v>
                </c:pt>
                <c:pt idx="20">
                  <c:v>7.67</c:v>
                </c:pt>
                <c:pt idx="21">
                  <c:v>4.62</c:v>
                </c:pt>
                <c:pt idx="22">
                  <c:v>2.93</c:v>
                </c:pt>
                <c:pt idx="23">
                  <c:v>1.1299999999999999</c:v>
                </c:pt>
                <c:pt idx="24">
                  <c:v>0.68</c:v>
                </c:pt>
                <c:pt idx="25">
                  <c:v>0.45</c:v>
                </c:pt>
                <c:pt idx="26">
                  <c:v>0.11</c:v>
                </c:pt>
                <c:pt idx="27">
                  <c:v>0.11</c:v>
                </c:pt>
              </c:numCache>
            </c:numRef>
          </c:val>
          <c:extLst>
            <c:ext xmlns:c16="http://schemas.microsoft.com/office/drawing/2014/chart" uri="{C3380CC4-5D6E-409C-BE32-E72D297353CC}">
              <c16:uniqueId val="{00000000-46D1-4182-97F6-DABF03F449E6}"/>
            </c:ext>
          </c:extLst>
        </c:ser>
        <c:dLbls>
          <c:showLegendKey val="0"/>
          <c:showVal val="0"/>
          <c:showCatName val="0"/>
          <c:showSerName val="0"/>
          <c:showPercent val="0"/>
          <c:showBubbleSize val="0"/>
        </c:dLbls>
        <c:gapWidth val="23"/>
        <c:overlap val="54"/>
        <c:axId val="79037184"/>
        <c:axId val="79038720"/>
      </c:barChart>
      <c:catAx>
        <c:axId val="79037184"/>
        <c:scaling>
          <c:orientation val="minMax"/>
        </c:scaling>
        <c:delete val="0"/>
        <c:axPos val="b"/>
        <c:numFmt formatCode="General" sourceLinked="1"/>
        <c:majorTickMark val="out"/>
        <c:minorTickMark val="none"/>
        <c:tickLblPos val="nextTo"/>
        <c:txPr>
          <a:bodyPr/>
          <a:lstStyle/>
          <a:p>
            <a:pPr>
              <a:defRPr sz="1200"/>
            </a:pPr>
            <a:endParaRPr lang="en-US"/>
          </a:p>
        </c:txPr>
        <c:crossAx val="79038720"/>
        <c:crosses val="autoZero"/>
        <c:auto val="1"/>
        <c:lblAlgn val="ctr"/>
        <c:lblOffset val="100"/>
        <c:tickLblSkip val="1"/>
        <c:noMultiLvlLbl val="0"/>
      </c:catAx>
      <c:valAx>
        <c:axId val="79038720"/>
        <c:scaling>
          <c:orientation val="minMax"/>
        </c:scaling>
        <c:delete val="0"/>
        <c:axPos val="l"/>
        <c:numFmt formatCode="General" sourceLinked="1"/>
        <c:majorTickMark val="out"/>
        <c:minorTickMark val="none"/>
        <c:tickLblPos val="nextTo"/>
        <c:txPr>
          <a:bodyPr/>
          <a:lstStyle/>
          <a:p>
            <a:pPr>
              <a:defRPr sz="1400"/>
            </a:pPr>
            <a:endParaRPr lang="en-US"/>
          </a:p>
        </c:txPr>
        <c:crossAx val="79037184"/>
        <c:crosses val="autoZero"/>
        <c:crossBetween val="between"/>
      </c:valAx>
    </c:plotArea>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635593220339"/>
          <c:y val="6.5613453886991094E-2"/>
          <c:w val="0.69932015065913367"/>
          <c:h val="0.69191034505265181"/>
        </c:manualLayout>
      </c:layout>
      <c:lineChart>
        <c:grouping val="standard"/>
        <c:varyColors val="0"/>
        <c:ser>
          <c:idx val="1"/>
          <c:order val="1"/>
          <c:tx>
            <c:strRef>
              <c:f>Regression!$O$2</c:f>
              <c:strCache>
                <c:ptCount val="1"/>
                <c:pt idx="0">
                  <c:v>Views</c:v>
                </c:pt>
              </c:strCache>
            </c:strRef>
          </c:tx>
          <c:spPr>
            <a:ln>
              <a:prstDash val="solid"/>
            </a:ln>
          </c:spPr>
          <c:marker>
            <c:symbol val="none"/>
          </c:marker>
          <c:cat>
            <c:numRef>
              <c:f>Regression!$M$3:$M$202</c:f>
              <c:numCache>
                <c:formatCode>General</c:formatCode>
                <c:ptCount val="200"/>
                <c:pt idx="0">
                  <c:v>0</c:v>
                </c:pt>
                <c:pt idx="49">
                  <c:v>50</c:v>
                </c:pt>
                <c:pt idx="99">
                  <c:v>100</c:v>
                </c:pt>
                <c:pt idx="149">
                  <c:v>150</c:v>
                </c:pt>
                <c:pt idx="199">
                  <c:v>200</c:v>
                </c:pt>
              </c:numCache>
            </c:numRef>
          </c:cat>
          <c:val>
            <c:numRef>
              <c:f>Regression!$O$3:$O$202</c:f>
              <c:numCache>
                <c:formatCode>General</c:formatCode>
                <c:ptCount val="200"/>
                <c:pt idx="0">
                  <c:v>0.10787099999999999</c:v>
                </c:pt>
                <c:pt idx="1">
                  <c:v>0.21548400000000001</c:v>
                </c:pt>
                <c:pt idx="2">
                  <c:v>0.32283899999999999</c:v>
                </c:pt>
                <c:pt idx="3">
                  <c:v>0.42993599999999998</c:v>
                </c:pt>
                <c:pt idx="4">
                  <c:v>0.536775</c:v>
                </c:pt>
                <c:pt idx="5">
                  <c:v>0.64335600000000004</c:v>
                </c:pt>
                <c:pt idx="6">
                  <c:v>0.74967899999999998</c:v>
                </c:pt>
                <c:pt idx="7">
                  <c:v>0.85574399999999995</c:v>
                </c:pt>
                <c:pt idx="8">
                  <c:v>0.96155099999999993</c:v>
                </c:pt>
                <c:pt idx="9">
                  <c:v>1.0671000000000002</c:v>
                </c:pt>
                <c:pt idx="10">
                  <c:v>1.172391</c:v>
                </c:pt>
                <c:pt idx="11">
                  <c:v>1.2774240000000001</c:v>
                </c:pt>
                <c:pt idx="12">
                  <c:v>1.382199</c:v>
                </c:pt>
                <c:pt idx="13">
                  <c:v>1.4867159999999999</c:v>
                </c:pt>
                <c:pt idx="14">
                  <c:v>1.5909749999999998</c:v>
                </c:pt>
                <c:pt idx="15">
                  <c:v>1.694976</c:v>
                </c:pt>
                <c:pt idx="16">
                  <c:v>1.7987190000000002</c:v>
                </c:pt>
                <c:pt idx="17">
                  <c:v>1.902204</c:v>
                </c:pt>
                <c:pt idx="18">
                  <c:v>2.0054310000000002</c:v>
                </c:pt>
                <c:pt idx="19">
                  <c:v>2.1084000000000001</c:v>
                </c:pt>
                <c:pt idx="20">
                  <c:v>2.2111109999999998</c:v>
                </c:pt>
                <c:pt idx="21">
                  <c:v>2.313564</c:v>
                </c:pt>
                <c:pt idx="22">
                  <c:v>2.415759</c:v>
                </c:pt>
                <c:pt idx="23">
                  <c:v>2.5176959999999999</c:v>
                </c:pt>
                <c:pt idx="24">
                  <c:v>2.6193750000000002</c:v>
                </c:pt>
                <c:pt idx="25">
                  <c:v>2.720796</c:v>
                </c:pt>
                <c:pt idx="26">
                  <c:v>2.8219590000000001</c:v>
                </c:pt>
                <c:pt idx="27">
                  <c:v>2.9228640000000001</c:v>
                </c:pt>
                <c:pt idx="28">
                  <c:v>3.0235110000000001</c:v>
                </c:pt>
                <c:pt idx="29">
                  <c:v>3.1238999999999999</c:v>
                </c:pt>
                <c:pt idx="30">
                  <c:v>3.2240310000000001</c:v>
                </c:pt>
                <c:pt idx="31">
                  <c:v>3.3239039999999997</c:v>
                </c:pt>
                <c:pt idx="32">
                  <c:v>3.4235190000000002</c:v>
                </c:pt>
                <c:pt idx="33">
                  <c:v>3.5228760000000001</c:v>
                </c:pt>
                <c:pt idx="34">
                  <c:v>3.6219749999999999</c:v>
                </c:pt>
                <c:pt idx="35">
                  <c:v>3.7208160000000001</c:v>
                </c:pt>
                <c:pt idx="36">
                  <c:v>3.8193990000000002</c:v>
                </c:pt>
                <c:pt idx="37">
                  <c:v>3.9177240000000002</c:v>
                </c:pt>
                <c:pt idx="38">
                  <c:v>4.0157910000000001</c:v>
                </c:pt>
                <c:pt idx="39">
                  <c:v>4.1135999999999999</c:v>
                </c:pt>
                <c:pt idx="40">
                  <c:v>4.2111510000000001</c:v>
                </c:pt>
                <c:pt idx="41">
                  <c:v>4.3084439999999997</c:v>
                </c:pt>
                <c:pt idx="42">
                  <c:v>4.4054789999999997</c:v>
                </c:pt>
                <c:pt idx="43">
                  <c:v>4.502256</c:v>
                </c:pt>
                <c:pt idx="44">
                  <c:v>4.5987750000000007</c:v>
                </c:pt>
                <c:pt idx="45">
                  <c:v>4.695036</c:v>
                </c:pt>
                <c:pt idx="46">
                  <c:v>4.7910389999999996</c:v>
                </c:pt>
                <c:pt idx="47">
                  <c:v>4.8867840000000005</c:v>
                </c:pt>
                <c:pt idx="48">
                  <c:v>4.9822709999999999</c:v>
                </c:pt>
                <c:pt idx="49">
                  <c:v>5.0775000000000006</c:v>
                </c:pt>
                <c:pt idx="50">
                  <c:v>5.1724709999999998</c:v>
                </c:pt>
                <c:pt idx="51">
                  <c:v>5.2671839999999994</c:v>
                </c:pt>
                <c:pt idx="52">
                  <c:v>5.3616390000000003</c:v>
                </c:pt>
                <c:pt idx="53">
                  <c:v>5.4558359999999997</c:v>
                </c:pt>
                <c:pt idx="54">
                  <c:v>5.5497749999999995</c:v>
                </c:pt>
                <c:pt idx="55">
                  <c:v>5.6434560000000005</c:v>
                </c:pt>
                <c:pt idx="56">
                  <c:v>5.7368790000000001</c:v>
                </c:pt>
                <c:pt idx="57">
                  <c:v>5.830044</c:v>
                </c:pt>
                <c:pt idx="58">
                  <c:v>5.9229510000000003</c:v>
                </c:pt>
                <c:pt idx="59">
                  <c:v>6.0155999999999992</c:v>
                </c:pt>
                <c:pt idx="60">
                  <c:v>6.1079910000000002</c:v>
                </c:pt>
                <c:pt idx="61">
                  <c:v>6.2001239999999997</c:v>
                </c:pt>
                <c:pt idx="62">
                  <c:v>6.2919990000000006</c:v>
                </c:pt>
                <c:pt idx="63">
                  <c:v>6.383616</c:v>
                </c:pt>
                <c:pt idx="64">
                  <c:v>6.4749749999999997</c:v>
                </c:pt>
                <c:pt idx="65">
                  <c:v>6.5660759999999998</c:v>
                </c:pt>
                <c:pt idx="66">
                  <c:v>6.6569190000000003</c:v>
                </c:pt>
                <c:pt idx="67">
                  <c:v>6.7475040000000002</c:v>
                </c:pt>
                <c:pt idx="68">
                  <c:v>6.8378309999999995</c:v>
                </c:pt>
                <c:pt idx="69">
                  <c:v>6.9278999999999993</c:v>
                </c:pt>
                <c:pt idx="70">
                  <c:v>7.0177110000000003</c:v>
                </c:pt>
                <c:pt idx="71">
                  <c:v>7.1072639999999998</c:v>
                </c:pt>
                <c:pt idx="72">
                  <c:v>7.1965590000000006</c:v>
                </c:pt>
                <c:pt idx="73">
                  <c:v>7.285596</c:v>
                </c:pt>
                <c:pt idx="74">
                  <c:v>7.3743749999999997</c:v>
                </c:pt>
                <c:pt idx="75">
                  <c:v>7.4628960000000006</c:v>
                </c:pt>
                <c:pt idx="76">
                  <c:v>7.5511590000000011</c:v>
                </c:pt>
                <c:pt idx="77">
                  <c:v>7.6391639999999992</c:v>
                </c:pt>
                <c:pt idx="78">
                  <c:v>7.7269110000000003</c:v>
                </c:pt>
                <c:pt idx="79">
                  <c:v>7.8144000000000009</c:v>
                </c:pt>
                <c:pt idx="80">
                  <c:v>7.9016309999999992</c:v>
                </c:pt>
                <c:pt idx="81">
                  <c:v>7.9886039999999996</c:v>
                </c:pt>
                <c:pt idx="82">
                  <c:v>8.0753190000000004</c:v>
                </c:pt>
                <c:pt idx="83">
                  <c:v>8.1617759999999997</c:v>
                </c:pt>
                <c:pt idx="84">
                  <c:v>8.2479750000000003</c:v>
                </c:pt>
                <c:pt idx="85">
                  <c:v>8.3339160000000003</c:v>
                </c:pt>
                <c:pt idx="86">
                  <c:v>8.4195989999999998</c:v>
                </c:pt>
                <c:pt idx="87">
                  <c:v>8.5050239999999988</c:v>
                </c:pt>
                <c:pt idx="88">
                  <c:v>8.5901910000000008</c:v>
                </c:pt>
                <c:pt idx="89">
                  <c:v>8.6751000000000005</c:v>
                </c:pt>
                <c:pt idx="90">
                  <c:v>8.7597509999999996</c:v>
                </c:pt>
                <c:pt idx="91">
                  <c:v>8.844144</c:v>
                </c:pt>
                <c:pt idx="92">
                  <c:v>8.9282789999999999</c:v>
                </c:pt>
                <c:pt idx="93">
                  <c:v>9.0121559999999992</c:v>
                </c:pt>
                <c:pt idx="94">
                  <c:v>9.0957749999999997</c:v>
                </c:pt>
                <c:pt idx="95">
                  <c:v>9.1791359999999997</c:v>
                </c:pt>
                <c:pt idx="96">
                  <c:v>9.2622389999999992</c:v>
                </c:pt>
                <c:pt idx="97">
                  <c:v>9.3450839999999999</c:v>
                </c:pt>
                <c:pt idx="98">
                  <c:v>9.4276710000000001</c:v>
                </c:pt>
                <c:pt idx="99">
                  <c:v>9.5100000000000016</c:v>
                </c:pt>
                <c:pt idx="100">
                  <c:v>9.5920709999999989</c:v>
                </c:pt>
                <c:pt idx="101">
                  <c:v>9.673884000000001</c:v>
                </c:pt>
                <c:pt idx="102">
                  <c:v>9.7554390000000009</c:v>
                </c:pt>
                <c:pt idx="103">
                  <c:v>9.8367360000000001</c:v>
                </c:pt>
                <c:pt idx="104">
                  <c:v>9.9177750000000007</c:v>
                </c:pt>
                <c:pt idx="105">
                  <c:v>9.9985560000000007</c:v>
                </c:pt>
                <c:pt idx="106">
                  <c:v>10.079079</c:v>
                </c:pt>
                <c:pt idx="107">
                  <c:v>10.159343999999999</c:v>
                </c:pt>
                <c:pt idx="108">
                  <c:v>10.239351000000001</c:v>
                </c:pt>
                <c:pt idx="109">
                  <c:v>10.319099999999999</c:v>
                </c:pt>
                <c:pt idx="110">
                  <c:v>10.398591</c:v>
                </c:pt>
                <c:pt idx="111">
                  <c:v>10.477824</c:v>
                </c:pt>
                <c:pt idx="112">
                  <c:v>10.556799000000002</c:v>
                </c:pt>
                <c:pt idx="113">
                  <c:v>10.635515999999999</c:v>
                </c:pt>
                <c:pt idx="114">
                  <c:v>10.713975</c:v>
                </c:pt>
                <c:pt idx="115">
                  <c:v>10.792176000000001</c:v>
                </c:pt>
                <c:pt idx="116">
                  <c:v>10.870118999999999</c:v>
                </c:pt>
                <c:pt idx="117">
                  <c:v>10.947804</c:v>
                </c:pt>
                <c:pt idx="118">
                  <c:v>11.025231</c:v>
                </c:pt>
                <c:pt idx="119">
                  <c:v>11.102399999999999</c:v>
                </c:pt>
                <c:pt idx="120">
                  <c:v>11.179311</c:v>
                </c:pt>
                <c:pt idx="121">
                  <c:v>11.255964000000001</c:v>
                </c:pt>
                <c:pt idx="122">
                  <c:v>11.332359</c:v>
                </c:pt>
                <c:pt idx="123">
                  <c:v>11.408496</c:v>
                </c:pt>
                <c:pt idx="124">
                  <c:v>11.484375</c:v>
                </c:pt>
                <c:pt idx="125">
                  <c:v>11.559996000000002</c:v>
                </c:pt>
                <c:pt idx="126">
                  <c:v>11.635358999999999</c:v>
                </c:pt>
                <c:pt idx="127">
                  <c:v>11.710464</c:v>
                </c:pt>
                <c:pt idx="128">
                  <c:v>11.785311</c:v>
                </c:pt>
                <c:pt idx="129">
                  <c:v>11.8599</c:v>
                </c:pt>
                <c:pt idx="130">
                  <c:v>11.934231</c:v>
                </c:pt>
                <c:pt idx="131">
                  <c:v>12.008304000000001</c:v>
                </c:pt>
                <c:pt idx="132">
                  <c:v>12.082118999999999</c:v>
                </c:pt>
                <c:pt idx="133">
                  <c:v>12.155676</c:v>
                </c:pt>
                <c:pt idx="134">
                  <c:v>12.228975</c:v>
                </c:pt>
                <c:pt idx="135">
                  <c:v>12.302016000000002</c:v>
                </c:pt>
                <c:pt idx="136">
                  <c:v>12.374798999999999</c:v>
                </c:pt>
                <c:pt idx="137">
                  <c:v>12.447324</c:v>
                </c:pt>
                <c:pt idx="138">
                  <c:v>12.519591</c:v>
                </c:pt>
                <c:pt idx="139">
                  <c:v>12.5916</c:v>
                </c:pt>
                <c:pt idx="140">
                  <c:v>12.663351</c:v>
                </c:pt>
                <c:pt idx="141">
                  <c:v>12.734844000000001</c:v>
                </c:pt>
                <c:pt idx="142">
                  <c:v>12.806078999999999</c:v>
                </c:pt>
                <c:pt idx="143">
                  <c:v>12.877056</c:v>
                </c:pt>
                <c:pt idx="144">
                  <c:v>12.947775</c:v>
                </c:pt>
                <c:pt idx="145">
                  <c:v>13.018236000000002</c:v>
                </c:pt>
                <c:pt idx="146">
                  <c:v>13.088438999999999</c:v>
                </c:pt>
                <c:pt idx="147">
                  <c:v>13.158384</c:v>
                </c:pt>
                <c:pt idx="148">
                  <c:v>13.228071</c:v>
                </c:pt>
                <c:pt idx="149">
                  <c:v>13.297499999999999</c:v>
                </c:pt>
                <c:pt idx="150">
                  <c:v>13.366671</c:v>
                </c:pt>
                <c:pt idx="151">
                  <c:v>13.435584</c:v>
                </c:pt>
                <c:pt idx="152">
                  <c:v>13.504239000000002</c:v>
                </c:pt>
                <c:pt idx="153">
                  <c:v>13.572636000000001</c:v>
                </c:pt>
                <c:pt idx="154">
                  <c:v>13.640774999999998</c:v>
                </c:pt>
                <c:pt idx="155">
                  <c:v>13.708656</c:v>
                </c:pt>
                <c:pt idx="156">
                  <c:v>13.776278999999999</c:v>
                </c:pt>
                <c:pt idx="157">
                  <c:v>13.843644000000001</c:v>
                </c:pt>
                <c:pt idx="158">
                  <c:v>13.910751000000001</c:v>
                </c:pt>
                <c:pt idx="159">
                  <c:v>13.977600000000002</c:v>
                </c:pt>
                <c:pt idx="160">
                  <c:v>14.044190999999998</c:v>
                </c:pt>
                <c:pt idx="161">
                  <c:v>14.110523999999998</c:v>
                </c:pt>
                <c:pt idx="162">
                  <c:v>14.176599</c:v>
                </c:pt>
                <c:pt idx="163">
                  <c:v>14.242416</c:v>
                </c:pt>
                <c:pt idx="164">
                  <c:v>14.307975000000001</c:v>
                </c:pt>
                <c:pt idx="165">
                  <c:v>14.373276000000001</c:v>
                </c:pt>
                <c:pt idx="166">
                  <c:v>14.438319000000002</c:v>
                </c:pt>
                <c:pt idx="167">
                  <c:v>14.503103999999999</c:v>
                </c:pt>
                <c:pt idx="168">
                  <c:v>14.567630999999999</c:v>
                </c:pt>
                <c:pt idx="169">
                  <c:v>14.6319</c:v>
                </c:pt>
                <c:pt idx="170">
                  <c:v>14.695911000000001</c:v>
                </c:pt>
                <c:pt idx="171">
                  <c:v>14.759664000000001</c:v>
                </c:pt>
                <c:pt idx="172">
                  <c:v>14.823159</c:v>
                </c:pt>
                <c:pt idx="173">
                  <c:v>14.886395999999998</c:v>
                </c:pt>
                <c:pt idx="174">
                  <c:v>14.949375</c:v>
                </c:pt>
                <c:pt idx="175">
                  <c:v>15.012096</c:v>
                </c:pt>
                <c:pt idx="176">
                  <c:v>15.074559000000001</c:v>
                </c:pt>
                <c:pt idx="177">
                  <c:v>15.136763999999999</c:v>
                </c:pt>
                <c:pt idx="178">
                  <c:v>15.198711000000001</c:v>
                </c:pt>
                <c:pt idx="179">
                  <c:v>15.260400000000001</c:v>
                </c:pt>
                <c:pt idx="180">
                  <c:v>15.321831</c:v>
                </c:pt>
                <c:pt idx="181">
                  <c:v>15.383004</c:v>
                </c:pt>
                <c:pt idx="182">
                  <c:v>15.443918999999999</c:v>
                </c:pt>
                <c:pt idx="183">
                  <c:v>15.504576</c:v>
                </c:pt>
                <c:pt idx="184">
                  <c:v>15.564975</c:v>
                </c:pt>
                <c:pt idx="185">
                  <c:v>15.625116000000002</c:v>
                </c:pt>
                <c:pt idx="186">
                  <c:v>15.684999000000001</c:v>
                </c:pt>
                <c:pt idx="187">
                  <c:v>15.744623999999998</c:v>
                </c:pt>
                <c:pt idx="188">
                  <c:v>15.803991</c:v>
                </c:pt>
                <c:pt idx="189">
                  <c:v>15.863099999999999</c:v>
                </c:pt>
                <c:pt idx="190">
                  <c:v>15.921951</c:v>
                </c:pt>
                <c:pt idx="191">
                  <c:v>15.980544000000002</c:v>
                </c:pt>
                <c:pt idx="192">
                  <c:v>16.038879000000001</c:v>
                </c:pt>
                <c:pt idx="193">
                  <c:v>16.096955999999999</c:v>
                </c:pt>
                <c:pt idx="194">
                  <c:v>16.154775000000001</c:v>
                </c:pt>
                <c:pt idx="195">
                  <c:v>16.212336000000001</c:v>
                </c:pt>
                <c:pt idx="196">
                  <c:v>16.269638999999998</c:v>
                </c:pt>
                <c:pt idx="197">
                  <c:v>16.326684</c:v>
                </c:pt>
                <c:pt idx="198">
                  <c:v>16.383471</c:v>
                </c:pt>
                <c:pt idx="199">
                  <c:v>16.440000000000001</c:v>
                </c:pt>
              </c:numCache>
            </c:numRef>
          </c:val>
          <c:smooth val="0"/>
          <c:extLst>
            <c:ext xmlns:c16="http://schemas.microsoft.com/office/drawing/2014/chart" uri="{C3380CC4-5D6E-409C-BE32-E72D297353CC}">
              <c16:uniqueId val="{00000000-78DD-4785-B058-8656B48B250D}"/>
            </c:ext>
          </c:extLst>
        </c:ser>
        <c:ser>
          <c:idx val="0"/>
          <c:order val="0"/>
          <c:tx>
            <c:strRef>
              <c:f>Regression!$O$2</c:f>
              <c:strCache>
                <c:ptCount val="1"/>
                <c:pt idx="0">
                  <c:v>Views</c:v>
                </c:pt>
              </c:strCache>
            </c:strRef>
          </c:tx>
          <c:spPr>
            <a:ln>
              <a:prstDash val="solid"/>
            </a:ln>
          </c:spPr>
          <c:marker>
            <c:symbol val="none"/>
          </c:marker>
          <c:cat>
            <c:numRef>
              <c:f>Regression!$M$3:$M$202</c:f>
              <c:numCache>
                <c:formatCode>General</c:formatCode>
                <c:ptCount val="200"/>
                <c:pt idx="0">
                  <c:v>0</c:v>
                </c:pt>
                <c:pt idx="49">
                  <c:v>50</c:v>
                </c:pt>
                <c:pt idx="99">
                  <c:v>100</c:v>
                </c:pt>
                <c:pt idx="149">
                  <c:v>150</c:v>
                </c:pt>
                <c:pt idx="199">
                  <c:v>200</c:v>
                </c:pt>
              </c:numCache>
            </c:numRef>
          </c:cat>
          <c:val>
            <c:numRef>
              <c:f>Regression!$O$3:$O$202</c:f>
              <c:numCache>
                <c:formatCode>General</c:formatCode>
                <c:ptCount val="200"/>
                <c:pt idx="0">
                  <c:v>0.10787099999999999</c:v>
                </c:pt>
                <c:pt idx="1">
                  <c:v>0.21548400000000001</c:v>
                </c:pt>
                <c:pt idx="2">
                  <c:v>0.32283899999999999</c:v>
                </c:pt>
                <c:pt idx="3">
                  <c:v>0.42993599999999998</c:v>
                </c:pt>
                <c:pt idx="4">
                  <c:v>0.536775</c:v>
                </c:pt>
                <c:pt idx="5">
                  <c:v>0.64335600000000004</c:v>
                </c:pt>
                <c:pt idx="6">
                  <c:v>0.74967899999999998</c:v>
                </c:pt>
                <c:pt idx="7">
                  <c:v>0.85574399999999995</c:v>
                </c:pt>
                <c:pt idx="8">
                  <c:v>0.96155099999999993</c:v>
                </c:pt>
                <c:pt idx="9">
                  <c:v>1.0671000000000002</c:v>
                </c:pt>
                <c:pt idx="10">
                  <c:v>1.172391</c:v>
                </c:pt>
                <c:pt idx="11">
                  <c:v>1.2774240000000001</c:v>
                </c:pt>
                <c:pt idx="12">
                  <c:v>1.382199</c:v>
                </c:pt>
                <c:pt idx="13">
                  <c:v>1.4867159999999999</c:v>
                </c:pt>
                <c:pt idx="14">
                  <c:v>1.5909749999999998</c:v>
                </c:pt>
                <c:pt idx="15">
                  <c:v>1.694976</c:v>
                </c:pt>
                <c:pt idx="16">
                  <c:v>1.7987190000000002</c:v>
                </c:pt>
                <c:pt idx="17">
                  <c:v>1.902204</c:v>
                </c:pt>
                <c:pt idx="18">
                  <c:v>2.0054310000000002</c:v>
                </c:pt>
                <c:pt idx="19">
                  <c:v>2.1084000000000001</c:v>
                </c:pt>
                <c:pt idx="20">
                  <c:v>2.2111109999999998</c:v>
                </c:pt>
                <c:pt idx="21">
                  <c:v>2.313564</c:v>
                </c:pt>
                <c:pt idx="22">
                  <c:v>2.415759</c:v>
                </c:pt>
                <c:pt idx="23">
                  <c:v>2.5176959999999999</c:v>
                </c:pt>
                <c:pt idx="24">
                  <c:v>2.6193750000000002</c:v>
                </c:pt>
                <c:pt idx="25">
                  <c:v>2.720796</c:v>
                </c:pt>
                <c:pt idx="26">
                  <c:v>2.8219590000000001</c:v>
                </c:pt>
                <c:pt idx="27">
                  <c:v>2.9228640000000001</c:v>
                </c:pt>
                <c:pt idx="28">
                  <c:v>3.0235110000000001</c:v>
                </c:pt>
                <c:pt idx="29">
                  <c:v>3.1238999999999999</c:v>
                </c:pt>
                <c:pt idx="30">
                  <c:v>3.2240310000000001</c:v>
                </c:pt>
                <c:pt idx="31">
                  <c:v>3.3239039999999997</c:v>
                </c:pt>
                <c:pt idx="32">
                  <c:v>3.4235190000000002</c:v>
                </c:pt>
                <c:pt idx="33">
                  <c:v>3.5228760000000001</c:v>
                </c:pt>
                <c:pt idx="34">
                  <c:v>3.6219749999999999</c:v>
                </c:pt>
                <c:pt idx="35">
                  <c:v>3.7208160000000001</c:v>
                </c:pt>
                <c:pt idx="36">
                  <c:v>3.8193990000000002</c:v>
                </c:pt>
                <c:pt idx="37">
                  <c:v>3.9177240000000002</c:v>
                </c:pt>
                <c:pt idx="38">
                  <c:v>4.0157910000000001</c:v>
                </c:pt>
                <c:pt idx="39">
                  <c:v>4.1135999999999999</c:v>
                </c:pt>
                <c:pt idx="40">
                  <c:v>4.2111510000000001</c:v>
                </c:pt>
                <c:pt idx="41">
                  <c:v>4.3084439999999997</c:v>
                </c:pt>
                <c:pt idx="42">
                  <c:v>4.4054789999999997</c:v>
                </c:pt>
                <c:pt idx="43">
                  <c:v>4.502256</c:v>
                </c:pt>
                <c:pt idx="44">
                  <c:v>4.5987750000000007</c:v>
                </c:pt>
                <c:pt idx="45">
                  <c:v>4.695036</c:v>
                </c:pt>
                <c:pt idx="46">
                  <c:v>4.7910389999999996</c:v>
                </c:pt>
                <c:pt idx="47">
                  <c:v>4.8867840000000005</c:v>
                </c:pt>
                <c:pt idx="48">
                  <c:v>4.9822709999999999</c:v>
                </c:pt>
                <c:pt idx="49">
                  <c:v>5.0775000000000006</c:v>
                </c:pt>
                <c:pt idx="50">
                  <c:v>5.1724709999999998</c:v>
                </c:pt>
                <c:pt idx="51">
                  <c:v>5.2671839999999994</c:v>
                </c:pt>
                <c:pt idx="52">
                  <c:v>5.3616390000000003</c:v>
                </c:pt>
                <c:pt idx="53">
                  <c:v>5.4558359999999997</c:v>
                </c:pt>
                <c:pt idx="54">
                  <c:v>5.5497749999999995</c:v>
                </c:pt>
                <c:pt idx="55">
                  <c:v>5.6434560000000005</c:v>
                </c:pt>
                <c:pt idx="56">
                  <c:v>5.7368790000000001</c:v>
                </c:pt>
                <c:pt idx="57">
                  <c:v>5.830044</c:v>
                </c:pt>
                <c:pt idx="58">
                  <c:v>5.9229510000000003</c:v>
                </c:pt>
                <c:pt idx="59">
                  <c:v>6.0155999999999992</c:v>
                </c:pt>
                <c:pt idx="60">
                  <c:v>6.1079910000000002</c:v>
                </c:pt>
                <c:pt idx="61">
                  <c:v>6.2001239999999997</c:v>
                </c:pt>
                <c:pt idx="62">
                  <c:v>6.2919990000000006</c:v>
                </c:pt>
                <c:pt idx="63">
                  <c:v>6.383616</c:v>
                </c:pt>
                <c:pt idx="64">
                  <c:v>6.4749749999999997</c:v>
                </c:pt>
                <c:pt idx="65">
                  <c:v>6.5660759999999998</c:v>
                </c:pt>
                <c:pt idx="66">
                  <c:v>6.6569190000000003</c:v>
                </c:pt>
                <c:pt idx="67">
                  <c:v>6.7475040000000002</c:v>
                </c:pt>
                <c:pt idx="68">
                  <c:v>6.8378309999999995</c:v>
                </c:pt>
                <c:pt idx="69">
                  <c:v>6.9278999999999993</c:v>
                </c:pt>
                <c:pt idx="70">
                  <c:v>7.0177110000000003</c:v>
                </c:pt>
                <c:pt idx="71">
                  <c:v>7.1072639999999998</c:v>
                </c:pt>
                <c:pt idx="72">
                  <c:v>7.1965590000000006</c:v>
                </c:pt>
                <c:pt idx="73">
                  <c:v>7.285596</c:v>
                </c:pt>
                <c:pt idx="74">
                  <c:v>7.3743749999999997</c:v>
                </c:pt>
                <c:pt idx="75">
                  <c:v>7.4628960000000006</c:v>
                </c:pt>
                <c:pt idx="76">
                  <c:v>7.5511590000000011</c:v>
                </c:pt>
                <c:pt idx="77">
                  <c:v>7.6391639999999992</c:v>
                </c:pt>
                <c:pt idx="78">
                  <c:v>7.7269110000000003</c:v>
                </c:pt>
                <c:pt idx="79">
                  <c:v>7.8144000000000009</c:v>
                </c:pt>
                <c:pt idx="80">
                  <c:v>7.9016309999999992</c:v>
                </c:pt>
                <c:pt idx="81">
                  <c:v>7.9886039999999996</c:v>
                </c:pt>
                <c:pt idx="82">
                  <c:v>8.0753190000000004</c:v>
                </c:pt>
                <c:pt idx="83">
                  <c:v>8.1617759999999997</c:v>
                </c:pt>
                <c:pt idx="84">
                  <c:v>8.2479750000000003</c:v>
                </c:pt>
                <c:pt idx="85">
                  <c:v>8.3339160000000003</c:v>
                </c:pt>
                <c:pt idx="86">
                  <c:v>8.4195989999999998</c:v>
                </c:pt>
                <c:pt idx="87">
                  <c:v>8.5050239999999988</c:v>
                </c:pt>
                <c:pt idx="88">
                  <c:v>8.5901910000000008</c:v>
                </c:pt>
                <c:pt idx="89">
                  <c:v>8.6751000000000005</c:v>
                </c:pt>
                <c:pt idx="90">
                  <c:v>8.7597509999999996</c:v>
                </c:pt>
                <c:pt idx="91">
                  <c:v>8.844144</c:v>
                </c:pt>
                <c:pt idx="92">
                  <c:v>8.9282789999999999</c:v>
                </c:pt>
                <c:pt idx="93">
                  <c:v>9.0121559999999992</c:v>
                </c:pt>
                <c:pt idx="94">
                  <c:v>9.0957749999999997</c:v>
                </c:pt>
                <c:pt idx="95">
                  <c:v>9.1791359999999997</c:v>
                </c:pt>
                <c:pt idx="96">
                  <c:v>9.2622389999999992</c:v>
                </c:pt>
                <c:pt idx="97">
                  <c:v>9.3450839999999999</c:v>
                </c:pt>
                <c:pt idx="98">
                  <c:v>9.4276710000000001</c:v>
                </c:pt>
                <c:pt idx="99">
                  <c:v>9.5100000000000016</c:v>
                </c:pt>
                <c:pt idx="100">
                  <c:v>9.5920709999999989</c:v>
                </c:pt>
                <c:pt idx="101">
                  <c:v>9.673884000000001</c:v>
                </c:pt>
                <c:pt idx="102">
                  <c:v>9.7554390000000009</c:v>
                </c:pt>
                <c:pt idx="103">
                  <c:v>9.8367360000000001</c:v>
                </c:pt>
                <c:pt idx="104">
                  <c:v>9.9177750000000007</c:v>
                </c:pt>
                <c:pt idx="105">
                  <c:v>9.9985560000000007</c:v>
                </c:pt>
                <c:pt idx="106">
                  <c:v>10.079079</c:v>
                </c:pt>
                <c:pt idx="107">
                  <c:v>10.159343999999999</c:v>
                </c:pt>
                <c:pt idx="108">
                  <c:v>10.239351000000001</c:v>
                </c:pt>
                <c:pt idx="109">
                  <c:v>10.319099999999999</c:v>
                </c:pt>
                <c:pt idx="110">
                  <c:v>10.398591</c:v>
                </c:pt>
                <c:pt idx="111">
                  <c:v>10.477824</c:v>
                </c:pt>
                <c:pt idx="112">
                  <c:v>10.556799000000002</c:v>
                </c:pt>
                <c:pt idx="113">
                  <c:v>10.635515999999999</c:v>
                </c:pt>
                <c:pt idx="114">
                  <c:v>10.713975</c:v>
                </c:pt>
                <c:pt idx="115">
                  <c:v>10.792176000000001</c:v>
                </c:pt>
                <c:pt idx="116">
                  <c:v>10.870118999999999</c:v>
                </c:pt>
                <c:pt idx="117">
                  <c:v>10.947804</c:v>
                </c:pt>
                <c:pt idx="118">
                  <c:v>11.025231</c:v>
                </c:pt>
                <c:pt idx="119">
                  <c:v>11.102399999999999</c:v>
                </c:pt>
                <c:pt idx="120">
                  <c:v>11.179311</c:v>
                </c:pt>
                <c:pt idx="121">
                  <c:v>11.255964000000001</c:v>
                </c:pt>
                <c:pt idx="122">
                  <c:v>11.332359</c:v>
                </c:pt>
                <c:pt idx="123">
                  <c:v>11.408496</c:v>
                </c:pt>
                <c:pt idx="124">
                  <c:v>11.484375</c:v>
                </c:pt>
                <c:pt idx="125">
                  <c:v>11.559996000000002</c:v>
                </c:pt>
                <c:pt idx="126">
                  <c:v>11.635358999999999</c:v>
                </c:pt>
                <c:pt idx="127">
                  <c:v>11.710464</c:v>
                </c:pt>
                <c:pt idx="128">
                  <c:v>11.785311</c:v>
                </c:pt>
                <c:pt idx="129">
                  <c:v>11.8599</c:v>
                </c:pt>
                <c:pt idx="130">
                  <c:v>11.934231</c:v>
                </c:pt>
                <c:pt idx="131">
                  <c:v>12.008304000000001</c:v>
                </c:pt>
                <c:pt idx="132">
                  <c:v>12.082118999999999</c:v>
                </c:pt>
                <c:pt idx="133">
                  <c:v>12.155676</c:v>
                </c:pt>
                <c:pt idx="134">
                  <c:v>12.228975</c:v>
                </c:pt>
                <c:pt idx="135">
                  <c:v>12.302016000000002</c:v>
                </c:pt>
                <c:pt idx="136">
                  <c:v>12.374798999999999</c:v>
                </c:pt>
                <c:pt idx="137">
                  <c:v>12.447324</c:v>
                </c:pt>
                <c:pt idx="138">
                  <c:v>12.519591</c:v>
                </c:pt>
                <c:pt idx="139">
                  <c:v>12.5916</c:v>
                </c:pt>
                <c:pt idx="140">
                  <c:v>12.663351</c:v>
                </c:pt>
                <c:pt idx="141">
                  <c:v>12.734844000000001</c:v>
                </c:pt>
                <c:pt idx="142">
                  <c:v>12.806078999999999</c:v>
                </c:pt>
                <c:pt idx="143">
                  <c:v>12.877056</c:v>
                </c:pt>
                <c:pt idx="144">
                  <c:v>12.947775</c:v>
                </c:pt>
                <c:pt idx="145">
                  <c:v>13.018236000000002</c:v>
                </c:pt>
                <c:pt idx="146">
                  <c:v>13.088438999999999</c:v>
                </c:pt>
                <c:pt idx="147">
                  <c:v>13.158384</c:v>
                </c:pt>
                <c:pt idx="148">
                  <c:v>13.228071</c:v>
                </c:pt>
                <c:pt idx="149">
                  <c:v>13.297499999999999</c:v>
                </c:pt>
                <c:pt idx="150">
                  <c:v>13.366671</c:v>
                </c:pt>
                <c:pt idx="151">
                  <c:v>13.435584</c:v>
                </c:pt>
                <c:pt idx="152">
                  <c:v>13.504239000000002</c:v>
                </c:pt>
                <c:pt idx="153">
                  <c:v>13.572636000000001</c:v>
                </c:pt>
                <c:pt idx="154">
                  <c:v>13.640774999999998</c:v>
                </c:pt>
                <c:pt idx="155">
                  <c:v>13.708656</c:v>
                </c:pt>
                <c:pt idx="156">
                  <c:v>13.776278999999999</c:v>
                </c:pt>
                <c:pt idx="157">
                  <c:v>13.843644000000001</c:v>
                </c:pt>
                <c:pt idx="158">
                  <c:v>13.910751000000001</c:v>
                </c:pt>
                <c:pt idx="159">
                  <c:v>13.977600000000002</c:v>
                </c:pt>
                <c:pt idx="160">
                  <c:v>14.044190999999998</c:v>
                </c:pt>
                <c:pt idx="161">
                  <c:v>14.110523999999998</c:v>
                </c:pt>
                <c:pt idx="162">
                  <c:v>14.176599</c:v>
                </c:pt>
                <c:pt idx="163">
                  <c:v>14.242416</c:v>
                </c:pt>
                <c:pt idx="164">
                  <c:v>14.307975000000001</c:v>
                </c:pt>
                <c:pt idx="165">
                  <c:v>14.373276000000001</c:v>
                </c:pt>
                <c:pt idx="166">
                  <c:v>14.438319000000002</c:v>
                </c:pt>
                <c:pt idx="167">
                  <c:v>14.503103999999999</c:v>
                </c:pt>
                <c:pt idx="168">
                  <c:v>14.567630999999999</c:v>
                </c:pt>
                <c:pt idx="169">
                  <c:v>14.6319</c:v>
                </c:pt>
                <c:pt idx="170">
                  <c:v>14.695911000000001</c:v>
                </c:pt>
                <c:pt idx="171">
                  <c:v>14.759664000000001</c:v>
                </c:pt>
                <c:pt idx="172">
                  <c:v>14.823159</c:v>
                </c:pt>
                <c:pt idx="173">
                  <c:v>14.886395999999998</c:v>
                </c:pt>
                <c:pt idx="174">
                  <c:v>14.949375</c:v>
                </c:pt>
                <c:pt idx="175">
                  <c:v>15.012096</c:v>
                </c:pt>
                <c:pt idx="176">
                  <c:v>15.074559000000001</c:v>
                </c:pt>
                <c:pt idx="177">
                  <c:v>15.136763999999999</c:v>
                </c:pt>
                <c:pt idx="178">
                  <c:v>15.198711000000001</c:v>
                </c:pt>
                <c:pt idx="179">
                  <c:v>15.260400000000001</c:v>
                </c:pt>
                <c:pt idx="180">
                  <c:v>15.321831</c:v>
                </c:pt>
                <c:pt idx="181">
                  <c:v>15.383004</c:v>
                </c:pt>
                <c:pt idx="182">
                  <c:v>15.443918999999999</c:v>
                </c:pt>
                <c:pt idx="183">
                  <c:v>15.504576</c:v>
                </c:pt>
                <c:pt idx="184">
                  <c:v>15.564975</c:v>
                </c:pt>
                <c:pt idx="185">
                  <c:v>15.625116000000002</c:v>
                </c:pt>
                <c:pt idx="186">
                  <c:v>15.684999000000001</c:v>
                </c:pt>
                <c:pt idx="187">
                  <c:v>15.744623999999998</c:v>
                </c:pt>
                <c:pt idx="188">
                  <c:v>15.803991</c:v>
                </c:pt>
                <c:pt idx="189">
                  <c:v>15.863099999999999</c:v>
                </c:pt>
                <c:pt idx="190">
                  <c:v>15.921951</c:v>
                </c:pt>
                <c:pt idx="191">
                  <c:v>15.980544000000002</c:v>
                </c:pt>
                <c:pt idx="192">
                  <c:v>16.038879000000001</c:v>
                </c:pt>
                <c:pt idx="193">
                  <c:v>16.096955999999999</c:v>
                </c:pt>
                <c:pt idx="194">
                  <c:v>16.154775000000001</c:v>
                </c:pt>
                <c:pt idx="195">
                  <c:v>16.212336000000001</c:v>
                </c:pt>
                <c:pt idx="196">
                  <c:v>16.269638999999998</c:v>
                </c:pt>
                <c:pt idx="197">
                  <c:v>16.326684</c:v>
                </c:pt>
                <c:pt idx="198">
                  <c:v>16.383471</c:v>
                </c:pt>
                <c:pt idx="199">
                  <c:v>16.440000000000001</c:v>
                </c:pt>
              </c:numCache>
            </c:numRef>
          </c:val>
          <c:smooth val="0"/>
          <c:extLst>
            <c:ext xmlns:c16="http://schemas.microsoft.com/office/drawing/2014/chart" uri="{C3380CC4-5D6E-409C-BE32-E72D297353CC}">
              <c16:uniqueId val="{00000001-78DD-4785-B058-8656B48B250D}"/>
            </c:ext>
          </c:extLst>
        </c:ser>
        <c:dLbls>
          <c:showLegendKey val="0"/>
          <c:showVal val="0"/>
          <c:showCatName val="0"/>
          <c:showSerName val="0"/>
          <c:showPercent val="0"/>
          <c:showBubbleSize val="0"/>
        </c:dLbls>
        <c:smooth val="0"/>
        <c:axId val="79415552"/>
        <c:axId val="79315328"/>
      </c:lineChart>
      <c:catAx>
        <c:axId val="79415552"/>
        <c:scaling>
          <c:orientation val="minMax"/>
        </c:scaling>
        <c:delete val="0"/>
        <c:axPos val="b"/>
        <c:title>
          <c:tx>
            <c:rich>
              <a:bodyPr/>
              <a:lstStyle/>
              <a:p>
                <a:pPr>
                  <a:defRPr sz="1400"/>
                </a:pPr>
                <a:r>
                  <a:rPr lang="en-CA" sz="1400" dirty="0"/>
                  <a:t>Number of Matches</a:t>
                </a:r>
              </a:p>
            </c:rich>
          </c:tx>
          <c:layout>
            <c:manualLayout>
              <c:xMode val="edge"/>
              <c:yMode val="edge"/>
              <c:x val="0.13068785310734463"/>
              <c:y val="0.88748016571276878"/>
            </c:manualLayout>
          </c:layout>
          <c:overlay val="0"/>
        </c:title>
        <c:numFmt formatCode="General" sourceLinked="1"/>
        <c:majorTickMark val="none"/>
        <c:minorTickMark val="none"/>
        <c:tickLblPos val="nextTo"/>
        <c:txPr>
          <a:bodyPr rot="60000" vert="horz" anchor="ctr" anchorCtr="1"/>
          <a:lstStyle/>
          <a:p>
            <a:pPr>
              <a:defRPr sz="1100"/>
            </a:pPr>
            <a:endParaRPr lang="en-US"/>
          </a:p>
        </c:txPr>
        <c:crossAx val="79315328"/>
        <c:crosses val="autoZero"/>
        <c:auto val="1"/>
        <c:lblAlgn val="ctr"/>
        <c:lblOffset val="100"/>
        <c:noMultiLvlLbl val="0"/>
      </c:catAx>
      <c:valAx>
        <c:axId val="79315328"/>
        <c:scaling>
          <c:orientation val="minMax"/>
          <c:max val="16"/>
        </c:scaling>
        <c:delete val="0"/>
        <c:axPos val="l"/>
        <c:numFmt formatCode="General" sourceLinked="1"/>
        <c:majorTickMark val="none"/>
        <c:minorTickMark val="none"/>
        <c:tickLblPos val="nextTo"/>
        <c:txPr>
          <a:bodyPr/>
          <a:lstStyle/>
          <a:p>
            <a:pPr>
              <a:defRPr sz="1100"/>
            </a:pPr>
            <a:endParaRPr lang="en-US"/>
          </a:p>
        </c:txPr>
        <c:crossAx val="79415552"/>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635593220339"/>
          <c:y val="6.5600088183421515E-2"/>
          <c:w val="0.69932015065913367"/>
          <c:h val="0.69197310405643742"/>
        </c:manualLayout>
      </c:layout>
      <c:lineChart>
        <c:grouping val="standard"/>
        <c:varyColors val="0"/>
        <c:ser>
          <c:idx val="0"/>
          <c:order val="0"/>
          <c:tx>
            <c:strRef>
              <c:f>Regression!$P$2</c:f>
              <c:strCache>
                <c:ptCount val="1"/>
                <c:pt idx="0">
                  <c:v>Applications</c:v>
                </c:pt>
              </c:strCache>
            </c:strRef>
          </c:tx>
          <c:spPr>
            <a:ln>
              <a:solidFill>
                <a:srgbClr val="FF0000"/>
              </a:solidFill>
              <a:prstDash val="solid"/>
            </a:ln>
          </c:spPr>
          <c:marker>
            <c:symbol val="none"/>
          </c:marker>
          <c:cat>
            <c:numRef>
              <c:f>Regression!$M$3:$M$202</c:f>
              <c:numCache>
                <c:formatCode>General</c:formatCode>
                <c:ptCount val="200"/>
                <c:pt idx="0">
                  <c:v>0</c:v>
                </c:pt>
                <c:pt idx="49">
                  <c:v>50</c:v>
                </c:pt>
                <c:pt idx="99">
                  <c:v>100</c:v>
                </c:pt>
                <c:pt idx="149">
                  <c:v>150</c:v>
                </c:pt>
                <c:pt idx="199">
                  <c:v>200</c:v>
                </c:pt>
              </c:numCache>
            </c:numRef>
          </c:cat>
          <c:val>
            <c:numRef>
              <c:f>Regression!$P$3:$P$202</c:f>
              <c:numCache>
                <c:formatCode>General</c:formatCode>
                <c:ptCount val="200"/>
                <c:pt idx="0">
                  <c:v>4.6903399999999998E-2</c:v>
                </c:pt>
                <c:pt idx="1">
                  <c:v>9.3624399999999997E-2</c:v>
                </c:pt>
                <c:pt idx="2">
                  <c:v>0.14016299999999998</c:v>
                </c:pt>
                <c:pt idx="3">
                  <c:v>0.1865192</c:v>
                </c:pt>
                <c:pt idx="4">
                  <c:v>0.23269299999999998</c:v>
                </c:pt>
                <c:pt idx="5">
                  <c:v>0.2786844</c:v>
                </c:pt>
                <c:pt idx="6">
                  <c:v>0.32449339999999999</c:v>
                </c:pt>
                <c:pt idx="7">
                  <c:v>0.37012</c:v>
                </c:pt>
                <c:pt idx="8">
                  <c:v>0.41556419999999999</c:v>
                </c:pt>
                <c:pt idx="9">
                  <c:v>0.46082599999999996</c:v>
                </c:pt>
                <c:pt idx="10">
                  <c:v>0.50590539999999995</c:v>
                </c:pt>
                <c:pt idx="11">
                  <c:v>0.55080240000000003</c:v>
                </c:pt>
                <c:pt idx="12">
                  <c:v>0.59551699999999996</c:v>
                </c:pt>
                <c:pt idx="13">
                  <c:v>0.64004919999999998</c:v>
                </c:pt>
                <c:pt idx="14">
                  <c:v>0.68439899999999998</c:v>
                </c:pt>
                <c:pt idx="15">
                  <c:v>0.72856639999999995</c:v>
                </c:pt>
                <c:pt idx="16">
                  <c:v>0.7725514</c:v>
                </c:pt>
                <c:pt idx="17">
                  <c:v>0.81635399999999991</c:v>
                </c:pt>
                <c:pt idx="18">
                  <c:v>0.85997419999999991</c:v>
                </c:pt>
                <c:pt idx="19">
                  <c:v>0.90341199999999999</c:v>
                </c:pt>
                <c:pt idx="20">
                  <c:v>0.94666739999999994</c:v>
                </c:pt>
                <c:pt idx="21">
                  <c:v>0.98974039999999996</c:v>
                </c:pt>
                <c:pt idx="22">
                  <c:v>1.0326309999999999</c:v>
                </c:pt>
                <c:pt idx="23">
                  <c:v>1.0753391999999999</c:v>
                </c:pt>
                <c:pt idx="24">
                  <c:v>1.1178650000000001</c:v>
                </c:pt>
                <c:pt idx="25">
                  <c:v>1.1602083999999999</c:v>
                </c:pt>
                <c:pt idx="26">
                  <c:v>1.2023693999999998</c:v>
                </c:pt>
                <c:pt idx="27">
                  <c:v>1.244348</c:v>
                </c:pt>
                <c:pt idx="28">
                  <c:v>1.2861442000000001</c:v>
                </c:pt>
                <c:pt idx="29">
                  <c:v>1.327758</c:v>
                </c:pt>
                <c:pt idx="30">
                  <c:v>1.3691893999999998</c:v>
                </c:pt>
                <c:pt idx="31">
                  <c:v>1.4104383999999999</c:v>
                </c:pt>
                <c:pt idx="32">
                  <c:v>1.451505</c:v>
                </c:pt>
                <c:pt idx="33">
                  <c:v>1.4923891999999999</c:v>
                </c:pt>
                <c:pt idx="34">
                  <c:v>1.5330909999999998</c:v>
                </c:pt>
                <c:pt idx="35">
                  <c:v>1.5736104</c:v>
                </c:pt>
                <c:pt idx="36">
                  <c:v>1.6139474</c:v>
                </c:pt>
                <c:pt idx="37">
                  <c:v>1.654102</c:v>
                </c:pt>
                <c:pt idx="38">
                  <c:v>1.6940741999999998</c:v>
                </c:pt>
                <c:pt idx="39">
                  <c:v>1.7338639999999998</c:v>
                </c:pt>
                <c:pt idx="40">
                  <c:v>1.7734714</c:v>
                </c:pt>
                <c:pt idx="41">
                  <c:v>1.8128963999999999</c:v>
                </c:pt>
                <c:pt idx="42">
                  <c:v>1.8521389999999998</c:v>
                </c:pt>
                <c:pt idx="43">
                  <c:v>1.8911992</c:v>
                </c:pt>
                <c:pt idx="44">
                  <c:v>1.930077</c:v>
                </c:pt>
                <c:pt idx="45">
                  <c:v>1.9687723999999998</c:v>
                </c:pt>
                <c:pt idx="46">
                  <c:v>2.0072853999999998</c:v>
                </c:pt>
                <c:pt idx="47">
                  <c:v>2.0456159999999999</c:v>
                </c:pt>
                <c:pt idx="48">
                  <c:v>2.0837642000000001</c:v>
                </c:pt>
                <c:pt idx="49">
                  <c:v>2.1217300000000003</c:v>
                </c:pt>
                <c:pt idx="50">
                  <c:v>2.1595133999999998</c:v>
                </c:pt>
                <c:pt idx="51">
                  <c:v>2.1971143999999998</c:v>
                </c:pt>
                <c:pt idx="52">
                  <c:v>2.2345329999999999</c:v>
                </c:pt>
                <c:pt idx="53">
                  <c:v>2.2717691999999996</c:v>
                </c:pt>
                <c:pt idx="54">
                  <c:v>2.3088229999999998</c:v>
                </c:pt>
                <c:pt idx="55">
                  <c:v>2.3456943999999997</c:v>
                </c:pt>
                <c:pt idx="56">
                  <c:v>2.3823834000000002</c:v>
                </c:pt>
                <c:pt idx="57">
                  <c:v>2.4188900000000002</c:v>
                </c:pt>
                <c:pt idx="58">
                  <c:v>2.4552141999999999</c:v>
                </c:pt>
                <c:pt idx="59">
                  <c:v>2.4913559999999997</c:v>
                </c:pt>
                <c:pt idx="60">
                  <c:v>2.5273154</c:v>
                </c:pt>
                <c:pt idx="61">
                  <c:v>2.5630923999999995</c:v>
                </c:pt>
                <c:pt idx="62">
                  <c:v>2.598687</c:v>
                </c:pt>
                <c:pt idx="63">
                  <c:v>2.6340991999999996</c:v>
                </c:pt>
                <c:pt idx="64">
                  <c:v>2.6693289999999998</c:v>
                </c:pt>
                <c:pt idx="65">
                  <c:v>2.7043764000000001</c:v>
                </c:pt>
                <c:pt idx="66">
                  <c:v>2.7392413999999996</c:v>
                </c:pt>
                <c:pt idx="67">
                  <c:v>2.7739240000000001</c:v>
                </c:pt>
                <c:pt idx="68">
                  <c:v>2.8084242000000001</c:v>
                </c:pt>
                <c:pt idx="69">
                  <c:v>2.8427419999999994</c:v>
                </c:pt>
                <c:pt idx="70">
                  <c:v>2.8768773999999997</c:v>
                </c:pt>
                <c:pt idx="71">
                  <c:v>2.9108304</c:v>
                </c:pt>
                <c:pt idx="72">
                  <c:v>2.944601</c:v>
                </c:pt>
                <c:pt idx="73">
                  <c:v>2.9781892000000001</c:v>
                </c:pt>
                <c:pt idx="74">
                  <c:v>3.0115949999999998</c:v>
                </c:pt>
                <c:pt idx="75">
                  <c:v>3.0448183999999996</c:v>
                </c:pt>
                <c:pt idx="76">
                  <c:v>3.0778593999999999</c:v>
                </c:pt>
                <c:pt idx="77">
                  <c:v>3.1107179999999994</c:v>
                </c:pt>
                <c:pt idx="78">
                  <c:v>3.1433941999999995</c:v>
                </c:pt>
                <c:pt idx="79">
                  <c:v>3.1758879999999996</c:v>
                </c:pt>
                <c:pt idx="80">
                  <c:v>3.2081993999999998</c:v>
                </c:pt>
                <c:pt idx="81">
                  <c:v>3.2403284000000001</c:v>
                </c:pt>
                <c:pt idx="82">
                  <c:v>3.2722749999999996</c:v>
                </c:pt>
                <c:pt idx="83">
                  <c:v>3.3040392000000001</c:v>
                </c:pt>
                <c:pt idx="84">
                  <c:v>3.3356209999999997</c:v>
                </c:pt>
                <c:pt idx="85">
                  <c:v>3.3670203999999995</c:v>
                </c:pt>
                <c:pt idx="86">
                  <c:v>3.3982374000000002</c:v>
                </c:pt>
                <c:pt idx="87">
                  <c:v>3.4292720000000001</c:v>
                </c:pt>
                <c:pt idx="88">
                  <c:v>3.4601241999999997</c:v>
                </c:pt>
                <c:pt idx="89">
                  <c:v>3.4907940000000002</c:v>
                </c:pt>
                <c:pt idx="90">
                  <c:v>3.5212813999999995</c:v>
                </c:pt>
                <c:pt idx="91">
                  <c:v>3.5515863999999993</c:v>
                </c:pt>
                <c:pt idx="92">
                  <c:v>3.581709</c:v>
                </c:pt>
                <c:pt idx="93">
                  <c:v>3.6116491999999996</c:v>
                </c:pt>
                <c:pt idx="94">
                  <c:v>3.6414070000000001</c:v>
                </c:pt>
                <c:pt idx="95">
                  <c:v>3.6709823999999998</c:v>
                </c:pt>
                <c:pt idx="96">
                  <c:v>3.7003753999999995</c:v>
                </c:pt>
                <c:pt idx="97">
                  <c:v>3.7295860000000003</c:v>
                </c:pt>
                <c:pt idx="98">
                  <c:v>3.7586141999999998</c:v>
                </c:pt>
                <c:pt idx="99">
                  <c:v>3.7874600000000003</c:v>
                </c:pt>
                <c:pt idx="100">
                  <c:v>3.8161233999999999</c:v>
                </c:pt>
                <c:pt idx="101">
                  <c:v>3.8446043999999997</c:v>
                </c:pt>
                <c:pt idx="102">
                  <c:v>3.872903</c:v>
                </c:pt>
                <c:pt idx="103">
                  <c:v>3.9010191999999999</c:v>
                </c:pt>
                <c:pt idx="104">
                  <c:v>3.9289529999999995</c:v>
                </c:pt>
                <c:pt idx="105">
                  <c:v>3.9567044</c:v>
                </c:pt>
                <c:pt idx="106">
                  <c:v>3.9842733999999997</c:v>
                </c:pt>
                <c:pt idx="107">
                  <c:v>4.0116599999999991</c:v>
                </c:pt>
                <c:pt idx="108">
                  <c:v>4.0388641999999999</c:v>
                </c:pt>
                <c:pt idx="109">
                  <c:v>4.0658859999999999</c:v>
                </c:pt>
                <c:pt idx="110">
                  <c:v>4.0927254</c:v>
                </c:pt>
                <c:pt idx="111">
                  <c:v>4.1193824000000001</c:v>
                </c:pt>
                <c:pt idx="112">
                  <c:v>4.1458569999999995</c:v>
                </c:pt>
                <c:pt idx="113">
                  <c:v>4.1721491999999998</c:v>
                </c:pt>
                <c:pt idx="114">
                  <c:v>4.1982590000000002</c:v>
                </c:pt>
                <c:pt idx="115">
                  <c:v>4.2241864000000007</c:v>
                </c:pt>
                <c:pt idx="116">
                  <c:v>4.2499313999999995</c:v>
                </c:pt>
                <c:pt idx="117">
                  <c:v>4.2754939999999992</c:v>
                </c:pt>
                <c:pt idx="118">
                  <c:v>4.3008742</c:v>
                </c:pt>
                <c:pt idx="119">
                  <c:v>4.3260719999999999</c:v>
                </c:pt>
                <c:pt idx="120">
                  <c:v>4.3510873999999991</c:v>
                </c:pt>
                <c:pt idx="121">
                  <c:v>4.3759204</c:v>
                </c:pt>
                <c:pt idx="122">
                  <c:v>4.4005709999999993</c:v>
                </c:pt>
                <c:pt idx="123">
                  <c:v>4.4250391999999996</c:v>
                </c:pt>
                <c:pt idx="124">
                  <c:v>4.449325</c:v>
                </c:pt>
                <c:pt idx="125">
                  <c:v>4.4734283999999995</c:v>
                </c:pt>
                <c:pt idx="126">
                  <c:v>4.4973494000000001</c:v>
                </c:pt>
                <c:pt idx="127">
                  <c:v>4.5210879999999998</c:v>
                </c:pt>
                <c:pt idx="128">
                  <c:v>4.5446441999999996</c:v>
                </c:pt>
                <c:pt idx="129">
                  <c:v>4.5680180000000004</c:v>
                </c:pt>
                <c:pt idx="130">
                  <c:v>4.5912093999999994</c:v>
                </c:pt>
                <c:pt idx="131">
                  <c:v>4.6142184000000004</c:v>
                </c:pt>
                <c:pt idx="132">
                  <c:v>4.6370449999999996</c:v>
                </c:pt>
                <c:pt idx="133">
                  <c:v>4.6596891999999999</c:v>
                </c:pt>
                <c:pt idx="134">
                  <c:v>4.6821510000000002</c:v>
                </c:pt>
                <c:pt idx="135">
                  <c:v>4.7044303999999997</c:v>
                </c:pt>
                <c:pt idx="136">
                  <c:v>4.7265273999999993</c:v>
                </c:pt>
                <c:pt idx="137">
                  <c:v>4.7484419999999998</c:v>
                </c:pt>
                <c:pt idx="138">
                  <c:v>4.7701741999999996</c:v>
                </c:pt>
                <c:pt idx="139">
                  <c:v>4.7917239999999994</c:v>
                </c:pt>
                <c:pt idx="140">
                  <c:v>4.8130913999999994</c:v>
                </c:pt>
                <c:pt idx="141">
                  <c:v>4.8342763999999994</c:v>
                </c:pt>
                <c:pt idx="142">
                  <c:v>4.8552790000000003</c:v>
                </c:pt>
                <c:pt idx="143">
                  <c:v>4.8760991999999996</c:v>
                </c:pt>
                <c:pt idx="144">
                  <c:v>4.8967369999999999</c:v>
                </c:pt>
                <c:pt idx="145">
                  <c:v>4.9171924000000002</c:v>
                </c:pt>
                <c:pt idx="146">
                  <c:v>4.9374653999999998</c:v>
                </c:pt>
                <c:pt idx="147">
                  <c:v>4.9575560000000003</c:v>
                </c:pt>
                <c:pt idx="148">
                  <c:v>4.9774642</c:v>
                </c:pt>
                <c:pt idx="149">
                  <c:v>4.9971899999999998</c:v>
                </c:pt>
                <c:pt idx="150">
                  <c:v>5.0167333999999997</c:v>
                </c:pt>
                <c:pt idx="151">
                  <c:v>5.0360943999999996</c:v>
                </c:pt>
                <c:pt idx="152">
                  <c:v>5.0552729999999997</c:v>
                </c:pt>
                <c:pt idx="153">
                  <c:v>5.0742691999999998</c:v>
                </c:pt>
                <c:pt idx="154">
                  <c:v>5.093083</c:v>
                </c:pt>
                <c:pt idx="155">
                  <c:v>5.1117143999999994</c:v>
                </c:pt>
                <c:pt idx="156">
                  <c:v>5.1301633999999998</c:v>
                </c:pt>
                <c:pt idx="157">
                  <c:v>5.1484299999999994</c:v>
                </c:pt>
                <c:pt idx="158">
                  <c:v>5.1665141999999999</c:v>
                </c:pt>
                <c:pt idx="159">
                  <c:v>5.1844159999999997</c:v>
                </c:pt>
                <c:pt idx="160">
                  <c:v>5.2021353999999995</c:v>
                </c:pt>
                <c:pt idx="161">
                  <c:v>5.2196724000000003</c:v>
                </c:pt>
                <c:pt idx="162">
                  <c:v>5.2370269999999994</c:v>
                </c:pt>
                <c:pt idx="163">
                  <c:v>5.2541992000000004</c:v>
                </c:pt>
                <c:pt idx="164">
                  <c:v>5.2711889999999997</c:v>
                </c:pt>
                <c:pt idx="165">
                  <c:v>5.287996399999999</c:v>
                </c:pt>
                <c:pt idx="166">
                  <c:v>5.3046214000000003</c:v>
                </c:pt>
                <c:pt idx="167">
                  <c:v>5.3210639999999998</c:v>
                </c:pt>
                <c:pt idx="168">
                  <c:v>5.3373241999999994</c:v>
                </c:pt>
                <c:pt idx="169">
                  <c:v>5.353402</c:v>
                </c:pt>
                <c:pt idx="170">
                  <c:v>5.3692973999999998</c:v>
                </c:pt>
                <c:pt idx="171">
                  <c:v>5.3850103999999988</c:v>
                </c:pt>
                <c:pt idx="172">
                  <c:v>5.4005409999999987</c:v>
                </c:pt>
                <c:pt idx="173">
                  <c:v>5.4158892000000005</c:v>
                </c:pt>
                <c:pt idx="174">
                  <c:v>5.4310550000000006</c:v>
                </c:pt>
                <c:pt idx="175">
                  <c:v>5.4460383999999999</c:v>
                </c:pt>
                <c:pt idx="176">
                  <c:v>5.4608393999999993</c:v>
                </c:pt>
                <c:pt idx="177">
                  <c:v>5.4754579999999997</c:v>
                </c:pt>
                <c:pt idx="178">
                  <c:v>5.4898942000000002</c:v>
                </c:pt>
                <c:pt idx="179">
                  <c:v>5.5041480000000007</c:v>
                </c:pt>
                <c:pt idx="180">
                  <c:v>5.5182193999999996</c:v>
                </c:pt>
                <c:pt idx="181">
                  <c:v>5.5321083999999994</c:v>
                </c:pt>
                <c:pt idx="182">
                  <c:v>5.5458149999999993</c:v>
                </c:pt>
                <c:pt idx="183">
                  <c:v>5.5593391999999984</c:v>
                </c:pt>
                <c:pt idx="184">
                  <c:v>5.5726810000000002</c:v>
                </c:pt>
                <c:pt idx="185">
                  <c:v>5.5858404000000004</c:v>
                </c:pt>
                <c:pt idx="186">
                  <c:v>5.5988173999999997</c:v>
                </c:pt>
                <c:pt idx="187">
                  <c:v>5.6116119999999992</c:v>
                </c:pt>
                <c:pt idx="188">
                  <c:v>5.6242241999999987</c:v>
                </c:pt>
                <c:pt idx="189">
                  <c:v>5.6366540000000001</c:v>
                </c:pt>
                <c:pt idx="190">
                  <c:v>5.6489013999999997</c:v>
                </c:pt>
                <c:pt idx="191">
                  <c:v>5.6609663999999995</c:v>
                </c:pt>
                <c:pt idx="192">
                  <c:v>5.6728489999999994</c:v>
                </c:pt>
                <c:pt idx="193">
                  <c:v>5.6845491999999993</c:v>
                </c:pt>
                <c:pt idx="194">
                  <c:v>5.6960670000000011</c:v>
                </c:pt>
                <c:pt idx="195">
                  <c:v>5.7074024000000003</c:v>
                </c:pt>
                <c:pt idx="196">
                  <c:v>5.7185553999999996</c:v>
                </c:pt>
                <c:pt idx="197">
                  <c:v>5.7295259999999999</c:v>
                </c:pt>
                <c:pt idx="198">
                  <c:v>5.7403141999999994</c:v>
                </c:pt>
                <c:pt idx="199">
                  <c:v>5.7509200000000007</c:v>
                </c:pt>
              </c:numCache>
            </c:numRef>
          </c:val>
          <c:smooth val="0"/>
          <c:extLst>
            <c:ext xmlns:c16="http://schemas.microsoft.com/office/drawing/2014/chart" uri="{C3380CC4-5D6E-409C-BE32-E72D297353CC}">
              <c16:uniqueId val="{00000000-C81A-4054-B4C9-A0034075FDA8}"/>
            </c:ext>
          </c:extLst>
        </c:ser>
        <c:dLbls>
          <c:showLegendKey val="0"/>
          <c:showVal val="0"/>
          <c:showCatName val="0"/>
          <c:showSerName val="0"/>
          <c:showPercent val="0"/>
          <c:showBubbleSize val="0"/>
        </c:dLbls>
        <c:smooth val="0"/>
        <c:axId val="79400960"/>
        <c:axId val="79402880"/>
      </c:lineChart>
      <c:catAx>
        <c:axId val="79400960"/>
        <c:scaling>
          <c:orientation val="minMax"/>
        </c:scaling>
        <c:delete val="0"/>
        <c:axPos val="b"/>
        <c:title>
          <c:tx>
            <c:rich>
              <a:bodyPr/>
              <a:lstStyle/>
              <a:p>
                <a:pPr>
                  <a:defRPr sz="1400" b="1"/>
                </a:pPr>
                <a:r>
                  <a:rPr lang="en-CA" sz="1400" b="1"/>
                  <a:t>Number of Matches</a:t>
                </a:r>
              </a:p>
            </c:rich>
          </c:tx>
          <c:layout>
            <c:manualLayout>
              <c:xMode val="edge"/>
              <c:yMode val="edge"/>
              <c:x val="0.15904331450094161"/>
              <c:y val="0.8837231040564375"/>
            </c:manualLayout>
          </c:layout>
          <c:overlay val="0"/>
        </c:title>
        <c:numFmt formatCode="General" sourceLinked="1"/>
        <c:majorTickMark val="none"/>
        <c:minorTickMark val="none"/>
        <c:tickLblPos val="nextTo"/>
        <c:txPr>
          <a:bodyPr rot="60000" vert="horz" anchor="ctr" anchorCtr="1"/>
          <a:lstStyle/>
          <a:p>
            <a:pPr>
              <a:defRPr sz="1100"/>
            </a:pPr>
            <a:endParaRPr lang="en-US"/>
          </a:p>
        </c:txPr>
        <c:crossAx val="79402880"/>
        <c:crosses val="autoZero"/>
        <c:auto val="1"/>
        <c:lblAlgn val="ctr"/>
        <c:lblOffset val="100"/>
        <c:noMultiLvlLbl val="0"/>
      </c:catAx>
      <c:valAx>
        <c:axId val="79402880"/>
        <c:scaling>
          <c:orientation val="minMax"/>
          <c:max val="16"/>
        </c:scaling>
        <c:delete val="0"/>
        <c:axPos val="l"/>
        <c:numFmt formatCode="General" sourceLinked="1"/>
        <c:majorTickMark val="none"/>
        <c:minorTickMark val="none"/>
        <c:tickLblPos val="nextTo"/>
        <c:txPr>
          <a:bodyPr/>
          <a:lstStyle/>
          <a:p>
            <a:pPr>
              <a:defRPr sz="1100"/>
            </a:pPr>
            <a:endParaRPr lang="en-US"/>
          </a:p>
        </c:txPr>
        <c:crossAx val="79400960"/>
        <c:crosses val="autoZero"/>
        <c:crossBetween val="between"/>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635593220339"/>
          <c:y val="6.5600088183421515E-2"/>
          <c:w val="0.67002589453860639"/>
          <c:h val="0.69197310405643742"/>
        </c:manualLayout>
      </c:layout>
      <c:lineChart>
        <c:grouping val="standard"/>
        <c:varyColors val="0"/>
        <c:ser>
          <c:idx val="0"/>
          <c:order val="0"/>
          <c:tx>
            <c:strRef>
              <c:f>Regression!$Q$2</c:f>
              <c:strCache>
                <c:ptCount val="1"/>
                <c:pt idx="0">
                  <c:v>Rejected</c:v>
                </c:pt>
              </c:strCache>
            </c:strRef>
          </c:tx>
          <c:spPr>
            <a:ln>
              <a:solidFill>
                <a:srgbClr val="9BBB59">
                  <a:lumMod val="75000"/>
                </a:srgbClr>
              </a:solidFill>
              <a:prstDash val="solid"/>
            </a:ln>
          </c:spPr>
          <c:marker>
            <c:symbol val="none"/>
          </c:marker>
          <c:cat>
            <c:numRef>
              <c:f>Regression!$M$3:$M$202</c:f>
              <c:numCache>
                <c:formatCode>General</c:formatCode>
                <c:ptCount val="200"/>
                <c:pt idx="0">
                  <c:v>0</c:v>
                </c:pt>
                <c:pt idx="49">
                  <c:v>50</c:v>
                </c:pt>
                <c:pt idx="99">
                  <c:v>100</c:v>
                </c:pt>
                <c:pt idx="149">
                  <c:v>150</c:v>
                </c:pt>
                <c:pt idx="199">
                  <c:v>200</c:v>
                </c:pt>
              </c:numCache>
            </c:numRef>
          </c:cat>
          <c:val>
            <c:numRef>
              <c:f>Regression!$Q$3:$Q$202</c:f>
              <c:numCache>
                <c:formatCode>General</c:formatCode>
                <c:ptCount val="200"/>
                <c:pt idx="0">
                  <c:v>8.915600000000001E-3</c:v>
                </c:pt>
                <c:pt idx="1">
                  <c:v>1.8079400000000002E-2</c:v>
                </c:pt>
                <c:pt idx="2">
                  <c:v>2.7491400000000003E-2</c:v>
                </c:pt>
                <c:pt idx="3">
                  <c:v>3.71516E-2</c:v>
                </c:pt>
                <c:pt idx="4">
                  <c:v>4.7060000000000005E-2</c:v>
                </c:pt>
                <c:pt idx="5">
                  <c:v>5.7216600000000006E-2</c:v>
                </c:pt>
                <c:pt idx="6">
                  <c:v>6.7621399999999998E-2</c:v>
                </c:pt>
                <c:pt idx="7">
                  <c:v>7.8274400000000008E-2</c:v>
                </c:pt>
                <c:pt idx="8">
                  <c:v>8.9175600000000022E-2</c:v>
                </c:pt>
                <c:pt idx="9">
                  <c:v>0.10032500000000001</c:v>
                </c:pt>
                <c:pt idx="10">
                  <c:v>0.11172260000000001</c:v>
                </c:pt>
                <c:pt idx="11">
                  <c:v>0.12336840000000002</c:v>
                </c:pt>
                <c:pt idx="12">
                  <c:v>0.1352624</c:v>
                </c:pt>
                <c:pt idx="13">
                  <c:v>0.1474046</c:v>
                </c:pt>
                <c:pt idx="14">
                  <c:v>0.15979500000000002</c:v>
                </c:pt>
                <c:pt idx="15">
                  <c:v>0.17243360000000002</c:v>
                </c:pt>
                <c:pt idx="16">
                  <c:v>0.18532040000000002</c:v>
                </c:pt>
                <c:pt idx="17">
                  <c:v>0.19845540000000003</c:v>
                </c:pt>
                <c:pt idx="18">
                  <c:v>0.21183860000000002</c:v>
                </c:pt>
                <c:pt idx="19">
                  <c:v>0.22547</c:v>
                </c:pt>
                <c:pt idx="20">
                  <c:v>0.23934960000000002</c:v>
                </c:pt>
                <c:pt idx="21">
                  <c:v>0.25347740000000002</c:v>
                </c:pt>
                <c:pt idx="22">
                  <c:v>0.26785340000000002</c:v>
                </c:pt>
                <c:pt idx="23">
                  <c:v>0.2824776</c:v>
                </c:pt>
                <c:pt idx="24">
                  <c:v>0.29735</c:v>
                </c:pt>
                <c:pt idx="25">
                  <c:v>0.31247060000000004</c:v>
                </c:pt>
                <c:pt idx="26">
                  <c:v>0.3278394</c:v>
                </c:pt>
                <c:pt idx="27">
                  <c:v>0.3434564</c:v>
                </c:pt>
                <c:pt idx="28">
                  <c:v>0.35932160000000002</c:v>
                </c:pt>
                <c:pt idx="29">
                  <c:v>0.37543500000000002</c:v>
                </c:pt>
                <c:pt idx="30">
                  <c:v>0.39179660000000005</c:v>
                </c:pt>
                <c:pt idx="31">
                  <c:v>0.40840640000000006</c:v>
                </c:pt>
                <c:pt idx="32">
                  <c:v>0.42526440000000004</c:v>
                </c:pt>
                <c:pt idx="33">
                  <c:v>0.44237060000000006</c:v>
                </c:pt>
                <c:pt idx="34">
                  <c:v>0.45972500000000005</c:v>
                </c:pt>
                <c:pt idx="35">
                  <c:v>0.47732760000000007</c:v>
                </c:pt>
                <c:pt idx="36">
                  <c:v>0.49517840000000002</c:v>
                </c:pt>
                <c:pt idx="37">
                  <c:v>0.51327739999999999</c:v>
                </c:pt>
                <c:pt idx="38">
                  <c:v>0.5316246</c:v>
                </c:pt>
                <c:pt idx="39">
                  <c:v>0.55022000000000004</c:v>
                </c:pt>
                <c:pt idx="40">
                  <c:v>0.5690636</c:v>
                </c:pt>
                <c:pt idx="41">
                  <c:v>0.58815539999999999</c:v>
                </c:pt>
                <c:pt idx="42">
                  <c:v>0.60749540000000013</c:v>
                </c:pt>
                <c:pt idx="43">
                  <c:v>0.62708359999999996</c:v>
                </c:pt>
                <c:pt idx="44">
                  <c:v>0.64692000000000005</c:v>
                </c:pt>
                <c:pt idx="45">
                  <c:v>0.66700460000000006</c:v>
                </c:pt>
                <c:pt idx="46">
                  <c:v>0.6873374000000001</c:v>
                </c:pt>
                <c:pt idx="47">
                  <c:v>0.70791840000000006</c:v>
                </c:pt>
                <c:pt idx="48">
                  <c:v>0.72874760000000005</c:v>
                </c:pt>
                <c:pt idx="49">
                  <c:v>0.74982500000000007</c:v>
                </c:pt>
                <c:pt idx="50">
                  <c:v>0.77115060000000013</c:v>
                </c:pt>
                <c:pt idx="51">
                  <c:v>0.79272440000000011</c:v>
                </c:pt>
                <c:pt idx="52">
                  <c:v>0.8145464</c:v>
                </c:pt>
                <c:pt idx="53">
                  <c:v>0.83661660000000004</c:v>
                </c:pt>
                <c:pt idx="54">
                  <c:v>0.858935</c:v>
                </c:pt>
                <c:pt idx="55">
                  <c:v>0.8815016</c:v>
                </c:pt>
                <c:pt idx="56">
                  <c:v>0.90431640000000013</c:v>
                </c:pt>
                <c:pt idx="57">
                  <c:v>0.92737939999999996</c:v>
                </c:pt>
                <c:pt idx="58">
                  <c:v>0.95069060000000016</c:v>
                </c:pt>
                <c:pt idx="59">
                  <c:v>0.97425000000000006</c:v>
                </c:pt>
                <c:pt idx="60">
                  <c:v>0.9980576000000001</c:v>
                </c:pt>
                <c:pt idx="61">
                  <c:v>1.0221134000000001</c:v>
                </c:pt>
                <c:pt idx="62">
                  <c:v>1.0464174000000002</c:v>
                </c:pt>
                <c:pt idx="63">
                  <c:v>1.0709696000000002</c:v>
                </c:pt>
                <c:pt idx="64">
                  <c:v>1.0957699999999999</c:v>
                </c:pt>
                <c:pt idx="65">
                  <c:v>1.1208186000000002</c:v>
                </c:pt>
                <c:pt idx="66">
                  <c:v>1.1461154</c:v>
                </c:pt>
                <c:pt idx="67">
                  <c:v>1.1716604000000002</c:v>
                </c:pt>
                <c:pt idx="68">
                  <c:v>1.1974536000000002</c:v>
                </c:pt>
                <c:pt idx="69">
                  <c:v>1.2234950000000002</c:v>
                </c:pt>
                <c:pt idx="70">
                  <c:v>1.2497846000000001</c:v>
                </c:pt>
                <c:pt idx="71">
                  <c:v>1.2763224000000002</c:v>
                </c:pt>
                <c:pt idx="72">
                  <c:v>1.3031084000000002</c:v>
                </c:pt>
                <c:pt idx="73">
                  <c:v>1.3301426000000001</c:v>
                </c:pt>
                <c:pt idx="74">
                  <c:v>1.3574250000000001</c:v>
                </c:pt>
                <c:pt idx="75">
                  <c:v>1.3849556000000001</c:v>
                </c:pt>
                <c:pt idx="76">
                  <c:v>1.4127344000000002</c:v>
                </c:pt>
                <c:pt idx="77">
                  <c:v>1.4407614</c:v>
                </c:pt>
                <c:pt idx="78">
                  <c:v>1.4690366000000001</c:v>
                </c:pt>
                <c:pt idx="79">
                  <c:v>1.49756</c:v>
                </c:pt>
                <c:pt idx="80">
                  <c:v>1.5263316</c:v>
                </c:pt>
                <c:pt idx="81">
                  <c:v>1.5553514000000002</c:v>
                </c:pt>
                <c:pt idx="82">
                  <c:v>1.5846194000000002</c:v>
                </c:pt>
                <c:pt idx="83">
                  <c:v>1.6141356</c:v>
                </c:pt>
                <c:pt idx="84">
                  <c:v>1.6439000000000001</c:v>
                </c:pt>
                <c:pt idx="85">
                  <c:v>1.6739126000000002</c:v>
                </c:pt>
                <c:pt idx="86">
                  <c:v>1.7041734000000002</c:v>
                </c:pt>
                <c:pt idx="87">
                  <c:v>1.7346824000000001</c:v>
                </c:pt>
                <c:pt idx="88">
                  <c:v>1.7654396000000001</c:v>
                </c:pt>
                <c:pt idx="89">
                  <c:v>1.7964450000000003</c:v>
                </c:pt>
                <c:pt idx="90">
                  <c:v>1.8276986000000002</c:v>
                </c:pt>
                <c:pt idx="91">
                  <c:v>1.8592004000000002</c:v>
                </c:pt>
                <c:pt idx="92">
                  <c:v>1.8909504000000001</c:v>
                </c:pt>
                <c:pt idx="93">
                  <c:v>1.9229486000000002</c:v>
                </c:pt>
                <c:pt idx="94">
                  <c:v>1.9551950000000002</c:v>
                </c:pt>
                <c:pt idx="95">
                  <c:v>1.9876896000000002</c:v>
                </c:pt>
                <c:pt idx="96">
                  <c:v>2.0204324000000002</c:v>
                </c:pt>
                <c:pt idx="97">
                  <c:v>2.0534234000000002</c:v>
                </c:pt>
                <c:pt idx="98">
                  <c:v>2.0866626000000004</c:v>
                </c:pt>
                <c:pt idx="99">
                  <c:v>2.1201500000000002</c:v>
                </c:pt>
                <c:pt idx="100">
                  <c:v>2.1538856000000002</c:v>
                </c:pt>
                <c:pt idx="101">
                  <c:v>2.1878694000000003</c:v>
                </c:pt>
                <c:pt idx="102">
                  <c:v>2.2221014000000001</c:v>
                </c:pt>
                <c:pt idx="103">
                  <c:v>2.2565816000000005</c:v>
                </c:pt>
                <c:pt idx="104">
                  <c:v>2.2913100000000002</c:v>
                </c:pt>
                <c:pt idx="105">
                  <c:v>2.3262866000000004</c:v>
                </c:pt>
                <c:pt idx="106">
                  <c:v>2.3615114000000004</c:v>
                </c:pt>
                <c:pt idx="107">
                  <c:v>2.3969844</c:v>
                </c:pt>
                <c:pt idx="108">
                  <c:v>2.4327056000000002</c:v>
                </c:pt>
                <c:pt idx="109">
                  <c:v>2.4686750000000002</c:v>
                </c:pt>
                <c:pt idx="110">
                  <c:v>2.5048926000000002</c:v>
                </c:pt>
                <c:pt idx="111">
                  <c:v>2.5413584</c:v>
                </c:pt>
                <c:pt idx="112">
                  <c:v>2.5780723999999999</c:v>
                </c:pt>
                <c:pt idx="113">
                  <c:v>2.6150346000000004</c:v>
                </c:pt>
                <c:pt idx="114">
                  <c:v>2.6522450000000002</c:v>
                </c:pt>
                <c:pt idx="115">
                  <c:v>2.6897036000000001</c:v>
                </c:pt>
                <c:pt idx="116">
                  <c:v>2.7274104000000001</c:v>
                </c:pt>
                <c:pt idx="117">
                  <c:v>2.7653654000000003</c:v>
                </c:pt>
                <c:pt idx="118">
                  <c:v>2.8035686000000002</c:v>
                </c:pt>
                <c:pt idx="119">
                  <c:v>2.8420200000000002</c:v>
                </c:pt>
                <c:pt idx="120">
                  <c:v>2.8807195999999999</c:v>
                </c:pt>
                <c:pt idx="121">
                  <c:v>2.9196674000000002</c:v>
                </c:pt>
                <c:pt idx="122">
                  <c:v>2.9588634000000003</c:v>
                </c:pt>
                <c:pt idx="123">
                  <c:v>2.9983076000000004</c:v>
                </c:pt>
                <c:pt idx="124">
                  <c:v>3.0380000000000003</c:v>
                </c:pt>
                <c:pt idx="125">
                  <c:v>3.0779406000000002</c:v>
                </c:pt>
                <c:pt idx="126">
                  <c:v>3.1181293999999999</c:v>
                </c:pt>
                <c:pt idx="127">
                  <c:v>3.1585664000000002</c:v>
                </c:pt>
                <c:pt idx="128">
                  <c:v>3.1992516000000002</c:v>
                </c:pt>
                <c:pt idx="129">
                  <c:v>3.2401850000000003</c:v>
                </c:pt>
                <c:pt idx="130">
                  <c:v>3.2813666000000001</c:v>
                </c:pt>
                <c:pt idx="131">
                  <c:v>3.3227964000000005</c:v>
                </c:pt>
                <c:pt idx="132">
                  <c:v>3.3644744000000006</c:v>
                </c:pt>
                <c:pt idx="133">
                  <c:v>3.4064006</c:v>
                </c:pt>
                <c:pt idx="134">
                  <c:v>3.4485750000000004</c:v>
                </c:pt>
                <c:pt idx="135">
                  <c:v>3.4909976000000005</c:v>
                </c:pt>
                <c:pt idx="136">
                  <c:v>3.5336683999999998</c:v>
                </c:pt>
                <c:pt idx="137">
                  <c:v>3.5765874000000002</c:v>
                </c:pt>
                <c:pt idx="138">
                  <c:v>3.6197546000000003</c:v>
                </c:pt>
                <c:pt idx="139">
                  <c:v>3.66317</c:v>
                </c:pt>
                <c:pt idx="140">
                  <c:v>3.7068336000000004</c:v>
                </c:pt>
                <c:pt idx="141">
                  <c:v>3.7507454000000005</c:v>
                </c:pt>
                <c:pt idx="142">
                  <c:v>3.7949054000000002</c:v>
                </c:pt>
                <c:pt idx="143">
                  <c:v>3.8393136000000005</c:v>
                </c:pt>
                <c:pt idx="144">
                  <c:v>3.8839700000000006</c:v>
                </c:pt>
                <c:pt idx="145">
                  <c:v>3.9288746000000003</c:v>
                </c:pt>
                <c:pt idx="146">
                  <c:v>3.9740274000000007</c:v>
                </c:pt>
                <c:pt idx="147">
                  <c:v>4.0194284000000007</c:v>
                </c:pt>
                <c:pt idx="148">
                  <c:v>4.0650776000000004</c:v>
                </c:pt>
                <c:pt idx="149">
                  <c:v>4.1109749999999998</c:v>
                </c:pt>
                <c:pt idx="150">
                  <c:v>4.1571206000000007</c:v>
                </c:pt>
                <c:pt idx="151">
                  <c:v>4.2035144000000004</c:v>
                </c:pt>
                <c:pt idx="152">
                  <c:v>4.2501564000000007</c:v>
                </c:pt>
                <c:pt idx="153">
                  <c:v>4.2970466000000007</c:v>
                </c:pt>
                <c:pt idx="154">
                  <c:v>4.3441850000000004</c:v>
                </c:pt>
                <c:pt idx="155">
                  <c:v>4.3915716000000007</c:v>
                </c:pt>
                <c:pt idx="156">
                  <c:v>4.4392063999999998</c:v>
                </c:pt>
                <c:pt idx="157">
                  <c:v>4.4870894000000003</c:v>
                </c:pt>
                <c:pt idx="158">
                  <c:v>4.5352206000000006</c:v>
                </c:pt>
                <c:pt idx="159">
                  <c:v>4.5836000000000006</c:v>
                </c:pt>
                <c:pt idx="160">
                  <c:v>4.6322276000000002</c:v>
                </c:pt>
                <c:pt idx="161">
                  <c:v>4.6811033999999996</c:v>
                </c:pt>
                <c:pt idx="162">
                  <c:v>4.7302274000000004</c:v>
                </c:pt>
                <c:pt idx="163">
                  <c:v>4.7795996000000009</c:v>
                </c:pt>
                <c:pt idx="164">
                  <c:v>4.8292200000000003</c:v>
                </c:pt>
                <c:pt idx="165">
                  <c:v>4.8790886000000002</c:v>
                </c:pt>
                <c:pt idx="166">
                  <c:v>4.9292054000000007</c:v>
                </c:pt>
                <c:pt idx="167">
                  <c:v>4.9795704000000001</c:v>
                </c:pt>
                <c:pt idx="168">
                  <c:v>5.0301836000000009</c:v>
                </c:pt>
                <c:pt idx="169">
                  <c:v>5.0810450000000005</c:v>
                </c:pt>
                <c:pt idx="170">
                  <c:v>5.1321545999999998</c:v>
                </c:pt>
                <c:pt idx="171">
                  <c:v>5.1835124000000006</c:v>
                </c:pt>
                <c:pt idx="172">
                  <c:v>5.2351184000000002</c:v>
                </c:pt>
                <c:pt idx="173">
                  <c:v>5.2869726000000004</c:v>
                </c:pt>
                <c:pt idx="174">
                  <c:v>5.3390750000000002</c:v>
                </c:pt>
                <c:pt idx="175">
                  <c:v>5.3914255999999998</c:v>
                </c:pt>
                <c:pt idx="176">
                  <c:v>5.4440244</c:v>
                </c:pt>
                <c:pt idx="177">
                  <c:v>5.4968713999999999</c:v>
                </c:pt>
                <c:pt idx="178">
                  <c:v>5.5499666000000003</c:v>
                </c:pt>
                <c:pt idx="179">
                  <c:v>5.6033100000000005</c:v>
                </c:pt>
                <c:pt idx="180">
                  <c:v>5.6569016000000003</c:v>
                </c:pt>
                <c:pt idx="181">
                  <c:v>5.7107413999999999</c:v>
                </c:pt>
                <c:pt idx="182">
                  <c:v>5.7648294</c:v>
                </c:pt>
                <c:pt idx="183">
                  <c:v>5.8191656000000007</c:v>
                </c:pt>
                <c:pt idx="184">
                  <c:v>5.8737500000000002</c:v>
                </c:pt>
                <c:pt idx="185">
                  <c:v>5.9285826000000004</c:v>
                </c:pt>
                <c:pt idx="186">
                  <c:v>5.9836634000000002</c:v>
                </c:pt>
                <c:pt idx="187">
                  <c:v>6.0389924000000006</c:v>
                </c:pt>
                <c:pt idx="188">
                  <c:v>6.0945696000000007</c:v>
                </c:pt>
                <c:pt idx="189">
                  <c:v>6.1503950000000005</c:v>
                </c:pt>
                <c:pt idx="190">
                  <c:v>6.2064686000000009</c:v>
                </c:pt>
                <c:pt idx="191">
                  <c:v>6.2627904000000001</c:v>
                </c:pt>
                <c:pt idx="192">
                  <c:v>6.3193604000000008</c:v>
                </c:pt>
                <c:pt idx="193">
                  <c:v>6.3761786000000003</c:v>
                </c:pt>
                <c:pt idx="194">
                  <c:v>6.4332450000000003</c:v>
                </c:pt>
                <c:pt idx="195">
                  <c:v>6.4905596000000001</c:v>
                </c:pt>
                <c:pt idx="196">
                  <c:v>6.5481224000000005</c:v>
                </c:pt>
                <c:pt idx="197">
                  <c:v>6.6059334000000005</c:v>
                </c:pt>
                <c:pt idx="198">
                  <c:v>6.6639926000000003</c:v>
                </c:pt>
                <c:pt idx="199">
                  <c:v>6.7223000000000006</c:v>
                </c:pt>
              </c:numCache>
            </c:numRef>
          </c:val>
          <c:smooth val="0"/>
          <c:extLst>
            <c:ext xmlns:c16="http://schemas.microsoft.com/office/drawing/2014/chart" uri="{C3380CC4-5D6E-409C-BE32-E72D297353CC}">
              <c16:uniqueId val="{00000000-60B4-498A-BF09-3274AD59DE6C}"/>
            </c:ext>
          </c:extLst>
        </c:ser>
        <c:dLbls>
          <c:showLegendKey val="0"/>
          <c:showVal val="0"/>
          <c:showCatName val="0"/>
          <c:showSerName val="0"/>
          <c:showPercent val="0"/>
          <c:showBubbleSize val="0"/>
        </c:dLbls>
        <c:smooth val="0"/>
        <c:axId val="79853056"/>
        <c:axId val="79854976"/>
      </c:lineChart>
      <c:catAx>
        <c:axId val="79853056"/>
        <c:scaling>
          <c:orientation val="minMax"/>
        </c:scaling>
        <c:delete val="0"/>
        <c:axPos val="b"/>
        <c:title>
          <c:tx>
            <c:rich>
              <a:bodyPr/>
              <a:lstStyle/>
              <a:p>
                <a:pPr>
                  <a:defRPr sz="1400"/>
                </a:pPr>
                <a:r>
                  <a:rPr lang="en-CA" sz="1400" dirty="0"/>
                  <a:t>Number of Matches</a:t>
                </a:r>
              </a:p>
            </c:rich>
          </c:tx>
          <c:layout>
            <c:manualLayout>
              <c:xMode val="edge"/>
              <c:yMode val="edge"/>
              <c:x val="0.14034792843691149"/>
              <c:y val="0.88330687830687837"/>
            </c:manualLayout>
          </c:layout>
          <c:overlay val="0"/>
        </c:title>
        <c:numFmt formatCode="General" sourceLinked="1"/>
        <c:majorTickMark val="none"/>
        <c:minorTickMark val="none"/>
        <c:tickLblPos val="nextTo"/>
        <c:txPr>
          <a:bodyPr rot="60000" vert="horz" anchor="ctr" anchorCtr="1"/>
          <a:lstStyle/>
          <a:p>
            <a:pPr>
              <a:defRPr sz="1100"/>
            </a:pPr>
            <a:endParaRPr lang="en-US"/>
          </a:p>
        </c:txPr>
        <c:crossAx val="79854976"/>
        <c:crosses val="autoZero"/>
        <c:auto val="1"/>
        <c:lblAlgn val="ctr"/>
        <c:lblOffset val="100"/>
        <c:noMultiLvlLbl val="0"/>
      </c:catAx>
      <c:valAx>
        <c:axId val="79854976"/>
        <c:scaling>
          <c:orientation val="minMax"/>
          <c:max val="16"/>
        </c:scaling>
        <c:delete val="0"/>
        <c:axPos val="l"/>
        <c:numFmt formatCode="General" sourceLinked="1"/>
        <c:majorTickMark val="none"/>
        <c:minorTickMark val="none"/>
        <c:tickLblPos val="nextTo"/>
        <c:txPr>
          <a:bodyPr/>
          <a:lstStyle/>
          <a:p>
            <a:pPr>
              <a:defRPr sz="1100"/>
            </a:pPr>
            <a:endParaRPr lang="en-US"/>
          </a:p>
        </c:txPr>
        <c:crossAx val="79853056"/>
        <c:crosses val="autoZero"/>
        <c:crossBetween val="between"/>
      </c:valAx>
    </c:plotArea>
    <c:plotVisOnly val="1"/>
    <c:dispBlanksAs val="gap"/>
    <c:showDLblsOverMax val="0"/>
  </c:chart>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0.84185</cdr:x>
      <cdr:y>0.34743</cdr:y>
    </cdr:from>
    <cdr:to>
      <cdr:x>1</cdr:x>
      <cdr:y>0.63746</cdr:y>
    </cdr:to>
    <cdr:sp macro="" textlink="">
      <cdr:nvSpPr>
        <cdr:cNvPr id="4" name="TextBox 3"/>
        <cdr:cNvSpPr txBox="1"/>
      </cdr:nvSpPr>
      <cdr:spPr>
        <a:xfrm xmlns:a="http://schemas.openxmlformats.org/drawingml/2006/main">
          <a:off x="5581651" y="109537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CA" sz="110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0.09454</cdr:y>
    </cdr:from>
    <cdr:to>
      <cdr:x>0.06326</cdr:x>
      <cdr:y>0.81361</cdr:y>
    </cdr:to>
    <cdr:sp macro="" textlink="">
      <cdr:nvSpPr>
        <cdr:cNvPr id="2" name="TextBox 5"/>
        <cdr:cNvSpPr txBox="1"/>
      </cdr:nvSpPr>
      <cdr:spPr>
        <a:xfrm xmlns:a="http://schemas.openxmlformats.org/drawingml/2006/main" rot="16200000">
          <a:off x="-957159" y="1233164"/>
          <a:ext cx="2196500" cy="307777"/>
        </a:xfrm>
        <a:prstGeom xmlns:a="http://schemas.openxmlformats.org/drawingml/2006/main" prst="rect">
          <a:avLst/>
        </a:prstGeom>
        <a:noFill xmlns:a="http://schemas.openxmlformats.org/drawingml/2006/main"/>
      </cdr:spPr>
      <cdr:txBody>
        <a:bodyPr xmlns:a="http://schemas.openxmlformats.org/drawingml/2006/main" wrap="none" rtlCol="0" anchor="ctr">
          <a:spAutoFit/>
        </a:bodyPr>
        <a:lstStyle xmlns:a="http://schemas.openxmlformats.org/drawingml/2006/main">
          <a:defPPr>
            <a:defRPr lang="en-US"/>
          </a:defPPr>
          <a:lvl1pPr marL="0" algn="l" defTabSz="914079" rtl="0" eaLnBrk="1" latinLnBrk="0" hangingPunct="1">
            <a:defRPr sz="1800" kern="1200">
              <a:solidFill>
                <a:schemeClr val="tx1"/>
              </a:solidFill>
              <a:latin typeface="+mn-lt"/>
              <a:ea typeface="+mn-ea"/>
              <a:cs typeface="+mn-cs"/>
            </a:defRPr>
          </a:lvl1pPr>
          <a:lvl2pPr marL="457039" algn="l" defTabSz="914079" rtl="0" eaLnBrk="1" latinLnBrk="0" hangingPunct="1">
            <a:defRPr sz="1800" kern="1200">
              <a:solidFill>
                <a:schemeClr val="tx1"/>
              </a:solidFill>
              <a:latin typeface="+mn-lt"/>
              <a:ea typeface="+mn-ea"/>
              <a:cs typeface="+mn-cs"/>
            </a:defRPr>
          </a:lvl2pPr>
          <a:lvl3pPr marL="914079" algn="l" defTabSz="914079" rtl="0" eaLnBrk="1" latinLnBrk="0" hangingPunct="1">
            <a:defRPr sz="1800" kern="1200">
              <a:solidFill>
                <a:schemeClr val="tx1"/>
              </a:solidFill>
              <a:latin typeface="+mn-lt"/>
              <a:ea typeface="+mn-ea"/>
              <a:cs typeface="+mn-cs"/>
            </a:defRPr>
          </a:lvl3pPr>
          <a:lvl4pPr marL="1371119" algn="l" defTabSz="914079" rtl="0" eaLnBrk="1" latinLnBrk="0" hangingPunct="1">
            <a:defRPr sz="1800" kern="1200">
              <a:solidFill>
                <a:schemeClr val="tx1"/>
              </a:solidFill>
              <a:latin typeface="+mn-lt"/>
              <a:ea typeface="+mn-ea"/>
              <a:cs typeface="+mn-cs"/>
            </a:defRPr>
          </a:lvl4pPr>
          <a:lvl5pPr marL="1828159" algn="l" defTabSz="914079" rtl="0" eaLnBrk="1" latinLnBrk="0" hangingPunct="1">
            <a:defRPr sz="1800" kern="1200">
              <a:solidFill>
                <a:schemeClr val="tx1"/>
              </a:solidFill>
              <a:latin typeface="+mn-lt"/>
              <a:ea typeface="+mn-ea"/>
              <a:cs typeface="+mn-cs"/>
            </a:defRPr>
          </a:lvl5pPr>
          <a:lvl6pPr marL="2285199" algn="l" defTabSz="914079" rtl="0" eaLnBrk="1" latinLnBrk="0" hangingPunct="1">
            <a:defRPr sz="1800" kern="1200">
              <a:solidFill>
                <a:schemeClr val="tx1"/>
              </a:solidFill>
              <a:latin typeface="+mn-lt"/>
              <a:ea typeface="+mn-ea"/>
              <a:cs typeface="+mn-cs"/>
            </a:defRPr>
          </a:lvl6pPr>
          <a:lvl7pPr marL="2742237" algn="l" defTabSz="914079" rtl="0" eaLnBrk="1" latinLnBrk="0" hangingPunct="1">
            <a:defRPr sz="1800" kern="1200">
              <a:solidFill>
                <a:schemeClr val="tx1"/>
              </a:solidFill>
              <a:latin typeface="+mn-lt"/>
              <a:ea typeface="+mn-ea"/>
              <a:cs typeface="+mn-cs"/>
            </a:defRPr>
          </a:lvl7pPr>
          <a:lvl8pPr marL="3199278" algn="l" defTabSz="914079" rtl="0" eaLnBrk="1" latinLnBrk="0" hangingPunct="1">
            <a:defRPr sz="1800" kern="1200">
              <a:solidFill>
                <a:schemeClr val="tx1"/>
              </a:solidFill>
              <a:latin typeface="+mn-lt"/>
              <a:ea typeface="+mn-ea"/>
              <a:cs typeface="+mn-cs"/>
            </a:defRPr>
          </a:lvl8pPr>
          <a:lvl9pPr marL="3656316" algn="l" defTabSz="914079" rtl="0" eaLnBrk="1" latinLnBrk="0" hangingPunct="1">
            <a:defRPr sz="1800" kern="1200">
              <a:solidFill>
                <a:schemeClr val="tx1"/>
              </a:solidFill>
              <a:latin typeface="+mn-lt"/>
              <a:ea typeface="+mn-ea"/>
              <a:cs typeface="+mn-cs"/>
            </a:defRPr>
          </a:lvl9pPr>
        </a:lstStyle>
        <a:p xmlns:a="http://schemas.openxmlformats.org/drawingml/2006/main">
          <a:pPr algn="ctr"/>
          <a:r>
            <a:rPr lang="en-US" sz="1400" b="1" dirty="0" smtClean="0"/>
            <a:t>Percent (%) of Job Matches</a:t>
          </a:r>
          <a:endParaRPr lang="en-US" sz="14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EA956CDF-086B-474F-BEF9-4CABEECB2E26}" type="datetimeFigureOut">
              <a:rPr lang="en-US" smtClean="0"/>
              <a:t>11/7/2018</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C66597AD-DFDC-3846-A792-2604544DDE1B}" type="slidenum">
              <a:rPr lang="en-US" smtClean="0"/>
              <a:t>‹#›</a:t>
            </a:fld>
            <a:endParaRPr lang="en-US"/>
          </a:p>
        </p:txBody>
      </p:sp>
    </p:spTree>
    <p:extLst>
      <p:ext uri="{BB962C8B-B14F-4D97-AF65-F5344CB8AC3E}">
        <p14:creationId xmlns:p14="http://schemas.microsoft.com/office/powerpoint/2010/main" val="4378932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FAAB3AF9-4EAF-7F4D-AC56-7732E0FF244F}" type="datetimeFigureOut">
              <a:rPr lang="en-US" smtClean="0"/>
              <a:t>11/7/2018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7E9DD9FA-9A84-E143-86E3-47119075FC69}" type="slidenum">
              <a:rPr lang="en-US" smtClean="0"/>
              <a:t>‹#›</a:t>
            </a:fld>
            <a:endParaRPr lang="en-US"/>
          </a:p>
        </p:txBody>
      </p:sp>
    </p:spTree>
    <p:extLst>
      <p:ext uri="{BB962C8B-B14F-4D97-AF65-F5344CB8AC3E}">
        <p14:creationId xmlns:p14="http://schemas.microsoft.com/office/powerpoint/2010/main" val="28810672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E9DD9FA-9A84-E143-86E3-47119075FC69}" type="slidenum">
              <a:rPr lang="en-US" smtClean="0"/>
              <a:t>1</a:t>
            </a:fld>
            <a:endParaRPr lang="en-US"/>
          </a:p>
        </p:txBody>
      </p:sp>
    </p:spTree>
    <p:extLst>
      <p:ext uri="{BB962C8B-B14F-4D97-AF65-F5344CB8AC3E}">
        <p14:creationId xmlns:p14="http://schemas.microsoft.com/office/powerpoint/2010/main" val="26754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E9DD9FA-9A84-E143-86E3-47119075FC69}" type="slidenum">
              <a:rPr lang="en-US" smtClean="0"/>
              <a:t>10</a:t>
            </a:fld>
            <a:endParaRPr lang="en-US"/>
          </a:p>
        </p:txBody>
      </p:sp>
    </p:spTree>
    <p:extLst>
      <p:ext uri="{BB962C8B-B14F-4D97-AF65-F5344CB8AC3E}">
        <p14:creationId xmlns:p14="http://schemas.microsoft.com/office/powerpoint/2010/main" val="2783148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400" dirty="0"/>
          </a:p>
        </p:txBody>
      </p:sp>
      <p:sp>
        <p:nvSpPr>
          <p:cNvPr id="4" name="Slide Number Placeholder 3"/>
          <p:cNvSpPr>
            <a:spLocks noGrp="1"/>
          </p:cNvSpPr>
          <p:nvPr>
            <p:ph type="sldNum" sz="quarter" idx="10"/>
          </p:nvPr>
        </p:nvSpPr>
        <p:spPr/>
        <p:txBody>
          <a:bodyPr/>
          <a:lstStyle/>
          <a:p>
            <a:fld id="{7E9DD9FA-9A84-E143-86E3-47119075FC69}" type="slidenum">
              <a:rPr lang="en-US" smtClean="0"/>
              <a:t>11</a:t>
            </a:fld>
            <a:endParaRPr lang="en-US"/>
          </a:p>
        </p:txBody>
      </p:sp>
    </p:spTree>
    <p:extLst>
      <p:ext uri="{BB962C8B-B14F-4D97-AF65-F5344CB8AC3E}">
        <p14:creationId xmlns:p14="http://schemas.microsoft.com/office/powerpoint/2010/main" val="3841983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E9DD9FA-9A84-E143-86E3-47119075FC69}" type="slidenum">
              <a:rPr lang="en-US" smtClean="0"/>
              <a:t>12</a:t>
            </a:fld>
            <a:endParaRPr lang="en-US"/>
          </a:p>
        </p:txBody>
      </p:sp>
    </p:spTree>
    <p:extLst>
      <p:ext uri="{BB962C8B-B14F-4D97-AF65-F5344CB8AC3E}">
        <p14:creationId xmlns:p14="http://schemas.microsoft.com/office/powerpoint/2010/main" val="2783148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600" dirty="0"/>
          </a:p>
        </p:txBody>
      </p:sp>
      <p:sp>
        <p:nvSpPr>
          <p:cNvPr id="4" name="Slide Number Placeholder 3"/>
          <p:cNvSpPr>
            <a:spLocks noGrp="1"/>
          </p:cNvSpPr>
          <p:nvPr>
            <p:ph type="sldNum" sz="quarter" idx="10"/>
          </p:nvPr>
        </p:nvSpPr>
        <p:spPr/>
        <p:txBody>
          <a:bodyPr/>
          <a:lstStyle/>
          <a:p>
            <a:fld id="{7E9DD9FA-9A84-E143-86E3-47119075FC69}" type="slidenum">
              <a:rPr lang="en-US" smtClean="0"/>
              <a:t>13</a:t>
            </a:fld>
            <a:endParaRPr lang="en-US"/>
          </a:p>
        </p:txBody>
      </p:sp>
    </p:spTree>
    <p:extLst>
      <p:ext uri="{BB962C8B-B14F-4D97-AF65-F5344CB8AC3E}">
        <p14:creationId xmlns:p14="http://schemas.microsoft.com/office/powerpoint/2010/main" val="3085361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355600">
              <a:spcBef>
                <a:spcPts val="600"/>
              </a:spcBef>
              <a:spcAft>
                <a:spcPts val="600"/>
              </a:spcAft>
              <a:buFont typeface="Arial" panose="020B0604020202020204" pitchFamily="34" charset="0"/>
              <a:buNone/>
            </a:pPr>
            <a:r>
              <a:rPr lang="en-CA" sz="1200" dirty="0" smtClean="0"/>
              <a:t/>
            </a:r>
            <a:br>
              <a:rPr lang="en-CA" sz="1200" dirty="0" smtClean="0"/>
            </a:br>
            <a:endParaRPr lang="en-CA" sz="1200" dirty="0" smtClean="0">
              <a:latin typeface="Arial"/>
            </a:endParaRPr>
          </a:p>
          <a:p>
            <a:endParaRPr lang="en-CA" dirty="0"/>
          </a:p>
        </p:txBody>
      </p:sp>
      <p:sp>
        <p:nvSpPr>
          <p:cNvPr id="4" name="Slide Number Placeholder 3"/>
          <p:cNvSpPr>
            <a:spLocks noGrp="1"/>
          </p:cNvSpPr>
          <p:nvPr>
            <p:ph type="sldNum" sz="quarter" idx="10"/>
          </p:nvPr>
        </p:nvSpPr>
        <p:spPr/>
        <p:txBody>
          <a:bodyPr/>
          <a:lstStyle/>
          <a:p>
            <a:fld id="{7E9DD9FA-9A84-E143-86E3-47119075FC69}" type="slidenum">
              <a:rPr lang="en-US" smtClean="0"/>
              <a:t>14</a:t>
            </a:fld>
            <a:endParaRPr lang="en-US"/>
          </a:p>
        </p:txBody>
      </p:sp>
    </p:spTree>
    <p:extLst>
      <p:ext uri="{BB962C8B-B14F-4D97-AF65-F5344CB8AC3E}">
        <p14:creationId xmlns:p14="http://schemas.microsoft.com/office/powerpoint/2010/main" val="3085361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E9DD9FA-9A84-E143-86E3-47119075FC69}" type="slidenum">
              <a:rPr lang="en-US" smtClean="0"/>
              <a:t>15</a:t>
            </a:fld>
            <a:endParaRPr lang="en-US"/>
          </a:p>
        </p:txBody>
      </p:sp>
    </p:spTree>
    <p:extLst>
      <p:ext uri="{BB962C8B-B14F-4D97-AF65-F5344CB8AC3E}">
        <p14:creationId xmlns:p14="http://schemas.microsoft.com/office/powerpoint/2010/main" val="1484243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E9DD9FA-9A84-E143-86E3-47119075FC69}" type="slidenum">
              <a:rPr lang="en-US" smtClean="0"/>
              <a:t>16</a:t>
            </a:fld>
            <a:endParaRPr lang="en-US"/>
          </a:p>
        </p:txBody>
      </p:sp>
    </p:spTree>
    <p:extLst>
      <p:ext uri="{BB962C8B-B14F-4D97-AF65-F5344CB8AC3E}">
        <p14:creationId xmlns:p14="http://schemas.microsoft.com/office/powerpoint/2010/main" val="1592319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E9DD9FA-9A84-E143-86E3-47119075FC69}" type="slidenum">
              <a:rPr lang="en-US" smtClean="0"/>
              <a:t>17</a:t>
            </a:fld>
            <a:endParaRPr lang="en-US"/>
          </a:p>
        </p:txBody>
      </p:sp>
    </p:spTree>
    <p:extLst>
      <p:ext uri="{BB962C8B-B14F-4D97-AF65-F5344CB8AC3E}">
        <p14:creationId xmlns:p14="http://schemas.microsoft.com/office/powerpoint/2010/main" val="455951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E9DD9FA-9A84-E143-86E3-47119075FC69}" type="slidenum">
              <a:rPr lang="en-US" smtClean="0"/>
              <a:t>18</a:t>
            </a:fld>
            <a:endParaRPr lang="en-US"/>
          </a:p>
        </p:txBody>
      </p:sp>
    </p:spTree>
    <p:extLst>
      <p:ext uri="{BB962C8B-B14F-4D97-AF65-F5344CB8AC3E}">
        <p14:creationId xmlns:p14="http://schemas.microsoft.com/office/powerpoint/2010/main" val="3014902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E9DD9FA-9A84-E143-86E3-47119075FC69}" type="slidenum">
              <a:rPr lang="en-US" smtClean="0"/>
              <a:t>2</a:t>
            </a:fld>
            <a:endParaRPr lang="en-US"/>
          </a:p>
        </p:txBody>
      </p:sp>
    </p:spTree>
    <p:extLst>
      <p:ext uri="{BB962C8B-B14F-4D97-AF65-F5344CB8AC3E}">
        <p14:creationId xmlns:p14="http://schemas.microsoft.com/office/powerpoint/2010/main" val="3651755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E9DD9FA-9A84-E143-86E3-47119075FC69}" type="slidenum">
              <a:rPr lang="en-US" smtClean="0"/>
              <a:t>3</a:t>
            </a:fld>
            <a:endParaRPr lang="en-US"/>
          </a:p>
        </p:txBody>
      </p:sp>
    </p:spTree>
    <p:extLst>
      <p:ext uri="{BB962C8B-B14F-4D97-AF65-F5344CB8AC3E}">
        <p14:creationId xmlns:p14="http://schemas.microsoft.com/office/powerpoint/2010/main" val="1484243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E9DD9FA-9A84-E143-86E3-47119075FC69}" type="slidenum">
              <a:rPr lang="en-US" smtClean="0"/>
              <a:t>4</a:t>
            </a:fld>
            <a:endParaRPr lang="en-US"/>
          </a:p>
        </p:txBody>
      </p:sp>
    </p:spTree>
    <p:extLst>
      <p:ext uri="{BB962C8B-B14F-4D97-AF65-F5344CB8AC3E}">
        <p14:creationId xmlns:p14="http://schemas.microsoft.com/office/powerpoint/2010/main" val="2050111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E9DD9FA-9A84-E143-86E3-47119075FC69}" type="slidenum">
              <a:rPr lang="en-US" smtClean="0"/>
              <a:t>5</a:t>
            </a:fld>
            <a:endParaRPr lang="en-US"/>
          </a:p>
        </p:txBody>
      </p:sp>
    </p:spTree>
    <p:extLst>
      <p:ext uri="{BB962C8B-B14F-4D97-AF65-F5344CB8AC3E}">
        <p14:creationId xmlns:p14="http://schemas.microsoft.com/office/powerpoint/2010/main" val="1484243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CA" sz="1600" kern="0" dirty="0" smtClean="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E9DD9FA-9A84-E143-86E3-47119075FC69}" type="slidenum">
              <a:rPr lang="en-US" smtClean="0"/>
              <a:t>6</a:t>
            </a:fld>
            <a:endParaRPr lang="en-US"/>
          </a:p>
        </p:txBody>
      </p:sp>
    </p:spTree>
    <p:extLst>
      <p:ext uri="{BB962C8B-B14F-4D97-AF65-F5344CB8AC3E}">
        <p14:creationId xmlns:p14="http://schemas.microsoft.com/office/powerpoint/2010/main" val="1484243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600" dirty="0"/>
          </a:p>
        </p:txBody>
      </p:sp>
      <p:sp>
        <p:nvSpPr>
          <p:cNvPr id="4" name="Slide Number Placeholder 3"/>
          <p:cNvSpPr>
            <a:spLocks noGrp="1"/>
          </p:cNvSpPr>
          <p:nvPr>
            <p:ph type="sldNum" sz="quarter" idx="10"/>
          </p:nvPr>
        </p:nvSpPr>
        <p:spPr/>
        <p:txBody>
          <a:bodyPr/>
          <a:lstStyle/>
          <a:p>
            <a:fld id="{7E9DD9FA-9A84-E143-86E3-47119075FC69}" type="slidenum">
              <a:rPr lang="en-US" smtClean="0"/>
              <a:t>7</a:t>
            </a:fld>
            <a:endParaRPr lang="en-US"/>
          </a:p>
        </p:txBody>
      </p:sp>
    </p:spTree>
    <p:extLst>
      <p:ext uri="{BB962C8B-B14F-4D97-AF65-F5344CB8AC3E}">
        <p14:creationId xmlns:p14="http://schemas.microsoft.com/office/powerpoint/2010/main" val="4219064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6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E9DD9FA-9A84-E143-86E3-47119075FC69}" type="slidenum">
              <a:rPr lang="en-US" smtClean="0"/>
              <a:t>8</a:t>
            </a:fld>
            <a:endParaRPr lang="en-US"/>
          </a:p>
        </p:txBody>
      </p:sp>
    </p:spTree>
    <p:extLst>
      <p:ext uri="{BB962C8B-B14F-4D97-AF65-F5344CB8AC3E}">
        <p14:creationId xmlns:p14="http://schemas.microsoft.com/office/powerpoint/2010/main" val="60051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E9DD9FA-9A84-E143-86E3-47119075FC69}" type="slidenum">
              <a:rPr lang="en-US" smtClean="0"/>
              <a:t>9</a:t>
            </a:fld>
            <a:endParaRPr lang="en-US"/>
          </a:p>
        </p:txBody>
      </p:sp>
    </p:spTree>
    <p:extLst>
      <p:ext uri="{BB962C8B-B14F-4D97-AF65-F5344CB8AC3E}">
        <p14:creationId xmlns:p14="http://schemas.microsoft.com/office/powerpoint/2010/main" val="27831481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1AC71F5-D2D3-47FD-BB99-73E17D1366CB}" type="datetime1">
              <a:rPr lang="en-US" smtClean="0"/>
              <a:t>11/7/2018</a:t>
            </a:fld>
            <a:endParaRPr lang="en-US"/>
          </a:p>
        </p:txBody>
      </p:sp>
      <p:sp>
        <p:nvSpPr>
          <p:cNvPr id="6" name="Slide Number Placeholder 5"/>
          <p:cNvSpPr>
            <a:spLocks noGrp="1"/>
          </p:cNvSpPr>
          <p:nvPr>
            <p:ph type="sldNum" sz="quarter" idx="12"/>
          </p:nvPr>
        </p:nvSpPr>
        <p:spPr/>
        <p:txBody>
          <a:bodyPr/>
          <a:lstStyle/>
          <a:p>
            <a:fld id="{ABCE2B6B-7FFE-FA46-BED3-31567387080B}" type="slidenum">
              <a:rPr lang="en-US" smtClean="0"/>
              <a:t>‹#›</a:t>
            </a:fld>
            <a:endParaRPr lang="en-US"/>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47871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extBox 8"/>
          <p:cNvSpPr txBox="1"/>
          <p:nvPr userDrawn="1"/>
        </p:nvSpPr>
        <p:spPr>
          <a:xfrm>
            <a:off x="0" y="6448425"/>
            <a:ext cx="9144001" cy="307777"/>
          </a:xfrm>
          <a:prstGeom prst="rect">
            <a:avLst/>
          </a:prstGeom>
          <a:noFill/>
        </p:spPr>
        <p:txBody>
          <a:bodyPr wrap="square" rtlCol="0">
            <a:spAutoFit/>
          </a:bodyPr>
          <a:lstStyle/>
          <a:p>
            <a:pPr algn="ctr"/>
            <a:fld id="{477C1CFC-94A7-40A2-B022-934DE649C1EE}" type="slidenum">
              <a:rPr lang="en-CA" sz="1400" smtClean="0">
                <a:solidFill>
                  <a:schemeClr val="bg1">
                    <a:lumMod val="50000"/>
                  </a:schemeClr>
                </a:solidFill>
              </a:rPr>
              <a:pPr algn="ctr"/>
              <a:t>‹#›</a:t>
            </a:fld>
            <a:endParaRPr lang="en-CA" sz="1400" dirty="0">
              <a:solidFill>
                <a:schemeClr val="bg1">
                  <a:lumMod val="50000"/>
                </a:schemeClr>
              </a:solidFill>
            </a:endParaRPr>
          </a:p>
        </p:txBody>
      </p:sp>
    </p:spTree>
    <p:extLst>
      <p:ext uri="{BB962C8B-B14F-4D97-AF65-F5344CB8AC3E}">
        <p14:creationId xmlns:p14="http://schemas.microsoft.com/office/powerpoint/2010/main" val="268082055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A16D83-695D-400C-9DB5-4CD138EC7AA1}" type="datetime1">
              <a:rPr lang="en-US" smtClean="0"/>
              <a:t>11/7/2018</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E2B6B-7FFE-FA46-BED3-31567387080B}" type="slidenum">
              <a:rPr lang="en-US" smtClean="0"/>
              <a:t>‹#›</a:t>
            </a:fld>
            <a:endParaRPr lang="en-US"/>
          </a:p>
        </p:txBody>
      </p:sp>
    </p:spTree>
    <p:extLst>
      <p:ext uri="{BB962C8B-B14F-4D97-AF65-F5344CB8AC3E}">
        <p14:creationId xmlns:p14="http://schemas.microsoft.com/office/powerpoint/2010/main" val="3012243695"/>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canada.ca/en/employment-social-development/corporate/reports/evaluations.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canada.ca/en/employment-social-development/corporate/reports/evaluations/2018-2023-departmental-evaluation-plan.htm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579290" y="2534131"/>
            <a:ext cx="4212685" cy="2554310"/>
          </a:xfrm>
        </p:spPr>
        <p:txBody>
          <a:bodyPr>
            <a:noAutofit/>
          </a:bodyPr>
          <a:lstStyle/>
          <a:p>
            <a:pPr algn="l">
              <a:spcBef>
                <a:spcPts val="600"/>
              </a:spcBef>
              <a:spcAft>
                <a:spcPts val="600"/>
              </a:spcAft>
            </a:pPr>
            <a:r>
              <a:rPr lang="en-CA" sz="2400" b="1" dirty="0" smtClean="0">
                <a:latin typeface="Arial" panose="020B0604020202020204" pitchFamily="34" charset="0"/>
                <a:cs typeface="Arial" panose="020B0604020202020204" pitchFamily="34" charset="0"/>
              </a:rPr>
              <a:t>Employment Insurance</a:t>
            </a:r>
            <a:br>
              <a:rPr lang="en-CA" sz="2400" b="1" dirty="0" smtClean="0">
                <a:latin typeface="Arial" panose="020B0604020202020204" pitchFamily="34" charset="0"/>
                <a:cs typeface="Arial" panose="020B0604020202020204" pitchFamily="34" charset="0"/>
              </a:rPr>
            </a:br>
            <a:r>
              <a:rPr lang="en-CA" sz="2400" b="1" i="1" dirty="0" smtClean="0">
                <a:latin typeface="Arial" panose="020B0604020202020204" pitchFamily="34" charset="0"/>
                <a:cs typeface="Arial" panose="020B0604020202020204" pitchFamily="34" charset="0"/>
              </a:rPr>
              <a:t>The Evidence Base</a:t>
            </a:r>
            <a:r>
              <a:rPr lang="en-CA" sz="2400" dirty="0" smtClean="0">
                <a:latin typeface="Arial" panose="020B0604020202020204" pitchFamily="34" charset="0"/>
                <a:cs typeface="Arial" panose="020B0604020202020204" pitchFamily="34" charset="0"/>
              </a:rPr>
              <a:t/>
            </a:r>
            <a:br>
              <a:rPr lang="en-CA" sz="2400"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
            </a:r>
            <a:br>
              <a:rPr lang="en-US" sz="2400" b="1" dirty="0" smtClean="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5" name="Rectangle 4"/>
          <p:cNvSpPr/>
          <p:nvPr/>
        </p:nvSpPr>
        <p:spPr>
          <a:xfrm>
            <a:off x="161925" y="6390797"/>
            <a:ext cx="4572000" cy="269304"/>
          </a:xfrm>
          <a:prstGeom prst="rect">
            <a:avLst/>
          </a:prstGeom>
        </p:spPr>
        <p:txBody>
          <a:bodyPr>
            <a:spAutoFit/>
          </a:bodyPr>
          <a:lstStyle/>
          <a:p>
            <a:pPr>
              <a:lnSpc>
                <a:spcPct val="115000"/>
              </a:lnSpc>
              <a:spcAft>
                <a:spcPts val="1000"/>
              </a:spcAft>
            </a:pPr>
            <a:r>
              <a:rPr lang="en-CA" sz="1000" b="1" kern="800" dirty="0">
                <a:latin typeface="Arial"/>
                <a:ea typeface="MS Mincho"/>
                <a:cs typeface="Times New Roman"/>
              </a:rPr>
              <a:t>Evaluation Directorate - Strategic and Service Policy Branch</a:t>
            </a:r>
            <a:endParaRPr lang="fr-CA" sz="1000" kern="800" dirty="0">
              <a:latin typeface="Arial"/>
              <a:ea typeface="MS Mincho"/>
              <a:cs typeface="Times New Roman"/>
            </a:endParaRPr>
          </a:p>
        </p:txBody>
      </p:sp>
      <p:sp>
        <p:nvSpPr>
          <p:cNvPr id="6" name="TextBox 5"/>
          <p:cNvSpPr txBox="1"/>
          <p:nvPr/>
        </p:nvSpPr>
        <p:spPr>
          <a:xfrm>
            <a:off x="6412576" y="5565490"/>
            <a:ext cx="1977498" cy="338554"/>
          </a:xfrm>
          <a:prstGeom prst="rect">
            <a:avLst/>
          </a:prstGeom>
          <a:noFill/>
        </p:spPr>
        <p:txBody>
          <a:bodyPr wrap="square" rtlCol="0">
            <a:spAutoFit/>
          </a:bodyPr>
          <a:lstStyle/>
          <a:p>
            <a:r>
              <a:rPr lang="en-CA" sz="1600" b="1" dirty="0" smtClean="0">
                <a:latin typeface="Arial" panose="020B0604020202020204" pitchFamily="34" charset="0"/>
                <a:cs typeface="Arial" panose="020B0604020202020204" pitchFamily="34" charset="0"/>
              </a:rPr>
              <a:t>November</a:t>
            </a:r>
            <a:r>
              <a:rPr lang="fr-CA" sz="1600" b="1" dirty="0" smtClean="0">
                <a:latin typeface="Arial" panose="020B0604020202020204" pitchFamily="34" charset="0"/>
                <a:cs typeface="Arial" panose="020B0604020202020204" pitchFamily="34" charset="0"/>
              </a:rPr>
              <a:t> 2018</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1325" y="295275"/>
            <a:ext cx="1390650" cy="590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p:nvSpPr>
        <p:spPr>
          <a:xfrm>
            <a:off x="4579290" y="4135238"/>
            <a:ext cx="4866216" cy="11063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spcBef>
                <a:spcPts val="600"/>
              </a:spcBef>
              <a:spcAft>
                <a:spcPts val="600"/>
              </a:spcAft>
            </a:pPr>
            <a:endParaRPr lang="en-US" sz="2800" b="1" i="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TextBox 2"/>
          <p:cNvSpPr txBox="1"/>
          <p:nvPr/>
        </p:nvSpPr>
        <p:spPr>
          <a:xfrm>
            <a:off x="4819649" y="4146885"/>
            <a:ext cx="3362725" cy="646331"/>
          </a:xfrm>
          <a:prstGeom prst="rect">
            <a:avLst/>
          </a:prstGeom>
          <a:noFill/>
        </p:spPr>
        <p:txBody>
          <a:bodyPr wrap="square" rtlCol="0">
            <a:spAutoFit/>
          </a:bodyPr>
          <a:lstStyle/>
          <a:p>
            <a:pPr algn="r"/>
            <a:r>
              <a:rPr lang="en-CA" dirty="0" smtClean="0">
                <a:latin typeface="Arial" panose="020B0604020202020204" pitchFamily="34" charset="0"/>
                <a:cs typeface="Arial" panose="020B0604020202020204" pitchFamily="34" charset="0"/>
              </a:rPr>
              <a:t>by Yves Gingras</a:t>
            </a:r>
          </a:p>
          <a:p>
            <a:pPr algn="r"/>
            <a:r>
              <a:rPr lang="en-CA" dirty="0" smtClean="0">
                <a:latin typeface="Arial" panose="020B0604020202020204" pitchFamily="34" charset="0"/>
                <a:cs typeface="Arial" panose="020B0604020202020204" pitchFamily="34" charset="0"/>
              </a:rPr>
              <a:t>ESDC Head of evaluation</a:t>
            </a: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47964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446088" y="288000"/>
            <a:ext cx="8229600" cy="665162"/>
          </a:xfrm>
        </p:spPr>
        <p:txBody>
          <a:bodyPr tIns="421200" anchor="ctr" anchorCtr="0">
            <a:noAutofit/>
          </a:bodyPr>
          <a:lstStyle/>
          <a:p>
            <a:pPr algn="l"/>
            <a:r>
              <a:rPr lang="en-CA" sz="2400" b="1" dirty="0" smtClean="0">
                <a:latin typeface="Arial" panose="020B0604020202020204" pitchFamily="34" charset="0"/>
                <a:cs typeface="Arial" panose="020B0604020202020204" pitchFamily="34" charset="0"/>
              </a:rPr>
              <a:t>Record of Employment Based </a:t>
            </a:r>
            <a:r>
              <a:rPr lang="en-CA" sz="2400" b="1" dirty="0">
                <a:latin typeface="Arial" panose="020B0604020202020204" pitchFamily="34" charset="0"/>
                <a:cs typeface="Arial" panose="020B0604020202020204" pitchFamily="34" charset="0"/>
              </a:rPr>
              <a:t>Measures on EI </a:t>
            </a:r>
            <a:r>
              <a:rPr lang="en-CA" sz="2400" b="1" dirty="0" smtClean="0">
                <a:latin typeface="Arial" panose="020B0604020202020204" pitchFamily="34" charset="0"/>
                <a:cs typeface="Arial" panose="020B0604020202020204" pitchFamily="34" charset="0"/>
              </a:rPr>
              <a:t>Eligibility (2018)</a:t>
            </a:r>
            <a:endParaRPr lang="en-US" sz="2400" b="1" dirty="0">
              <a:latin typeface="Arial" panose="020B0604020202020204" pitchFamily="34" charset="0"/>
              <a:cs typeface="Arial" panose="020B0604020202020204" pitchFamily="34" charset="0"/>
            </a:endParaRPr>
          </a:p>
        </p:txBody>
      </p:sp>
      <p:grpSp>
        <p:nvGrpSpPr>
          <p:cNvPr id="29" name="Group 28"/>
          <p:cNvGrpSpPr/>
          <p:nvPr/>
        </p:nvGrpSpPr>
        <p:grpSpPr>
          <a:xfrm>
            <a:off x="181583" y="2894214"/>
            <a:ext cx="8494104" cy="3370153"/>
            <a:chOff x="424052" y="2843094"/>
            <a:chExt cx="8494104" cy="3370153"/>
          </a:xfrm>
        </p:grpSpPr>
        <p:sp>
          <p:nvSpPr>
            <p:cNvPr id="14" name="TextBox 13"/>
            <p:cNvSpPr txBox="1"/>
            <p:nvPr/>
          </p:nvSpPr>
          <p:spPr>
            <a:xfrm>
              <a:off x="1919477" y="2843094"/>
              <a:ext cx="6998679" cy="3370153"/>
            </a:xfrm>
            <a:prstGeom prst="rect">
              <a:avLst/>
            </a:prstGeom>
            <a:noFill/>
          </p:spPr>
          <p:txBody>
            <a:bodyPr wrap="square" lIns="216000" tIns="0" rtlCol="0">
              <a:spAutoFit/>
            </a:bodyPr>
            <a:lstStyle/>
            <a:p>
              <a:pPr>
                <a:spcBef>
                  <a:spcPts val="600"/>
                </a:spcBef>
                <a:spcAft>
                  <a:spcPts val="300"/>
                </a:spcAft>
              </a:pPr>
              <a:r>
                <a:rPr lang="en-CA" dirty="0" smtClean="0">
                  <a:latin typeface="Arial" panose="020B0604020202020204" pitchFamily="34" charset="0"/>
                  <a:cs typeface="Arial" panose="020B0604020202020204" pitchFamily="34" charset="0"/>
                </a:rPr>
                <a:t>From </a:t>
              </a:r>
              <a:r>
                <a:rPr lang="en-CA" dirty="0">
                  <a:latin typeface="Arial" panose="020B0604020202020204" pitchFamily="34" charset="0"/>
                  <a:cs typeface="Arial" panose="020B0604020202020204" pitchFamily="34" charset="0"/>
                </a:rPr>
                <a:t>2001 to 2016, the </a:t>
              </a:r>
              <a:r>
                <a:rPr lang="en-CA" dirty="0" smtClean="0">
                  <a:latin typeface="Arial" panose="020B0604020202020204" pitchFamily="34" charset="0"/>
                  <a:cs typeface="Arial" panose="020B0604020202020204" pitchFamily="34" charset="0"/>
                </a:rPr>
                <a:t>share </a:t>
              </a:r>
              <a:r>
                <a:rPr lang="en-CA" dirty="0">
                  <a:latin typeface="Arial" panose="020B0604020202020204" pitchFamily="34" charset="0"/>
                  <a:cs typeface="Arial" panose="020B0604020202020204" pitchFamily="34" charset="0"/>
                </a:rPr>
                <a:t>of job separators who met the </a:t>
              </a:r>
              <a:r>
                <a:rPr lang="en-CA" dirty="0" smtClean="0">
                  <a:latin typeface="Arial" panose="020B0604020202020204" pitchFamily="34" charset="0"/>
                  <a:cs typeface="Arial" panose="020B0604020202020204" pitchFamily="34" charset="0"/>
                </a:rPr>
                <a:t>variable entrance requirement—between 420 and 700 hours— was between 67.9</a:t>
              </a:r>
              <a:r>
                <a:rPr lang="en-CA" dirty="0">
                  <a:latin typeface="Arial" panose="020B0604020202020204" pitchFamily="34" charset="0"/>
                  <a:cs typeface="Arial" panose="020B0604020202020204" pitchFamily="34" charset="0"/>
                </a:rPr>
                <a:t>% </a:t>
              </a:r>
              <a:r>
                <a:rPr lang="en-CA" dirty="0" smtClean="0">
                  <a:latin typeface="Arial" panose="020B0604020202020204" pitchFamily="34" charset="0"/>
                  <a:cs typeface="Arial" panose="020B0604020202020204" pitchFamily="34" charset="0"/>
                </a:rPr>
                <a:t>(2007) and 73.9</a:t>
              </a:r>
              <a:r>
                <a:rPr lang="en-CA" dirty="0">
                  <a:latin typeface="Arial" panose="020B0604020202020204" pitchFamily="34" charset="0"/>
                  <a:cs typeface="Arial" panose="020B0604020202020204" pitchFamily="34" charset="0"/>
                </a:rPr>
                <a:t>% </a:t>
              </a:r>
              <a:r>
                <a:rPr lang="en-CA" dirty="0" smtClean="0">
                  <a:latin typeface="Arial" panose="020B0604020202020204" pitchFamily="34" charset="0"/>
                  <a:cs typeface="Arial" panose="020B0604020202020204" pitchFamily="34" charset="0"/>
                </a:rPr>
                <a:t>(2009).</a:t>
              </a:r>
            </a:p>
            <a:p>
              <a:pPr>
                <a:spcBef>
                  <a:spcPts val="600"/>
                </a:spcBef>
                <a:spcAft>
                  <a:spcPts val="300"/>
                </a:spcAft>
              </a:pPr>
              <a:r>
                <a:rPr lang="en-CA" dirty="0">
                  <a:latin typeface="Arial" panose="020B0604020202020204" pitchFamily="34" charset="0"/>
                  <a:cs typeface="Arial" panose="020B0604020202020204" pitchFamily="34" charset="0"/>
                </a:rPr>
                <a:t>Regression analysis </a:t>
              </a:r>
              <a:r>
                <a:rPr lang="en-CA" dirty="0" smtClean="0">
                  <a:latin typeface="Arial" panose="020B0604020202020204" pitchFamily="34" charset="0"/>
                  <a:cs typeface="Arial" panose="020B0604020202020204" pitchFamily="34" charset="0"/>
                </a:rPr>
                <a:t>showed that:</a:t>
              </a:r>
            </a:p>
            <a:p>
              <a:pPr marL="285750" indent="-285750">
                <a:spcBef>
                  <a:spcPts val="600"/>
                </a:spcBef>
                <a:spcAft>
                  <a:spcPts val="300"/>
                </a:spcAft>
                <a:buFont typeface="Arial" panose="020B0604020202020204" pitchFamily="34" charset="0"/>
                <a:buChar char="•"/>
              </a:pPr>
              <a:r>
                <a:rPr lang="en-CA" sz="1600" dirty="0" smtClean="0">
                  <a:latin typeface="Arial" panose="020B0604020202020204" pitchFamily="34" charset="0"/>
                  <a:cs typeface="Arial" panose="020B0604020202020204" pitchFamily="34" charset="0"/>
                </a:rPr>
                <a:t>The </a:t>
              </a:r>
              <a:r>
                <a:rPr lang="en-CA" sz="1600" dirty="0">
                  <a:latin typeface="Arial" panose="020B0604020202020204" pitchFamily="34" charset="0"/>
                  <a:cs typeface="Arial" panose="020B0604020202020204" pitchFamily="34" charset="0"/>
                </a:rPr>
                <a:t>probability </a:t>
              </a:r>
              <a:r>
                <a:rPr lang="en-CA" sz="1600" dirty="0" smtClean="0">
                  <a:latin typeface="Arial" panose="020B0604020202020204" pitchFamily="34" charset="0"/>
                  <a:cs typeface="Arial" panose="020B0604020202020204" pitchFamily="34" charset="0"/>
                </a:rPr>
                <a:t>of meeting the entrance requirement was highest for laid-off job separators </a:t>
              </a:r>
              <a:r>
                <a:rPr lang="en-CA" sz="1600" dirty="0">
                  <a:latin typeface="Arial" panose="020B0604020202020204" pitchFamily="34" charset="0"/>
                  <a:cs typeface="Arial" panose="020B0604020202020204" pitchFamily="34" charset="0"/>
                </a:rPr>
                <a:t>from the </a:t>
              </a:r>
              <a:r>
                <a:rPr lang="en-CA" sz="1600" dirty="0" smtClean="0">
                  <a:latin typeface="Arial" panose="020B0604020202020204" pitchFamily="34" charset="0"/>
                  <a:cs typeface="Arial" panose="020B0604020202020204" pitchFamily="34" charset="0"/>
                </a:rPr>
                <a:t>Manufacturing sector (78%) and lowest for </a:t>
              </a:r>
              <a:r>
                <a:rPr lang="en-CA" sz="1600" dirty="0">
                  <a:latin typeface="Arial" panose="020B0604020202020204" pitchFamily="34" charset="0"/>
                  <a:cs typeface="Arial" panose="020B0604020202020204" pitchFamily="34" charset="0"/>
                </a:rPr>
                <a:t>workers in </a:t>
              </a:r>
              <a:r>
                <a:rPr lang="en-CA" sz="1600" dirty="0" smtClean="0">
                  <a:latin typeface="Arial" panose="020B0604020202020204" pitchFamily="34" charset="0"/>
                  <a:cs typeface="Arial" panose="020B0604020202020204" pitchFamily="34" charset="0"/>
                </a:rPr>
                <a:t>Professional &amp; Business Support Services (69%).</a:t>
              </a:r>
            </a:p>
            <a:p>
              <a:pPr marL="285750" indent="-285750">
                <a:spcBef>
                  <a:spcPts val="600"/>
                </a:spcBef>
                <a:spcAft>
                  <a:spcPts val="300"/>
                </a:spcAft>
                <a:buFont typeface="Arial" panose="020B0604020202020204" pitchFamily="34" charset="0"/>
                <a:buChar char="•"/>
              </a:pPr>
              <a:r>
                <a:rPr lang="en-CA" sz="1600" dirty="0" smtClean="0">
                  <a:latin typeface="Arial" panose="020B0604020202020204" pitchFamily="34" charset="0"/>
                  <a:cs typeface="Arial" panose="020B0604020202020204" pitchFamily="34" charset="0"/>
                </a:rPr>
                <a:t>The </a:t>
              </a:r>
              <a:r>
                <a:rPr lang="en-CA" sz="1600" dirty="0">
                  <a:latin typeface="Arial" panose="020B0604020202020204" pitchFamily="34" charset="0"/>
                  <a:cs typeface="Arial" panose="020B0604020202020204" pitchFamily="34" charset="0"/>
                </a:rPr>
                <a:t>probability </a:t>
              </a:r>
              <a:r>
                <a:rPr lang="en-CA" sz="1600" dirty="0" smtClean="0">
                  <a:latin typeface="Arial" panose="020B0604020202020204" pitchFamily="34" charset="0"/>
                  <a:cs typeface="Arial" panose="020B0604020202020204" pitchFamily="34" charset="0"/>
                </a:rPr>
                <a:t>of receiving EI benefits is </a:t>
              </a:r>
              <a:r>
                <a:rPr lang="en-CA" sz="1600" dirty="0">
                  <a:latin typeface="Arial" panose="020B0604020202020204" pitchFamily="34" charset="0"/>
                  <a:cs typeface="Arial" panose="020B0604020202020204" pitchFamily="34" charset="0"/>
                </a:rPr>
                <a:t>highest </a:t>
              </a:r>
              <a:r>
                <a:rPr lang="en-CA" sz="1600" dirty="0" smtClean="0">
                  <a:latin typeface="Arial" panose="020B0604020202020204" pitchFamily="34" charset="0"/>
                  <a:cs typeface="Arial" panose="020B0604020202020204" pitchFamily="34" charset="0"/>
                </a:rPr>
                <a:t>for workers from </a:t>
              </a:r>
              <a:r>
                <a:rPr lang="en-CA" sz="1600" dirty="0">
                  <a:latin typeface="Arial" panose="020B0604020202020204" pitchFamily="34" charset="0"/>
                  <a:cs typeface="Arial" panose="020B0604020202020204" pitchFamily="34" charset="0"/>
                </a:rPr>
                <a:t>the </a:t>
              </a:r>
              <a:r>
                <a:rPr lang="en-CA" sz="1600" dirty="0" smtClean="0">
                  <a:latin typeface="Arial" panose="020B0604020202020204" pitchFamily="34" charset="0"/>
                  <a:cs typeface="Arial" panose="020B0604020202020204" pitchFamily="34" charset="0"/>
                </a:rPr>
                <a:t>Construction sector (72.7%) and </a:t>
              </a:r>
              <a:r>
                <a:rPr lang="en-CA" sz="1600" dirty="0">
                  <a:latin typeface="Arial" panose="020B0604020202020204" pitchFamily="34" charset="0"/>
                  <a:cs typeface="Arial" panose="020B0604020202020204" pitchFamily="34" charset="0"/>
                </a:rPr>
                <a:t>lowest </a:t>
              </a:r>
              <a:r>
                <a:rPr lang="en-CA" sz="1600" dirty="0" smtClean="0">
                  <a:latin typeface="Arial" panose="020B0604020202020204" pitchFamily="34" charset="0"/>
                  <a:cs typeface="Arial" panose="020B0604020202020204" pitchFamily="34" charset="0"/>
                </a:rPr>
                <a:t>in </a:t>
              </a:r>
              <a:r>
                <a:rPr lang="en-CA" sz="1600" dirty="0">
                  <a:latin typeface="Arial" panose="020B0604020202020204" pitchFamily="34" charset="0"/>
                  <a:cs typeface="Arial" panose="020B0604020202020204" pitchFamily="34" charset="0"/>
                </a:rPr>
                <a:t>Information, Culture &amp; </a:t>
              </a:r>
              <a:r>
                <a:rPr lang="en-CA" sz="1600" dirty="0" smtClean="0">
                  <a:latin typeface="Arial" panose="020B0604020202020204" pitchFamily="34" charset="0"/>
                  <a:cs typeface="Arial" panose="020B0604020202020204" pitchFamily="34" charset="0"/>
                </a:rPr>
                <a:t>Recreation (59.6%).</a:t>
              </a:r>
              <a:endParaRPr lang="en-CA" sz="1600" dirty="0">
                <a:latin typeface="Arial" panose="020B0604020202020204" pitchFamily="34" charset="0"/>
                <a:cs typeface="Arial" panose="020B0604020202020204" pitchFamily="34" charset="0"/>
              </a:endParaRPr>
            </a:p>
            <a:p>
              <a:pPr>
                <a:spcBef>
                  <a:spcPts val="600"/>
                </a:spcBef>
                <a:spcAft>
                  <a:spcPts val="300"/>
                </a:spcAft>
              </a:pPr>
              <a:endParaRPr lang="en-CA" dirty="0">
                <a:latin typeface="Arial" panose="020B0604020202020204" pitchFamily="34" charset="0"/>
                <a:cs typeface="Arial" panose="020B0604020202020204" pitchFamily="34" charset="0"/>
              </a:endParaRPr>
            </a:p>
          </p:txBody>
        </p:sp>
        <p:sp>
          <p:nvSpPr>
            <p:cNvPr id="8" name="Rectangle 7"/>
            <p:cNvSpPr/>
            <p:nvPr/>
          </p:nvSpPr>
          <p:spPr>
            <a:xfrm>
              <a:off x="424052" y="2881005"/>
              <a:ext cx="1495425" cy="646331"/>
            </a:xfrm>
            <a:prstGeom prst="rect">
              <a:avLst/>
            </a:prstGeom>
            <a:noFill/>
            <a:ln w="28575">
              <a:noFill/>
            </a:ln>
          </p:spPr>
          <p:style>
            <a:lnRef idx="2">
              <a:schemeClr val="accent2"/>
            </a:lnRef>
            <a:fillRef idx="1">
              <a:schemeClr val="lt1"/>
            </a:fillRef>
            <a:effectRef idx="0">
              <a:schemeClr val="accent2"/>
            </a:effectRef>
            <a:fontRef idx="minor">
              <a:schemeClr val="dk1"/>
            </a:fontRef>
          </p:style>
          <p:txBody>
            <a:bodyPr rtlCol="0" anchor="ctr">
              <a:spAutoFit/>
            </a:bodyPr>
            <a:lstStyle/>
            <a:p>
              <a:pPr algn="r"/>
              <a:r>
                <a:rPr lang="en-CA" b="1" dirty="0" smtClean="0">
                  <a:solidFill>
                    <a:schemeClr val="accent1">
                      <a:lumMod val="75000"/>
                    </a:schemeClr>
                  </a:solidFill>
                  <a:latin typeface="Arial" panose="020B0604020202020204" pitchFamily="34" charset="0"/>
                  <a:cs typeface="Arial" panose="020B0604020202020204" pitchFamily="34" charset="0"/>
                </a:rPr>
                <a:t>Key</a:t>
              </a:r>
              <a:br>
                <a:rPr lang="en-CA" b="1" dirty="0" smtClean="0">
                  <a:solidFill>
                    <a:schemeClr val="accent1">
                      <a:lumMod val="75000"/>
                    </a:schemeClr>
                  </a:solidFill>
                  <a:latin typeface="Arial" panose="020B0604020202020204" pitchFamily="34" charset="0"/>
                  <a:cs typeface="Arial" panose="020B0604020202020204" pitchFamily="34" charset="0"/>
                </a:rPr>
              </a:br>
              <a:r>
                <a:rPr lang="en-CA" b="1" dirty="0" smtClean="0">
                  <a:solidFill>
                    <a:schemeClr val="accent1">
                      <a:lumMod val="75000"/>
                    </a:schemeClr>
                  </a:solidFill>
                  <a:latin typeface="Arial" panose="020B0604020202020204" pitchFamily="34" charset="0"/>
                  <a:cs typeface="Arial" panose="020B0604020202020204" pitchFamily="34" charset="0"/>
                </a:rPr>
                <a:t>Findings </a:t>
              </a:r>
              <a:endParaRPr lang="en-CA" dirty="0">
                <a:solidFill>
                  <a:schemeClr val="accent1">
                    <a:lumMod val="75000"/>
                  </a:schemeClr>
                </a:solidFill>
                <a:latin typeface="Arial" panose="020B0604020202020204" pitchFamily="34" charset="0"/>
                <a:cs typeface="Arial" panose="020B0604020202020204" pitchFamily="34" charset="0"/>
              </a:endParaRPr>
            </a:p>
          </p:txBody>
        </p:sp>
        <p:cxnSp>
          <p:nvCxnSpPr>
            <p:cNvPr id="3" name="Straight Connector 2"/>
            <p:cNvCxnSpPr/>
            <p:nvPr/>
          </p:nvCxnSpPr>
          <p:spPr>
            <a:xfrm flipV="1">
              <a:off x="1919477" y="2881005"/>
              <a:ext cx="0" cy="2963850"/>
            </a:xfrm>
            <a:prstGeom prst="line">
              <a:avLst/>
            </a:prstGeom>
            <a:ln w="31750">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8" name="Group 27"/>
          <p:cNvGrpSpPr/>
          <p:nvPr/>
        </p:nvGrpSpPr>
        <p:grpSpPr>
          <a:xfrm>
            <a:off x="192695" y="1437430"/>
            <a:ext cx="8482992" cy="1154162"/>
            <a:chOff x="424051" y="1512281"/>
            <a:chExt cx="8482992" cy="1096260"/>
          </a:xfrm>
        </p:grpSpPr>
        <p:sp>
          <p:nvSpPr>
            <p:cNvPr id="12" name="TextBox 11"/>
            <p:cNvSpPr txBox="1"/>
            <p:nvPr/>
          </p:nvSpPr>
          <p:spPr>
            <a:xfrm>
              <a:off x="1908364" y="1512281"/>
              <a:ext cx="6998679" cy="1096260"/>
            </a:xfrm>
            <a:prstGeom prst="rect">
              <a:avLst/>
            </a:prstGeom>
            <a:noFill/>
          </p:spPr>
          <p:txBody>
            <a:bodyPr wrap="square" lIns="216000" tIns="0" rtlCol="0">
              <a:spAutoFit/>
            </a:bodyPr>
            <a:lstStyle>
              <a:defPPr>
                <a:defRPr lang="en-US"/>
              </a:defPPr>
              <a:lvl1pPr indent="-193675" defTabSz="355600">
                <a:spcBef>
                  <a:spcPts val="600"/>
                </a:spcBef>
                <a:spcAft>
                  <a:spcPts val="600"/>
                </a:spcAft>
                <a:defRPr>
                  <a:latin typeface="Arial" panose="020B0604020202020204" pitchFamily="34" charset="0"/>
                  <a:cs typeface="Arial" panose="020B0604020202020204" pitchFamily="34" charset="0"/>
                </a:defRPr>
              </a:lvl1pPr>
            </a:lstStyle>
            <a:p>
              <a:r>
                <a:rPr lang="en-CA" dirty="0" smtClean="0"/>
                <a:t>Supplemental Study examining the Record of Employment (ROE) database to determine </a:t>
              </a:r>
              <a:r>
                <a:rPr lang="en-CA" dirty="0"/>
                <a:t>the ability of workers to meet the required number of insurable hours of employment under EI eligibility </a:t>
              </a:r>
              <a:r>
                <a:rPr lang="en-CA" dirty="0" smtClean="0"/>
                <a:t>criteria.</a:t>
              </a:r>
              <a:endParaRPr lang="en-CA" dirty="0"/>
            </a:p>
          </p:txBody>
        </p:sp>
        <p:sp>
          <p:nvSpPr>
            <p:cNvPr id="11" name="Rectangle 10"/>
            <p:cNvSpPr/>
            <p:nvPr/>
          </p:nvSpPr>
          <p:spPr>
            <a:xfrm>
              <a:off x="424051" y="1550303"/>
              <a:ext cx="1495425" cy="350804"/>
            </a:xfrm>
            <a:prstGeom prst="rect">
              <a:avLst/>
            </a:prstGeom>
            <a:noFill/>
            <a:ln w="28575">
              <a:noFill/>
            </a:ln>
          </p:spPr>
          <p:style>
            <a:lnRef idx="2">
              <a:schemeClr val="accent2"/>
            </a:lnRef>
            <a:fillRef idx="1">
              <a:schemeClr val="lt1"/>
            </a:fillRef>
            <a:effectRef idx="0">
              <a:schemeClr val="accent2"/>
            </a:effectRef>
            <a:fontRef idx="minor">
              <a:schemeClr val="dk1"/>
            </a:fontRef>
          </p:style>
          <p:txBody>
            <a:bodyPr rtlCol="0" anchor="ctr">
              <a:spAutoFit/>
            </a:bodyPr>
            <a:lstStyle/>
            <a:p>
              <a:pPr algn="r"/>
              <a:r>
                <a:rPr lang="en-CA" b="1" dirty="0" smtClean="0">
                  <a:solidFill>
                    <a:schemeClr val="accent1">
                      <a:lumMod val="75000"/>
                    </a:schemeClr>
                  </a:solidFill>
                  <a:latin typeface="Arial" panose="020B0604020202020204" pitchFamily="34" charset="0"/>
                  <a:cs typeface="Arial" panose="020B0604020202020204" pitchFamily="34" charset="0"/>
                </a:rPr>
                <a:t>Context </a:t>
              </a:r>
              <a:endParaRPr lang="en-CA" b="1" dirty="0">
                <a:solidFill>
                  <a:schemeClr val="accent1">
                    <a:lumMod val="75000"/>
                  </a:schemeClr>
                </a:solidFill>
                <a:latin typeface="Arial" panose="020B0604020202020204" pitchFamily="34" charset="0"/>
                <a:cs typeface="Arial" panose="020B0604020202020204" pitchFamily="34" charset="0"/>
              </a:endParaRPr>
            </a:p>
          </p:txBody>
        </p:sp>
        <p:cxnSp>
          <p:nvCxnSpPr>
            <p:cNvPr id="17" name="Straight Connector 16"/>
            <p:cNvCxnSpPr/>
            <p:nvPr/>
          </p:nvCxnSpPr>
          <p:spPr>
            <a:xfrm flipV="1">
              <a:off x="1908364" y="1544327"/>
              <a:ext cx="11113" cy="1053766"/>
            </a:xfrm>
            <a:prstGeom prst="line">
              <a:avLst/>
            </a:prstGeom>
            <a:ln w="31750">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p:nvGrpSpPr>
        <p:grpSpPr>
          <a:xfrm>
            <a:off x="190857" y="7657922"/>
            <a:ext cx="8484831" cy="883570"/>
            <a:chOff x="422213" y="5009520"/>
            <a:chExt cx="8484831" cy="883570"/>
          </a:xfrm>
        </p:grpSpPr>
        <p:sp>
          <p:nvSpPr>
            <p:cNvPr id="25" name="Rectangle 24"/>
            <p:cNvSpPr/>
            <p:nvPr/>
          </p:nvSpPr>
          <p:spPr>
            <a:xfrm>
              <a:off x="422213" y="5009520"/>
              <a:ext cx="1495425" cy="369332"/>
            </a:xfrm>
            <a:prstGeom prst="rect">
              <a:avLst/>
            </a:prstGeom>
            <a:noFill/>
            <a:ln w="28575">
              <a:noFill/>
            </a:ln>
          </p:spPr>
          <p:style>
            <a:lnRef idx="2">
              <a:schemeClr val="accent2"/>
            </a:lnRef>
            <a:fillRef idx="1">
              <a:schemeClr val="lt1"/>
            </a:fillRef>
            <a:effectRef idx="0">
              <a:schemeClr val="accent2"/>
            </a:effectRef>
            <a:fontRef idx="minor">
              <a:schemeClr val="dk1"/>
            </a:fontRef>
          </p:style>
          <p:txBody>
            <a:bodyPr rtlCol="0" anchor="ctr">
              <a:spAutoFit/>
            </a:bodyPr>
            <a:lstStyle/>
            <a:p>
              <a:pPr algn="r"/>
              <a:r>
                <a:rPr lang="en-CA" b="1" dirty="0">
                  <a:solidFill>
                    <a:schemeClr val="accent1">
                      <a:lumMod val="75000"/>
                    </a:schemeClr>
                  </a:solidFill>
                  <a:latin typeface="Arial" panose="020B0604020202020204" pitchFamily="34" charset="0"/>
                  <a:cs typeface="Arial" panose="020B0604020202020204" pitchFamily="34" charset="0"/>
                </a:rPr>
                <a:t>Results</a:t>
              </a:r>
            </a:p>
          </p:txBody>
        </p:sp>
        <p:sp>
          <p:nvSpPr>
            <p:cNvPr id="26" name="TextBox 25"/>
            <p:cNvSpPr txBox="1"/>
            <p:nvPr/>
          </p:nvSpPr>
          <p:spPr>
            <a:xfrm>
              <a:off x="1917639" y="5015927"/>
              <a:ext cx="6989405" cy="877163"/>
            </a:xfrm>
            <a:prstGeom prst="rect">
              <a:avLst/>
            </a:prstGeom>
            <a:noFill/>
          </p:spPr>
          <p:txBody>
            <a:bodyPr wrap="square" lIns="216000" tIns="0" rtlCol="0">
              <a:spAutoFit/>
            </a:bodyPr>
            <a:lstStyle>
              <a:defPPr>
                <a:defRPr lang="en-US"/>
              </a:defPPr>
              <a:lvl1pPr indent="-193675" defTabSz="355600">
                <a:spcBef>
                  <a:spcPts val="600"/>
                </a:spcBef>
                <a:spcAft>
                  <a:spcPts val="600"/>
                </a:spcAft>
                <a:defRPr>
                  <a:latin typeface="Arial" panose="020B0604020202020204" pitchFamily="34" charset="0"/>
                  <a:cs typeface="Arial" panose="020B0604020202020204" pitchFamily="34" charset="0"/>
                </a:defRPr>
              </a:lvl1pPr>
            </a:lstStyle>
            <a:p>
              <a:r>
                <a:rPr lang="en-CA" dirty="0" smtClean="0"/>
                <a:t>The evaluation </a:t>
              </a:r>
              <a:r>
                <a:rPr lang="en-CA" dirty="0"/>
                <a:t>recommended that the Department continues developing understanding of the needs of self-employed related to awareness, design of the measure and income support.</a:t>
              </a:r>
            </a:p>
          </p:txBody>
        </p:sp>
        <p:cxnSp>
          <p:nvCxnSpPr>
            <p:cNvPr id="27" name="Straight Connector 26"/>
            <p:cNvCxnSpPr/>
            <p:nvPr/>
          </p:nvCxnSpPr>
          <p:spPr>
            <a:xfrm flipV="1">
              <a:off x="1917639" y="5012802"/>
              <a:ext cx="0" cy="849464"/>
            </a:xfrm>
            <a:prstGeom prst="line">
              <a:avLst/>
            </a:prstGeom>
            <a:ln w="31750">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57344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446087" y="288000"/>
            <a:ext cx="8934979" cy="665162"/>
          </a:xfrm>
        </p:spPr>
        <p:txBody>
          <a:bodyPr tIns="421200" anchor="ctr" anchorCtr="0">
            <a:noAutofit/>
          </a:bodyPr>
          <a:lstStyle/>
          <a:p>
            <a:pPr algn="l"/>
            <a:r>
              <a:rPr lang="en-CA" sz="2400" b="1" dirty="0" smtClean="0">
                <a:latin typeface="Arial" panose="020B0604020202020204" pitchFamily="34" charset="0"/>
                <a:cs typeface="Arial" panose="020B0604020202020204" pitchFamily="34" charset="0"/>
              </a:rPr>
              <a:t>Labour </a:t>
            </a:r>
            <a:r>
              <a:rPr lang="en-CA" sz="2400" b="1" dirty="0">
                <a:latin typeface="Arial" panose="020B0604020202020204" pitchFamily="34" charset="0"/>
                <a:cs typeface="Arial" panose="020B0604020202020204" pitchFamily="34" charset="0"/>
              </a:rPr>
              <a:t>Market Development Agreements </a:t>
            </a:r>
            <a:r>
              <a:rPr lang="en-CA" sz="2400" b="1" dirty="0" smtClean="0">
                <a:latin typeface="Arial" panose="020B0604020202020204" pitchFamily="34" charset="0"/>
                <a:cs typeface="Arial" panose="020B0604020202020204" pitchFamily="34" charset="0"/>
              </a:rPr>
              <a:t>(2012-2017)</a:t>
            </a:r>
            <a:endParaRPr lang="en-US" sz="2400" dirty="0">
              <a:latin typeface="Arial" panose="020B0604020202020204" pitchFamily="34" charset="0"/>
              <a:cs typeface="Arial" panose="020B0604020202020204" pitchFamily="34" charset="0"/>
            </a:endParaRPr>
          </a:p>
        </p:txBody>
      </p:sp>
      <p:grpSp>
        <p:nvGrpSpPr>
          <p:cNvPr id="29" name="Group 28"/>
          <p:cNvGrpSpPr/>
          <p:nvPr/>
        </p:nvGrpSpPr>
        <p:grpSpPr>
          <a:xfrm>
            <a:off x="190856" y="2827738"/>
            <a:ext cx="1497265" cy="3110218"/>
            <a:chOff x="422212" y="2593008"/>
            <a:chExt cx="1497265" cy="3110218"/>
          </a:xfrm>
        </p:grpSpPr>
        <p:sp>
          <p:nvSpPr>
            <p:cNvPr id="8" name="Rectangle 7"/>
            <p:cNvSpPr/>
            <p:nvPr/>
          </p:nvSpPr>
          <p:spPr>
            <a:xfrm>
              <a:off x="422212" y="2604970"/>
              <a:ext cx="1495425" cy="646331"/>
            </a:xfrm>
            <a:prstGeom prst="rect">
              <a:avLst/>
            </a:prstGeom>
            <a:noFill/>
            <a:ln w="28575">
              <a:noFill/>
            </a:ln>
          </p:spPr>
          <p:style>
            <a:lnRef idx="2">
              <a:schemeClr val="accent2"/>
            </a:lnRef>
            <a:fillRef idx="1">
              <a:schemeClr val="lt1"/>
            </a:fillRef>
            <a:effectRef idx="0">
              <a:schemeClr val="accent2"/>
            </a:effectRef>
            <a:fontRef idx="minor">
              <a:schemeClr val="dk1"/>
            </a:fontRef>
          </p:style>
          <p:txBody>
            <a:bodyPr rtlCol="0" anchor="ctr">
              <a:spAutoFit/>
            </a:bodyPr>
            <a:lstStyle/>
            <a:p>
              <a:pPr algn="r"/>
              <a:r>
                <a:rPr lang="en-CA" b="1" dirty="0" smtClean="0">
                  <a:solidFill>
                    <a:schemeClr val="accent1">
                      <a:lumMod val="75000"/>
                    </a:schemeClr>
                  </a:solidFill>
                  <a:latin typeface="Arial" panose="020B0604020202020204" pitchFamily="34" charset="0"/>
                  <a:cs typeface="Arial" panose="020B0604020202020204" pitchFamily="34" charset="0"/>
                </a:rPr>
                <a:t>Key</a:t>
              </a:r>
              <a:br>
                <a:rPr lang="en-CA" b="1" dirty="0" smtClean="0">
                  <a:solidFill>
                    <a:schemeClr val="accent1">
                      <a:lumMod val="75000"/>
                    </a:schemeClr>
                  </a:solidFill>
                  <a:latin typeface="Arial" panose="020B0604020202020204" pitchFamily="34" charset="0"/>
                  <a:cs typeface="Arial" panose="020B0604020202020204" pitchFamily="34" charset="0"/>
                </a:rPr>
              </a:br>
              <a:r>
                <a:rPr lang="en-CA" b="1" dirty="0" smtClean="0">
                  <a:solidFill>
                    <a:schemeClr val="accent1">
                      <a:lumMod val="75000"/>
                    </a:schemeClr>
                  </a:solidFill>
                  <a:latin typeface="Arial" panose="020B0604020202020204" pitchFamily="34" charset="0"/>
                  <a:cs typeface="Arial" panose="020B0604020202020204" pitchFamily="34" charset="0"/>
                </a:rPr>
                <a:t>Findings </a:t>
              </a:r>
              <a:endParaRPr lang="en-CA" dirty="0">
                <a:solidFill>
                  <a:schemeClr val="accent1">
                    <a:lumMod val="75000"/>
                  </a:schemeClr>
                </a:solidFill>
                <a:latin typeface="Arial" panose="020B0604020202020204" pitchFamily="34" charset="0"/>
                <a:cs typeface="Arial" panose="020B0604020202020204" pitchFamily="34" charset="0"/>
              </a:endParaRPr>
            </a:p>
          </p:txBody>
        </p:sp>
        <p:cxnSp>
          <p:nvCxnSpPr>
            <p:cNvPr id="3" name="Straight Connector 2"/>
            <p:cNvCxnSpPr/>
            <p:nvPr/>
          </p:nvCxnSpPr>
          <p:spPr>
            <a:xfrm flipV="1">
              <a:off x="1917638" y="2593008"/>
              <a:ext cx="1839" cy="3110218"/>
            </a:xfrm>
            <a:prstGeom prst="line">
              <a:avLst/>
            </a:prstGeom>
            <a:ln w="31750">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8" name="Group 27"/>
          <p:cNvGrpSpPr/>
          <p:nvPr/>
        </p:nvGrpSpPr>
        <p:grpSpPr>
          <a:xfrm>
            <a:off x="192695" y="1434136"/>
            <a:ext cx="8494105" cy="1049420"/>
            <a:chOff x="424051" y="1541039"/>
            <a:chExt cx="8494105" cy="1049420"/>
          </a:xfrm>
        </p:grpSpPr>
        <p:sp>
          <p:nvSpPr>
            <p:cNvPr id="12" name="TextBox 11"/>
            <p:cNvSpPr txBox="1"/>
            <p:nvPr/>
          </p:nvSpPr>
          <p:spPr>
            <a:xfrm>
              <a:off x="1919477" y="1547446"/>
              <a:ext cx="6998679" cy="1031051"/>
            </a:xfrm>
            <a:prstGeom prst="rect">
              <a:avLst/>
            </a:prstGeom>
            <a:noFill/>
          </p:spPr>
          <p:txBody>
            <a:bodyPr wrap="square" lIns="216000" tIns="0" rtlCol="0">
              <a:spAutoFit/>
            </a:bodyPr>
            <a:lstStyle>
              <a:defPPr>
                <a:defRPr lang="en-US"/>
              </a:defPPr>
              <a:lvl1pPr indent="-193675" defTabSz="355600">
                <a:spcBef>
                  <a:spcPts val="600"/>
                </a:spcBef>
                <a:spcAft>
                  <a:spcPts val="600"/>
                </a:spcAft>
                <a:defRPr>
                  <a:latin typeface="Arial" panose="020B0604020202020204" pitchFamily="34" charset="0"/>
                  <a:cs typeface="Arial" panose="020B0604020202020204" pitchFamily="34" charset="0"/>
                </a:defRPr>
              </a:lvl1pPr>
            </a:lstStyle>
            <a:p>
              <a:r>
                <a:rPr lang="en-CA" sz="1600" dirty="0" smtClean="0"/>
                <a:t>Through Labour Market Development Agreements, ESDC invests $2.14B annually to help eligible EI claimants find and maintain employment. The Employment Benefits and Support Measures are designed and delivered by provinces and territories (See Annex for more information).</a:t>
              </a:r>
              <a:endParaRPr lang="en-CA" sz="1600" dirty="0"/>
            </a:p>
          </p:txBody>
        </p:sp>
        <p:sp>
          <p:nvSpPr>
            <p:cNvPr id="11" name="Rectangle 10"/>
            <p:cNvSpPr/>
            <p:nvPr/>
          </p:nvSpPr>
          <p:spPr>
            <a:xfrm>
              <a:off x="424051" y="1541039"/>
              <a:ext cx="1495425" cy="369332"/>
            </a:xfrm>
            <a:prstGeom prst="rect">
              <a:avLst/>
            </a:prstGeom>
            <a:noFill/>
            <a:ln w="28575">
              <a:noFill/>
            </a:ln>
          </p:spPr>
          <p:style>
            <a:lnRef idx="2">
              <a:schemeClr val="accent2"/>
            </a:lnRef>
            <a:fillRef idx="1">
              <a:schemeClr val="lt1"/>
            </a:fillRef>
            <a:effectRef idx="0">
              <a:schemeClr val="accent2"/>
            </a:effectRef>
            <a:fontRef idx="minor">
              <a:schemeClr val="dk1"/>
            </a:fontRef>
          </p:style>
          <p:txBody>
            <a:bodyPr rtlCol="0" anchor="ctr">
              <a:spAutoFit/>
            </a:bodyPr>
            <a:lstStyle/>
            <a:p>
              <a:pPr algn="r"/>
              <a:r>
                <a:rPr lang="en-CA" b="1" dirty="0">
                  <a:solidFill>
                    <a:schemeClr val="accent1">
                      <a:lumMod val="75000"/>
                    </a:schemeClr>
                  </a:solidFill>
                  <a:latin typeface="Arial" panose="020B0604020202020204" pitchFamily="34" charset="0"/>
                  <a:cs typeface="Arial" panose="020B0604020202020204" pitchFamily="34" charset="0"/>
                </a:rPr>
                <a:t>Context </a:t>
              </a:r>
            </a:p>
          </p:txBody>
        </p:sp>
        <p:cxnSp>
          <p:nvCxnSpPr>
            <p:cNvPr id="17" name="Straight Connector 16"/>
            <p:cNvCxnSpPr/>
            <p:nvPr/>
          </p:nvCxnSpPr>
          <p:spPr>
            <a:xfrm flipV="1">
              <a:off x="1919477" y="1544325"/>
              <a:ext cx="0" cy="1046134"/>
            </a:xfrm>
            <a:prstGeom prst="line">
              <a:avLst/>
            </a:prstGeom>
            <a:ln w="31750">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p:nvGrpSpPr>
        <p:grpSpPr>
          <a:xfrm>
            <a:off x="190857" y="7657922"/>
            <a:ext cx="8484831" cy="883570"/>
            <a:chOff x="422213" y="5009520"/>
            <a:chExt cx="8484831" cy="883570"/>
          </a:xfrm>
        </p:grpSpPr>
        <p:sp>
          <p:nvSpPr>
            <p:cNvPr id="25" name="Rectangle 24"/>
            <p:cNvSpPr/>
            <p:nvPr/>
          </p:nvSpPr>
          <p:spPr>
            <a:xfrm>
              <a:off x="422213" y="5009520"/>
              <a:ext cx="1495425" cy="369332"/>
            </a:xfrm>
            <a:prstGeom prst="rect">
              <a:avLst/>
            </a:prstGeom>
            <a:noFill/>
            <a:ln w="28575">
              <a:noFill/>
            </a:ln>
          </p:spPr>
          <p:style>
            <a:lnRef idx="2">
              <a:schemeClr val="accent2"/>
            </a:lnRef>
            <a:fillRef idx="1">
              <a:schemeClr val="lt1"/>
            </a:fillRef>
            <a:effectRef idx="0">
              <a:schemeClr val="accent2"/>
            </a:effectRef>
            <a:fontRef idx="minor">
              <a:schemeClr val="dk1"/>
            </a:fontRef>
          </p:style>
          <p:txBody>
            <a:bodyPr rtlCol="0" anchor="ctr">
              <a:spAutoFit/>
            </a:bodyPr>
            <a:lstStyle/>
            <a:p>
              <a:pPr algn="r"/>
              <a:r>
                <a:rPr lang="en-CA" b="1" dirty="0">
                  <a:solidFill>
                    <a:schemeClr val="accent1">
                      <a:lumMod val="75000"/>
                    </a:schemeClr>
                  </a:solidFill>
                  <a:latin typeface="Arial" panose="020B0604020202020204" pitchFamily="34" charset="0"/>
                  <a:cs typeface="Arial" panose="020B0604020202020204" pitchFamily="34" charset="0"/>
                </a:rPr>
                <a:t>Results</a:t>
              </a:r>
            </a:p>
          </p:txBody>
        </p:sp>
        <p:sp>
          <p:nvSpPr>
            <p:cNvPr id="26" name="TextBox 25"/>
            <p:cNvSpPr txBox="1"/>
            <p:nvPr/>
          </p:nvSpPr>
          <p:spPr>
            <a:xfrm>
              <a:off x="1917639" y="5015927"/>
              <a:ext cx="6989405" cy="877163"/>
            </a:xfrm>
            <a:prstGeom prst="rect">
              <a:avLst/>
            </a:prstGeom>
            <a:noFill/>
          </p:spPr>
          <p:txBody>
            <a:bodyPr wrap="square" lIns="216000" tIns="0" rtlCol="0">
              <a:spAutoFit/>
            </a:bodyPr>
            <a:lstStyle>
              <a:defPPr>
                <a:defRPr lang="en-US"/>
              </a:defPPr>
              <a:lvl1pPr indent="-193675" defTabSz="355600">
                <a:spcBef>
                  <a:spcPts val="600"/>
                </a:spcBef>
                <a:spcAft>
                  <a:spcPts val="600"/>
                </a:spcAft>
                <a:defRPr>
                  <a:latin typeface="Arial" panose="020B0604020202020204" pitchFamily="34" charset="0"/>
                  <a:cs typeface="Arial" panose="020B0604020202020204" pitchFamily="34" charset="0"/>
                </a:defRPr>
              </a:lvl1pPr>
            </a:lstStyle>
            <a:p>
              <a:r>
                <a:rPr lang="en-CA" dirty="0" smtClean="0"/>
                <a:t>The evaluation </a:t>
              </a:r>
              <a:r>
                <a:rPr lang="en-CA" dirty="0"/>
                <a:t>recommended that the Department continues developing understanding of the needs of self-employed related to awareness, design of the measure and income support.</a:t>
              </a:r>
            </a:p>
          </p:txBody>
        </p:sp>
        <p:cxnSp>
          <p:nvCxnSpPr>
            <p:cNvPr id="27" name="Straight Connector 26"/>
            <p:cNvCxnSpPr/>
            <p:nvPr/>
          </p:nvCxnSpPr>
          <p:spPr>
            <a:xfrm flipV="1">
              <a:off x="1917639" y="5012802"/>
              <a:ext cx="0" cy="849464"/>
            </a:xfrm>
            <a:prstGeom prst="line">
              <a:avLst/>
            </a:prstGeom>
            <a:ln w="31750">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grpSp>
      <p:pic>
        <p:nvPicPr>
          <p:cNvPr id="22" name="Picture 21"/>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608"/>
          <a:stretch/>
        </p:blipFill>
        <p:spPr bwMode="auto">
          <a:xfrm>
            <a:off x="2489812" y="2483557"/>
            <a:ext cx="4745810" cy="370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10888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446088" y="288000"/>
            <a:ext cx="8229600" cy="665162"/>
          </a:xfrm>
        </p:spPr>
        <p:txBody>
          <a:bodyPr tIns="421200" anchor="ctr" anchorCtr="0">
            <a:noAutofit/>
          </a:bodyPr>
          <a:lstStyle/>
          <a:p>
            <a:pPr algn="l"/>
            <a:r>
              <a:rPr lang="en-CA" sz="2400" b="1" dirty="0" smtClean="0">
                <a:latin typeface="Arial" panose="020B0604020202020204" pitchFamily="34" charset="0"/>
                <a:cs typeface="Arial" panose="020B0604020202020204" pitchFamily="34" charset="0"/>
              </a:rPr>
              <a:t>EI </a:t>
            </a:r>
            <a:r>
              <a:rPr lang="en-CA" sz="2400" b="1" dirty="0">
                <a:latin typeface="Arial" panose="020B0604020202020204" pitchFamily="34" charset="0"/>
                <a:cs typeface="Arial" panose="020B0604020202020204" pitchFamily="34" charset="0"/>
              </a:rPr>
              <a:t>Automation and </a:t>
            </a:r>
            <a:r>
              <a:rPr lang="en-CA" sz="2400" b="1" dirty="0" smtClean="0">
                <a:latin typeface="Arial" panose="020B0604020202020204" pitchFamily="34" charset="0"/>
                <a:cs typeface="Arial" panose="020B0604020202020204" pitchFamily="34" charset="0"/>
              </a:rPr>
              <a:t>Modernization (2016)</a:t>
            </a:r>
            <a:endParaRPr lang="en-US" sz="2400" dirty="0">
              <a:latin typeface="Arial" panose="020B0604020202020204" pitchFamily="34" charset="0"/>
              <a:cs typeface="Arial" panose="020B0604020202020204" pitchFamily="34" charset="0"/>
            </a:endParaRPr>
          </a:p>
        </p:txBody>
      </p:sp>
      <p:grpSp>
        <p:nvGrpSpPr>
          <p:cNvPr id="29" name="Group 28"/>
          <p:cNvGrpSpPr/>
          <p:nvPr/>
        </p:nvGrpSpPr>
        <p:grpSpPr>
          <a:xfrm>
            <a:off x="181584" y="3492525"/>
            <a:ext cx="8494104" cy="2300856"/>
            <a:chOff x="424052" y="2843094"/>
            <a:chExt cx="8494104" cy="2300856"/>
          </a:xfrm>
        </p:grpSpPr>
        <p:sp>
          <p:nvSpPr>
            <p:cNvPr id="14" name="TextBox 13"/>
            <p:cNvSpPr txBox="1"/>
            <p:nvPr/>
          </p:nvSpPr>
          <p:spPr>
            <a:xfrm>
              <a:off x="1919477" y="2843094"/>
              <a:ext cx="6998679" cy="2169825"/>
            </a:xfrm>
            <a:prstGeom prst="rect">
              <a:avLst/>
            </a:prstGeom>
            <a:noFill/>
          </p:spPr>
          <p:txBody>
            <a:bodyPr wrap="square" lIns="216000" tIns="0" rtlCol="0">
              <a:spAutoFit/>
            </a:bodyPr>
            <a:lstStyle/>
            <a:p>
              <a:pPr>
                <a:spcAft>
                  <a:spcPts val="600"/>
                </a:spcAft>
              </a:pPr>
              <a:r>
                <a:rPr lang="en-CA" dirty="0">
                  <a:latin typeface="Arial" panose="020B0604020202020204" pitchFamily="34" charset="0"/>
                  <a:cs typeface="Arial" panose="020B0604020202020204" pitchFamily="34" charset="0"/>
                </a:rPr>
                <a:t>The evaluation found that increased use of electronic tools and processing functions:</a:t>
              </a:r>
            </a:p>
            <a:p>
              <a:pPr marL="285750" lvl="0" indent="-285750">
                <a:spcAft>
                  <a:spcPts val="600"/>
                </a:spcAft>
                <a:buFont typeface="Arial" panose="020B0604020202020204" pitchFamily="34" charset="0"/>
                <a:buChar char="•"/>
              </a:pPr>
              <a:r>
                <a:rPr lang="en-CA" sz="1600" dirty="0">
                  <a:latin typeface="Arial" panose="020B0604020202020204" pitchFamily="34" charset="0"/>
                  <a:cs typeface="Arial" panose="020B0604020202020204" pitchFamily="34" charset="0"/>
                </a:rPr>
                <a:t>Led to greater consistency among Service Canada Regions.</a:t>
              </a:r>
            </a:p>
            <a:p>
              <a:pPr marL="285750" lvl="0" indent="-285750">
                <a:spcAft>
                  <a:spcPts val="600"/>
                </a:spcAft>
                <a:buFont typeface="Arial" panose="020B0604020202020204" pitchFamily="34" charset="0"/>
                <a:buChar char="•"/>
              </a:pPr>
              <a:r>
                <a:rPr lang="en-CA" sz="1600" dirty="0">
                  <a:latin typeface="Arial" panose="020B0604020202020204" pitchFamily="34" charset="0"/>
                  <a:cs typeface="Arial" panose="020B0604020202020204" pitchFamily="34" charset="0"/>
                </a:rPr>
                <a:t>Enabled quicker payment after a decision was rendered.</a:t>
              </a:r>
            </a:p>
            <a:p>
              <a:pPr marL="285750" lvl="0" indent="-285750">
                <a:spcAft>
                  <a:spcPts val="600"/>
                </a:spcAft>
                <a:buFont typeface="Arial" panose="020B0604020202020204" pitchFamily="34" charset="0"/>
                <a:buChar char="•"/>
              </a:pPr>
              <a:r>
                <a:rPr lang="en-CA" sz="1600" dirty="0">
                  <a:latin typeface="Arial" panose="020B0604020202020204" pitchFamily="34" charset="0"/>
                  <a:cs typeface="Arial" panose="020B0604020202020204" pitchFamily="34" charset="0"/>
                </a:rPr>
                <a:t>Benefited Canadians through streamlined processing of less complex claims.</a:t>
              </a:r>
            </a:p>
            <a:p>
              <a:pPr marL="285750" indent="-285750">
                <a:spcAft>
                  <a:spcPts val="600"/>
                </a:spcAft>
                <a:buFont typeface="Arial" panose="020B0604020202020204" pitchFamily="34" charset="0"/>
                <a:buChar char="•"/>
              </a:pPr>
              <a:r>
                <a:rPr lang="en-CA" sz="1600" dirty="0">
                  <a:latin typeface="Arial" panose="020B0604020202020204" pitchFamily="34" charset="0"/>
                  <a:cs typeface="Arial" panose="020B0604020202020204" pitchFamily="34" charset="0"/>
                </a:rPr>
                <a:t>Supported effective workload management practices.</a:t>
              </a:r>
            </a:p>
          </p:txBody>
        </p:sp>
        <p:sp>
          <p:nvSpPr>
            <p:cNvPr id="8" name="Rectangle 7"/>
            <p:cNvSpPr/>
            <p:nvPr/>
          </p:nvSpPr>
          <p:spPr>
            <a:xfrm>
              <a:off x="424052" y="2856230"/>
              <a:ext cx="1495425" cy="646331"/>
            </a:xfrm>
            <a:prstGeom prst="rect">
              <a:avLst/>
            </a:prstGeom>
            <a:noFill/>
            <a:ln w="28575">
              <a:noFill/>
            </a:ln>
          </p:spPr>
          <p:style>
            <a:lnRef idx="2">
              <a:schemeClr val="accent2"/>
            </a:lnRef>
            <a:fillRef idx="1">
              <a:schemeClr val="lt1"/>
            </a:fillRef>
            <a:effectRef idx="0">
              <a:schemeClr val="accent2"/>
            </a:effectRef>
            <a:fontRef idx="minor">
              <a:schemeClr val="dk1"/>
            </a:fontRef>
          </p:style>
          <p:txBody>
            <a:bodyPr rtlCol="0" anchor="ctr">
              <a:spAutoFit/>
            </a:bodyPr>
            <a:lstStyle/>
            <a:p>
              <a:pPr algn="r"/>
              <a:r>
                <a:rPr lang="en-CA" b="1" dirty="0" smtClean="0">
                  <a:solidFill>
                    <a:schemeClr val="accent1">
                      <a:lumMod val="75000"/>
                    </a:schemeClr>
                  </a:solidFill>
                  <a:latin typeface="Arial" panose="020B0604020202020204" pitchFamily="34" charset="0"/>
                  <a:cs typeface="Arial" panose="020B0604020202020204" pitchFamily="34" charset="0"/>
                </a:rPr>
                <a:t>Key</a:t>
              </a:r>
              <a:br>
                <a:rPr lang="en-CA" b="1" dirty="0" smtClean="0">
                  <a:solidFill>
                    <a:schemeClr val="accent1">
                      <a:lumMod val="75000"/>
                    </a:schemeClr>
                  </a:solidFill>
                  <a:latin typeface="Arial" panose="020B0604020202020204" pitchFamily="34" charset="0"/>
                  <a:cs typeface="Arial" panose="020B0604020202020204" pitchFamily="34" charset="0"/>
                </a:rPr>
              </a:br>
              <a:r>
                <a:rPr lang="en-CA" b="1" dirty="0" smtClean="0">
                  <a:solidFill>
                    <a:schemeClr val="accent1">
                      <a:lumMod val="75000"/>
                    </a:schemeClr>
                  </a:solidFill>
                  <a:latin typeface="Arial" panose="020B0604020202020204" pitchFamily="34" charset="0"/>
                  <a:cs typeface="Arial" panose="020B0604020202020204" pitchFamily="34" charset="0"/>
                </a:rPr>
                <a:t>Findings </a:t>
              </a:r>
              <a:endParaRPr lang="en-CA" dirty="0">
                <a:solidFill>
                  <a:schemeClr val="accent1">
                    <a:lumMod val="75000"/>
                  </a:schemeClr>
                </a:solidFill>
                <a:latin typeface="Arial" panose="020B0604020202020204" pitchFamily="34" charset="0"/>
                <a:cs typeface="Arial" panose="020B0604020202020204" pitchFamily="34" charset="0"/>
              </a:endParaRPr>
            </a:p>
          </p:txBody>
        </p:sp>
        <p:cxnSp>
          <p:nvCxnSpPr>
            <p:cNvPr id="3" name="Straight Connector 2"/>
            <p:cNvCxnSpPr/>
            <p:nvPr/>
          </p:nvCxnSpPr>
          <p:spPr>
            <a:xfrm flipV="1">
              <a:off x="1919477" y="2881004"/>
              <a:ext cx="0" cy="2262946"/>
            </a:xfrm>
            <a:prstGeom prst="line">
              <a:avLst/>
            </a:prstGeom>
            <a:ln w="31750">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8" name="Group 27"/>
          <p:cNvGrpSpPr/>
          <p:nvPr/>
        </p:nvGrpSpPr>
        <p:grpSpPr>
          <a:xfrm>
            <a:off x="192695" y="1444562"/>
            <a:ext cx="8482993" cy="1862048"/>
            <a:chOff x="424051" y="1521678"/>
            <a:chExt cx="8482993" cy="1862048"/>
          </a:xfrm>
        </p:grpSpPr>
        <p:sp>
          <p:nvSpPr>
            <p:cNvPr id="12" name="TextBox 11"/>
            <p:cNvSpPr txBox="1"/>
            <p:nvPr/>
          </p:nvSpPr>
          <p:spPr>
            <a:xfrm>
              <a:off x="1908365" y="1521678"/>
              <a:ext cx="6998679" cy="1862048"/>
            </a:xfrm>
            <a:prstGeom prst="rect">
              <a:avLst/>
            </a:prstGeom>
            <a:noFill/>
          </p:spPr>
          <p:txBody>
            <a:bodyPr wrap="square" lIns="216000" tIns="0" rtlCol="0">
              <a:spAutoFit/>
            </a:bodyPr>
            <a:lstStyle>
              <a:defPPr>
                <a:defRPr lang="en-US"/>
              </a:defPPr>
              <a:lvl1pPr indent="-193675" defTabSz="355600">
                <a:spcBef>
                  <a:spcPts val="600"/>
                </a:spcBef>
                <a:spcAft>
                  <a:spcPts val="600"/>
                </a:spcAft>
                <a:defRPr>
                  <a:latin typeface="Arial" panose="020B0604020202020204" pitchFamily="34" charset="0"/>
                  <a:cs typeface="Arial" panose="020B0604020202020204" pitchFamily="34" charset="0"/>
                </a:defRPr>
              </a:lvl1pPr>
            </a:lstStyle>
            <a:p>
              <a:r>
                <a:rPr lang="en-CA" dirty="0"/>
                <a:t>Several measures took place from April 2009 to February 2011 that contributed to improvements in the quality, efficiency and effectiveness of service delivery. </a:t>
              </a:r>
              <a:endParaRPr lang="en-CA" dirty="0" smtClean="0"/>
            </a:p>
            <a:p>
              <a:r>
                <a:rPr lang="en-CA" dirty="0" smtClean="0"/>
                <a:t>These </a:t>
              </a:r>
              <a:r>
                <a:rPr lang="en-CA" dirty="0"/>
                <a:t>included simplified and standardized processes and procedures such </a:t>
              </a:r>
              <a:r>
                <a:rPr lang="en-CA" dirty="0" smtClean="0"/>
                <a:t>as </a:t>
              </a:r>
              <a:r>
                <a:rPr lang="en-CA" dirty="0" err="1" smtClean="0"/>
                <a:t>AppliWeb</a:t>
              </a:r>
              <a:r>
                <a:rPr lang="en-CA" dirty="0" smtClean="0"/>
                <a:t>, direct deposit, biweekly </a:t>
              </a:r>
              <a:r>
                <a:rPr lang="en-CA" dirty="0"/>
                <a:t>reporting on-line, </a:t>
              </a:r>
              <a:r>
                <a:rPr lang="en-CA" dirty="0" smtClean="0"/>
                <a:t>and </a:t>
              </a:r>
              <a:r>
                <a:rPr lang="en-CA" dirty="0" err="1" smtClean="0"/>
                <a:t>eRecord</a:t>
              </a:r>
              <a:r>
                <a:rPr lang="en-CA" dirty="0" smtClean="0"/>
                <a:t> of Employment.</a:t>
              </a:r>
              <a:endParaRPr lang="en-CA" dirty="0"/>
            </a:p>
          </p:txBody>
        </p:sp>
        <p:sp>
          <p:nvSpPr>
            <p:cNvPr id="11" name="Rectangle 10"/>
            <p:cNvSpPr/>
            <p:nvPr/>
          </p:nvSpPr>
          <p:spPr>
            <a:xfrm>
              <a:off x="424051" y="1541039"/>
              <a:ext cx="1495425" cy="369332"/>
            </a:xfrm>
            <a:prstGeom prst="rect">
              <a:avLst/>
            </a:prstGeom>
            <a:noFill/>
            <a:ln w="28575">
              <a:noFill/>
            </a:ln>
          </p:spPr>
          <p:style>
            <a:lnRef idx="2">
              <a:schemeClr val="accent2"/>
            </a:lnRef>
            <a:fillRef idx="1">
              <a:schemeClr val="lt1"/>
            </a:fillRef>
            <a:effectRef idx="0">
              <a:schemeClr val="accent2"/>
            </a:effectRef>
            <a:fontRef idx="minor">
              <a:schemeClr val="dk1"/>
            </a:fontRef>
          </p:style>
          <p:txBody>
            <a:bodyPr rtlCol="0" anchor="ctr">
              <a:spAutoFit/>
            </a:bodyPr>
            <a:lstStyle/>
            <a:p>
              <a:pPr algn="r"/>
              <a:r>
                <a:rPr lang="en-CA" b="1" dirty="0">
                  <a:solidFill>
                    <a:schemeClr val="accent1">
                      <a:lumMod val="75000"/>
                    </a:schemeClr>
                  </a:solidFill>
                  <a:latin typeface="Arial" panose="020B0604020202020204" pitchFamily="34" charset="0"/>
                  <a:cs typeface="Arial" panose="020B0604020202020204" pitchFamily="34" charset="0"/>
                </a:rPr>
                <a:t>Context </a:t>
              </a:r>
            </a:p>
          </p:txBody>
        </p:sp>
        <p:cxnSp>
          <p:nvCxnSpPr>
            <p:cNvPr id="17" name="Straight Connector 16"/>
            <p:cNvCxnSpPr/>
            <p:nvPr/>
          </p:nvCxnSpPr>
          <p:spPr>
            <a:xfrm flipV="1">
              <a:off x="1917638" y="1544325"/>
              <a:ext cx="1839" cy="1712179"/>
            </a:xfrm>
            <a:prstGeom prst="line">
              <a:avLst/>
            </a:prstGeom>
            <a:ln w="31750">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p:nvGrpSpPr>
        <p:grpSpPr>
          <a:xfrm>
            <a:off x="190857" y="7657922"/>
            <a:ext cx="8484831" cy="883570"/>
            <a:chOff x="422213" y="5009520"/>
            <a:chExt cx="8484831" cy="883570"/>
          </a:xfrm>
        </p:grpSpPr>
        <p:sp>
          <p:nvSpPr>
            <p:cNvPr id="25" name="Rectangle 24"/>
            <p:cNvSpPr/>
            <p:nvPr/>
          </p:nvSpPr>
          <p:spPr>
            <a:xfrm>
              <a:off x="422213" y="5009520"/>
              <a:ext cx="1495425" cy="369332"/>
            </a:xfrm>
            <a:prstGeom prst="rect">
              <a:avLst/>
            </a:prstGeom>
            <a:noFill/>
            <a:ln w="28575">
              <a:noFill/>
            </a:ln>
          </p:spPr>
          <p:style>
            <a:lnRef idx="2">
              <a:schemeClr val="accent2"/>
            </a:lnRef>
            <a:fillRef idx="1">
              <a:schemeClr val="lt1"/>
            </a:fillRef>
            <a:effectRef idx="0">
              <a:schemeClr val="accent2"/>
            </a:effectRef>
            <a:fontRef idx="minor">
              <a:schemeClr val="dk1"/>
            </a:fontRef>
          </p:style>
          <p:txBody>
            <a:bodyPr rtlCol="0" anchor="ctr">
              <a:spAutoFit/>
            </a:bodyPr>
            <a:lstStyle/>
            <a:p>
              <a:pPr algn="r"/>
              <a:r>
                <a:rPr lang="en-CA" b="1" dirty="0">
                  <a:solidFill>
                    <a:schemeClr val="accent1">
                      <a:lumMod val="75000"/>
                    </a:schemeClr>
                  </a:solidFill>
                  <a:latin typeface="Arial" panose="020B0604020202020204" pitchFamily="34" charset="0"/>
                  <a:cs typeface="Arial" panose="020B0604020202020204" pitchFamily="34" charset="0"/>
                </a:rPr>
                <a:t>Results</a:t>
              </a:r>
            </a:p>
          </p:txBody>
        </p:sp>
        <p:sp>
          <p:nvSpPr>
            <p:cNvPr id="26" name="TextBox 25"/>
            <p:cNvSpPr txBox="1"/>
            <p:nvPr/>
          </p:nvSpPr>
          <p:spPr>
            <a:xfrm>
              <a:off x="1917639" y="5015927"/>
              <a:ext cx="6989405" cy="877163"/>
            </a:xfrm>
            <a:prstGeom prst="rect">
              <a:avLst/>
            </a:prstGeom>
            <a:noFill/>
          </p:spPr>
          <p:txBody>
            <a:bodyPr wrap="square" lIns="216000" tIns="0" rtlCol="0">
              <a:spAutoFit/>
            </a:bodyPr>
            <a:lstStyle>
              <a:defPPr>
                <a:defRPr lang="en-US"/>
              </a:defPPr>
              <a:lvl1pPr indent="-193675" defTabSz="355600">
                <a:spcBef>
                  <a:spcPts val="600"/>
                </a:spcBef>
                <a:spcAft>
                  <a:spcPts val="600"/>
                </a:spcAft>
                <a:defRPr>
                  <a:latin typeface="Arial" panose="020B0604020202020204" pitchFamily="34" charset="0"/>
                  <a:cs typeface="Arial" panose="020B0604020202020204" pitchFamily="34" charset="0"/>
                </a:defRPr>
              </a:lvl1pPr>
            </a:lstStyle>
            <a:p>
              <a:r>
                <a:rPr lang="en-CA" dirty="0" smtClean="0"/>
                <a:t>The evaluation </a:t>
              </a:r>
              <a:r>
                <a:rPr lang="en-CA" dirty="0"/>
                <a:t>recommended that the Department continues developing understanding of the needs of self-employed related to awareness, design of the measure and income support.</a:t>
              </a:r>
            </a:p>
          </p:txBody>
        </p:sp>
        <p:cxnSp>
          <p:nvCxnSpPr>
            <p:cNvPr id="27" name="Straight Connector 26"/>
            <p:cNvCxnSpPr/>
            <p:nvPr/>
          </p:nvCxnSpPr>
          <p:spPr>
            <a:xfrm flipV="1">
              <a:off x="1917639" y="5012802"/>
              <a:ext cx="0" cy="849464"/>
            </a:xfrm>
            <a:prstGeom prst="line">
              <a:avLst/>
            </a:prstGeom>
            <a:ln w="31750">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53596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446088" y="288000"/>
            <a:ext cx="8229600" cy="665162"/>
          </a:xfrm>
        </p:spPr>
        <p:txBody>
          <a:bodyPr tIns="421200" anchor="ctr" anchorCtr="0">
            <a:noAutofit/>
          </a:bodyPr>
          <a:lstStyle/>
          <a:p>
            <a:pPr algn="l"/>
            <a:r>
              <a:rPr lang="en-CA" sz="2800" b="1" dirty="0" smtClean="0">
                <a:latin typeface="Arial" panose="020B0604020202020204" pitchFamily="34" charset="0"/>
                <a:cs typeface="Arial" panose="020B0604020202020204" pitchFamily="34" charset="0"/>
              </a:rPr>
              <a:t>Job Bank 2.0 Evaluation (forthcoming)</a:t>
            </a:r>
            <a:endParaRPr lang="en-US" sz="2800" dirty="0">
              <a:latin typeface="Arial" panose="020B0604020202020204" pitchFamily="34" charset="0"/>
              <a:cs typeface="Arial" panose="020B0604020202020204" pitchFamily="34" charset="0"/>
            </a:endParaRPr>
          </a:p>
        </p:txBody>
      </p:sp>
      <p:sp>
        <p:nvSpPr>
          <p:cNvPr id="11" name="Rectangle 10"/>
          <p:cNvSpPr/>
          <p:nvPr/>
        </p:nvSpPr>
        <p:spPr>
          <a:xfrm>
            <a:off x="424051" y="1430869"/>
            <a:ext cx="1495425" cy="369332"/>
          </a:xfrm>
          <a:prstGeom prst="rect">
            <a:avLst/>
          </a:prstGeom>
          <a:noFill/>
          <a:ln w="28575">
            <a:noFill/>
          </a:ln>
        </p:spPr>
        <p:style>
          <a:lnRef idx="2">
            <a:schemeClr val="accent2"/>
          </a:lnRef>
          <a:fillRef idx="1">
            <a:schemeClr val="lt1"/>
          </a:fillRef>
          <a:effectRef idx="0">
            <a:schemeClr val="accent2"/>
          </a:effectRef>
          <a:fontRef idx="minor">
            <a:schemeClr val="dk1"/>
          </a:fontRef>
        </p:style>
        <p:txBody>
          <a:bodyPr rtlCol="0" anchor="ctr">
            <a:spAutoFit/>
          </a:bodyPr>
          <a:lstStyle/>
          <a:p>
            <a:pPr algn="r"/>
            <a:r>
              <a:rPr lang="en-CA" b="1" dirty="0">
                <a:solidFill>
                  <a:schemeClr val="accent1">
                    <a:lumMod val="75000"/>
                  </a:schemeClr>
                </a:solidFill>
                <a:latin typeface="Arial" panose="020B0604020202020204" pitchFamily="34" charset="0"/>
                <a:cs typeface="Arial" panose="020B0604020202020204" pitchFamily="34" charset="0"/>
              </a:rPr>
              <a:t>Context </a:t>
            </a:r>
          </a:p>
        </p:txBody>
      </p:sp>
      <p:sp>
        <p:nvSpPr>
          <p:cNvPr id="12" name="TextBox 11"/>
          <p:cNvSpPr txBox="1"/>
          <p:nvPr/>
        </p:nvSpPr>
        <p:spPr>
          <a:xfrm>
            <a:off x="1919477" y="1459854"/>
            <a:ext cx="6680203" cy="538609"/>
          </a:xfrm>
          <a:prstGeom prst="rect">
            <a:avLst/>
          </a:prstGeom>
          <a:noFill/>
        </p:spPr>
        <p:txBody>
          <a:bodyPr wrap="square" lIns="216000" tIns="0" rtlCol="0">
            <a:spAutoFit/>
          </a:bodyPr>
          <a:lstStyle>
            <a:defPPr>
              <a:defRPr lang="en-US"/>
            </a:defPPr>
            <a:lvl1pPr indent="-193675" defTabSz="355600">
              <a:spcBef>
                <a:spcPts val="600"/>
              </a:spcBef>
              <a:spcAft>
                <a:spcPts val="600"/>
              </a:spcAft>
              <a:defRPr>
                <a:latin typeface="Arial" panose="020B0604020202020204" pitchFamily="34" charset="0"/>
                <a:cs typeface="Arial" panose="020B0604020202020204" pitchFamily="34" charset="0"/>
              </a:defRPr>
            </a:lvl1pPr>
          </a:lstStyle>
          <a:p>
            <a:r>
              <a:rPr lang="en-CA" sz="1600" dirty="0"/>
              <a:t>An evaluation </a:t>
            </a:r>
            <a:r>
              <a:rPr lang="en-CA" sz="1600" dirty="0" smtClean="0"/>
              <a:t>is currently </a:t>
            </a:r>
            <a:r>
              <a:rPr lang="en-CA" sz="1600" dirty="0"/>
              <a:t>under </a:t>
            </a:r>
            <a:r>
              <a:rPr lang="en-CA" sz="1600" dirty="0" smtClean="0"/>
              <a:t>development, examining two </a:t>
            </a:r>
            <a:r>
              <a:rPr lang="en-CA" sz="1600" dirty="0"/>
              <a:t>major components of Job Bank: Job Bank for Employers and Job Match.</a:t>
            </a:r>
          </a:p>
        </p:txBody>
      </p:sp>
      <p:sp>
        <p:nvSpPr>
          <p:cNvPr id="8" name="Rectangle 7"/>
          <p:cNvSpPr/>
          <p:nvPr/>
        </p:nvSpPr>
        <p:spPr>
          <a:xfrm>
            <a:off x="404850" y="2441119"/>
            <a:ext cx="1495425" cy="646331"/>
          </a:xfrm>
          <a:prstGeom prst="rect">
            <a:avLst/>
          </a:prstGeom>
          <a:noFill/>
          <a:ln w="28575">
            <a:noFill/>
          </a:ln>
        </p:spPr>
        <p:style>
          <a:lnRef idx="2">
            <a:schemeClr val="accent2"/>
          </a:lnRef>
          <a:fillRef idx="1">
            <a:schemeClr val="lt1"/>
          </a:fillRef>
          <a:effectRef idx="0">
            <a:schemeClr val="accent2"/>
          </a:effectRef>
          <a:fontRef idx="minor">
            <a:schemeClr val="dk1"/>
          </a:fontRef>
        </p:style>
        <p:txBody>
          <a:bodyPr rtlCol="0" anchor="t">
            <a:spAutoFit/>
          </a:bodyPr>
          <a:lstStyle/>
          <a:p>
            <a:pPr algn="r"/>
            <a:r>
              <a:rPr lang="en-CA" b="1" dirty="0" smtClean="0">
                <a:solidFill>
                  <a:schemeClr val="accent1">
                    <a:lumMod val="75000"/>
                  </a:schemeClr>
                </a:solidFill>
                <a:latin typeface="Arial" panose="020B0604020202020204" pitchFamily="34" charset="0"/>
                <a:cs typeface="Arial" panose="020B0604020202020204" pitchFamily="34" charset="0"/>
              </a:rPr>
              <a:t>Preliminary</a:t>
            </a:r>
            <a:br>
              <a:rPr lang="en-CA" b="1" dirty="0" smtClean="0">
                <a:solidFill>
                  <a:schemeClr val="accent1">
                    <a:lumMod val="75000"/>
                  </a:schemeClr>
                </a:solidFill>
                <a:latin typeface="Arial" panose="020B0604020202020204" pitchFamily="34" charset="0"/>
                <a:cs typeface="Arial" panose="020B0604020202020204" pitchFamily="34" charset="0"/>
              </a:rPr>
            </a:br>
            <a:r>
              <a:rPr lang="en-CA" b="1" dirty="0" smtClean="0">
                <a:solidFill>
                  <a:schemeClr val="accent1">
                    <a:lumMod val="75000"/>
                  </a:schemeClr>
                </a:solidFill>
                <a:latin typeface="Arial" panose="020B0604020202020204" pitchFamily="34" charset="0"/>
                <a:cs typeface="Arial" panose="020B0604020202020204" pitchFamily="34" charset="0"/>
              </a:rPr>
              <a:t>Findings </a:t>
            </a:r>
            <a:endParaRPr lang="en-CA" dirty="0">
              <a:solidFill>
                <a:schemeClr val="accent1">
                  <a:lumMod val="75000"/>
                </a:schemeClr>
              </a:solidFill>
              <a:latin typeface="Arial" panose="020B0604020202020204" pitchFamily="34" charset="0"/>
              <a:cs typeface="Arial" panose="020B0604020202020204" pitchFamily="34" charset="0"/>
            </a:endParaRPr>
          </a:p>
        </p:txBody>
      </p:sp>
      <p:cxnSp>
        <p:nvCxnSpPr>
          <p:cNvPr id="3" name="Straight Connector 2"/>
          <p:cNvCxnSpPr/>
          <p:nvPr/>
        </p:nvCxnSpPr>
        <p:spPr>
          <a:xfrm flipH="1" flipV="1">
            <a:off x="1919476" y="2441119"/>
            <a:ext cx="1" cy="3386803"/>
          </a:xfrm>
          <a:prstGeom prst="line">
            <a:avLst/>
          </a:prstGeom>
          <a:ln w="31750">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1919477" y="1434151"/>
            <a:ext cx="0" cy="657012"/>
          </a:xfrm>
          <a:prstGeom prst="line">
            <a:avLst/>
          </a:prstGeom>
          <a:ln w="31750">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2128291" y="2371166"/>
            <a:ext cx="4977588" cy="3396514"/>
            <a:chOff x="2065294" y="2541578"/>
            <a:chExt cx="4458178" cy="3396514"/>
          </a:xfrm>
        </p:grpSpPr>
        <p:graphicFrame>
          <p:nvGraphicFramePr>
            <p:cNvPr id="10" name="Chart 9"/>
            <p:cNvGraphicFramePr>
              <a:graphicFrameLocks/>
            </p:cNvGraphicFramePr>
            <p:nvPr>
              <p:extLst>
                <p:ext uri="{D42A27DB-BD31-4B8C-83A1-F6EECF244321}">
                  <p14:modId xmlns:p14="http://schemas.microsoft.com/office/powerpoint/2010/main" val="3129153351"/>
                </p:ext>
              </p:extLst>
            </p:nvPr>
          </p:nvGraphicFramePr>
          <p:xfrm>
            <a:off x="2077156" y="2883419"/>
            <a:ext cx="4357511" cy="3054673"/>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2065294" y="2541578"/>
              <a:ext cx="4458178" cy="461665"/>
            </a:xfrm>
            <a:prstGeom prst="rect">
              <a:avLst/>
            </a:prstGeom>
            <a:solidFill>
              <a:srgbClr val="0070C0"/>
            </a:solidFill>
          </p:spPr>
          <p:txBody>
            <a:bodyPr wrap="square" rtlCol="0">
              <a:spAutoFit/>
            </a:bodyPr>
            <a:lstStyle/>
            <a:p>
              <a:pPr marL="0" marR="0" lvl="0" indent="0" defTabSz="914079" eaLnBrk="1" fontAlgn="auto" latinLnBrk="0" hangingPunct="1">
                <a:lnSpc>
                  <a:spcPct val="100000"/>
                </a:lnSpc>
                <a:spcBef>
                  <a:spcPts val="0"/>
                </a:spcBef>
                <a:spcAft>
                  <a:spcPts val="0"/>
                </a:spcAft>
                <a:buClrTx/>
                <a:buSzTx/>
                <a:buFontTx/>
                <a:buNone/>
                <a:tabLst/>
                <a:defRPr/>
              </a:pPr>
              <a:r>
                <a:rPr kumimoji="0" lang="en-CA" sz="1200" b="1" i="0" u="none" strike="noStrike" kern="0" cap="none" spc="0" normalizeH="0" baseline="0" noProof="0" dirty="0" smtClean="0">
                  <a:ln>
                    <a:noFill/>
                  </a:ln>
                  <a:solidFill>
                    <a:prstClr val="white"/>
                  </a:solidFill>
                  <a:effectLst/>
                  <a:uLnTx/>
                  <a:uFillTx/>
                </a:rPr>
                <a:t>Average match distance between job seekers profiles and job postings requirements</a:t>
              </a:r>
            </a:p>
          </p:txBody>
        </p:sp>
      </p:grpSp>
      <p:sp>
        <p:nvSpPr>
          <p:cNvPr id="16" name="Rectangle 15"/>
          <p:cNvSpPr/>
          <p:nvPr/>
        </p:nvSpPr>
        <p:spPr>
          <a:xfrm>
            <a:off x="7247988" y="2381480"/>
            <a:ext cx="1427700" cy="3416320"/>
          </a:xfrm>
          <a:prstGeom prst="rect">
            <a:avLst/>
          </a:prstGeom>
          <a:noFill/>
          <a:ln>
            <a:noFill/>
            <a:prstDash val="sysDash"/>
          </a:ln>
          <a:effectLst/>
        </p:spPr>
        <p:txBody>
          <a:bodyPr spcFirstLastPara="0" vert="horz" wrap="square" lIns="0" tIns="0" rIns="0" bIns="30480" numCol="1" spcCol="1270" anchor="t" anchorCtr="0">
            <a:spAutoFit/>
          </a:bodyPr>
          <a:lstStyle/>
          <a:p>
            <a:pPr defTabSz="355600">
              <a:spcBef>
                <a:spcPct val="0"/>
              </a:spcBef>
              <a:spcAft>
                <a:spcPts val="1200"/>
              </a:spcAft>
            </a:pPr>
            <a:r>
              <a:rPr lang="en-CA" sz="1600" kern="0" dirty="0" smtClean="0">
                <a:cs typeface="Arial" panose="020B0604020202020204" pitchFamily="34" charset="0"/>
              </a:rPr>
              <a:t>Matches </a:t>
            </a:r>
            <a:r>
              <a:rPr lang="en-CA" sz="1600" b="1" kern="0" dirty="0" smtClean="0">
                <a:cs typeface="Arial" panose="020B0604020202020204" pitchFamily="34" charset="0"/>
              </a:rPr>
              <a:t>are generally well-correlated with job seeker characteristics</a:t>
            </a:r>
            <a:r>
              <a:rPr lang="en-CA" sz="1600" kern="0" dirty="0" smtClean="0">
                <a:cs typeface="Arial" panose="020B0604020202020204" pitchFamily="34" charset="0"/>
              </a:rPr>
              <a:t>.</a:t>
            </a:r>
          </a:p>
          <a:p>
            <a:pPr defTabSz="355600">
              <a:spcBef>
                <a:spcPct val="0"/>
              </a:spcBef>
              <a:spcAft>
                <a:spcPts val="1200"/>
              </a:spcAft>
            </a:pPr>
            <a:r>
              <a:rPr lang="en-CA" sz="1600" kern="0" dirty="0">
                <a:cs typeface="Arial" panose="020B0604020202020204" pitchFamily="34" charset="0"/>
              </a:rPr>
              <a:t>A</a:t>
            </a:r>
            <a:r>
              <a:rPr lang="en-CA" sz="1600" kern="0" dirty="0" smtClean="0">
                <a:cs typeface="Arial" panose="020B0604020202020204" pitchFamily="34" charset="0"/>
              </a:rPr>
              <a:t>verage </a:t>
            </a:r>
            <a:r>
              <a:rPr lang="en-CA" sz="1600" kern="0" dirty="0">
                <a:cs typeface="Arial" panose="020B0604020202020204" pitchFamily="34" charset="0"/>
              </a:rPr>
              <a:t>job match scored </a:t>
            </a:r>
            <a:r>
              <a:rPr lang="en-CA" sz="1600" kern="0" dirty="0" smtClean="0">
                <a:cs typeface="Arial" panose="020B0604020202020204" pitchFamily="34" charset="0"/>
              </a:rPr>
              <a:t/>
            </a:r>
            <a:br>
              <a:rPr lang="en-CA" sz="1600" kern="0" dirty="0" smtClean="0">
                <a:cs typeface="Arial" panose="020B0604020202020204" pitchFamily="34" charset="0"/>
              </a:rPr>
            </a:br>
            <a:r>
              <a:rPr lang="en-CA" b="1" kern="0" dirty="0" smtClean="0">
                <a:cs typeface="Arial" panose="020B0604020202020204" pitchFamily="34" charset="0"/>
              </a:rPr>
              <a:t>0.22</a:t>
            </a:r>
            <a:r>
              <a:rPr lang="en-CA" sz="1600" kern="0" dirty="0" smtClean="0">
                <a:cs typeface="Arial" panose="020B0604020202020204" pitchFamily="34" charset="0"/>
              </a:rPr>
              <a:t> </a:t>
            </a:r>
            <a:r>
              <a:rPr lang="en-US" sz="1600" kern="0" dirty="0" smtClean="0">
                <a:cs typeface="Arial" panose="020B0604020202020204" pitchFamily="34" charset="0"/>
              </a:rPr>
              <a:t>on </a:t>
            </a:r>
            <a:r>
              <a:rPr lang="en-US" sz="1600" kern="0" dirty="0">
                <a:cs typeface="Arial" panose="020B0604020202020204" pitchFamily="34" charset="0"/>
              </a:rPr>
              <a:t>nine soft criteria (e.g. experience, education, skill level, skill type, etc</a:t>
            </a:r>
            <a:r>
              <a:rPr lang="en-US" sz="1600" kern="0" dirty="0" smtClean="0">
                <a:cs typeface="Arial" panose="020B0604020202020204" pitchFamily="34" charset="0"/>
              </a:rPr>
              <a:t>.).</a:t>
            </a:r>
          </a:p>
        </p:txBody>
      </p:sp>
      <p:sp>
        <p:nvSpPr>
          <p:cNvPr id="6" name="Left Arrow 5"/>
          <p:cNvSpPr/>
          <p:nvPr/>
        </p:nvSpPr>
        <p:spPr>
          <a:xfrm>
            <a:off x="2837760" y="5587452"/>
            <a:ext cx="1980000" cy="432000"/>
          </a:xfrm>
          <a:prstGeom prst="lef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r>
              <a:rPr lang="en-CA" sz="1400" b="1" dirty="0" smtClean="0">
                <a:solidFill>
                  <a:schemeClr val="bg1">
                    <a:lumMod val="50000"/>
                  </a:schemeClr>
                </a:solidFill>
              </a:rPr>
              <a:t>0= Perfect match</a:t>
            </a:r>
            <a:endParaRPr lang="en-CA" sz="1400" b="1" dirty="0">
              <a:solidFill>
                <a:schemeClr val="bg1">
                  <a:lumMod val="50000"/>
                </a:schemeClr>
              </a:solidFill>
            </a:endParaRPr>
          </a:p>
        </p:txBody>
      </p:sp>
      <p:sp>
        <p:nvSpPr>
          <p:cNvPr id="13" name="Left Arrow 12"/>
          <p:cNvSpPr/>
          <p:nvPr/>
        </p:nvSpPr>
        <p:spPr>
          <a:xfrm flipH="1">
            <a:off x="4904670" y="5587452"/>
            <a:ext cx="1980000" cy="423129"/>
          </a:xfrm>
          <a:prstGeom prst="lef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r"/>
            <a:r>
              <a:rPr lang="en-CA" sz="1400" b="1" dirty="0">
                <a:solidFill>
                  <a:schemeClr val="bg1">
                    <a:lumMod val="50000"/>
                  </a:schemeClr>
                </a:solidFill>
              </a:rPr>
              <a:t>1</a:t>
            </a:r>
            <a:r>
              <a:rPr lang="en-CA" sz="1400" b="1" dirty="0" smtClean="0">
                <a:solidFill>
                  <a:schemeClr val="bg1">
                    <a:lumMod val="50000"/>
                  </a:schemeClr>
                </a:solidFill>
              </a:rPr>
              <a:t>= No overlap</a:t>
            </a:r>
            <a:endParaRPr lang="en-CA" sz="1400" b="1" dirty="0">
              <a:solidFill>
                <a:schemeClr val="bg1">
                  <a:lumMod val="50000"/>
                </a:schemeClr>
              </a:solidFill>
            </a:endParaRPr>
          </a:p>
        </p:txBody>
      </p:sp>
    </p:spTree>
    <p:extLst>
      <p:ext uri="{BB962C8B-B14F-4D97-AF65-F5344CB8AC3E}">
        <p14:creationId xmlns:p14="http://schemas.microsoft.com/office/powerpoint/2010/main" val="2659266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446088" y="288000"/>
            <a:ext cx="8229600" cy="665162"/>
          </a:xfrm>
        </p:spPr>
        <p:txBody>
          <a:bodyPr tIns="421200" anchor="ctr" anchorCtr="0">
            <a:noAutofit/>
          </a:bodyPr>
          <a:lstStyle/>
          <a:p>
            <a:pPr algn="l"/>
            <a:r>
              <a:rPr lang="en-CA" sz="2800" b="1" dirty="0" smtClean="0">
                <a:latin typeface="Arial" panose="020B0604020202020204" pitchFamily="34" charset="0"/>
                <a:cs typeface="Arial" panose="020B0604020202020204" pitchFamily="34" charset="0"/>
              </a:rPr>
              <a:t>Job Bank 2.0 Evaluation (forthcoming), cont’d</a:t>
            </a:r>
            <a:endParaRPr lang="en-US" sz="2800" dirty="0">
              <a:latin typeface="Arial" panose="020B0604020202020204" pitchFamily="34" charset="0"/>
              <a:cs typeface="Arial" panose="020B0604020202020204" pitchFamily="34" charset="0"/>
            </a:endParaRPr>
          </a:p>
        </p:txBody>
      </p:sp>
      <p:sp>
        <p:nvSpPr>
          <p:cNvPr id="8" name="Rectangle 7"/>
          <p:cNvSpPr/>
          <p:nvPr/>
        </p:nvSpPr>
        <p:spPr>
          <a:xfrm>
            <a:off x="424052" y="1535280"/>
            <a:ext cx="1495425" cy="646331"/>
          </a:xfrm>
          <a:prstGeom prst="rect">
            <a:avLst/>
          </a:prstGeom>
          <a:noFill/>
          <a:ln w="28575">
            <a:noFill/>
          </a:ln>
        </p:spPr>
        <p:style>
          <a:lnRef idx="2">
            <a:schemeClr val="accent2"/>
          </a:lnRef>
          <a:fillRef idx="1">
            <a:schemeClr val="lt1"/>
          </a:fillRef>
          <a:effectRef idx="0">
            <a:schemeClr val="accent2"/>
          </a:effectRef>
          <a:fontRef idx="minor">
            <a:schemeClr val="dk1"/>
          </a:fontRef>
        </p:style>
        <p:txBody>
          <a:bodyPr rtlCol="0" anchor="t">
            <a:spAutoFit/>
          </a:bodyPr>
          <a:lstStyle/>
          <a:p>
            <a:pPr algn="r"/>
            <a:r>
              <a:rPr lang="en-CA" b="1" dirty="0" smtClean="0">
                <a:solidFill>
                  <a:schemeClr val="accent1">
                    <a:lumMod val="75000"/>
                  </a:schemeClr>
                </a:solidFill>
                <a:latin typeface="Arial" panose="020B0604020202020204" pitchFamily="34" charset="0"/>
                <a:cs typeface="Arial" panose="020B0604020202020204" pitchFamily="34" charset="0"/>
              </a:rPr>
              <a:t>Preliminary</a:t>
            </a:r>
            <a:br>
              <a:rPr lang="en-CA" b="1" dirty="0" smtClean="0">
                <a:solidFill>
                  <a:schemeClr val="accent1">
                    <a:lumMod val="75000"/>
                  </a:schemeClr>
                </a:solidFill>
                <a:latin typeface="Arial" panose="020B0604020202020204" pitchFamily="34" charset="0"/>
                <a:cs typeface="Arial" panose="020B0604020202020204" pitchFamily="34" charset="0"/>
              </a:rPr>
            </a:br>
            <a:r>
              <a:rPr lang="en-CA" b="1" dirty="0" smtClean="0">
                <a:solidFill>
                  <a:schemeClr val="accent1">
                    <a:lumMod val="75000"/>
                  </a:schemeClr>
                </a:solidFill>
                <a:latin typeface="Arial" panose="020B0604020202020204" pitchFamily="34" charset="0"/>
                <a:cs typeface="Arial" panose="020B0604020202020204" pitchFamily="34" charset="0"/>
              </a:rPr>
              <a:t>Findings </a:t>
            </a:r>
            <a:endParaRPr lang="en-CA" dirty="0">
              <a:solidFill>
                <a:schemeClr val="accent1">
                  <a:lumMod val="75000"/>
                </a:schemeClr>
              </a:solidFill>
              <a:latin typeface="Arial" panose="020B0604020202020204" pitchFamily="34" charset="0"/>
              <a:cs typeface="Arial" panose="020B0604020202020204" pitchFamily="34" charset="0"/>
            </a:endParaRPr>
          </a:p>
        </p:txBody>
      </p:sp>
      <p:cxnSp>
        <p:nvCxnSpPr>
          <p:cNvPr id="3" name="Straight Connector 2"/>
          <p:cNvCxnSpPr/>
          <p:nvPr/>
        </p:nvCxnSpPr>
        <p:spPr>
          <a:xfrm flipV="1">
            <a:off x="1919476" y="1535280"/>
            <a:ext cx="1" cy="4270182"/>
          </a:xfrm>
          <a:prstGeom prst="line">
            <a:avLst/>
          </a:prstGeom>
          <a:ln w="31750">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13" name="Chart 12"/>
          <p:cNvGraphicFramePr>
            <a:graphicFrameLocks/>
          </p:cNvGraphicFramePr>
          <p:nvPr>
            <p:extLst>
              <p:ext uri="{D42A27DB-BD31-4B8C-83A1-F6EECF244321}">
                <p14:modId xmlns:p14="http://schemas.microsoft.com/office/powerpoint/2010/main" val="2269903871"/>
              </p:ext>
            </p:extLst>
          </p:nvPr>
        </p:nvGraphicFramePr>
        <p:xfrm>
          <a:off x="2043573" y="2175541"/>
          <a:ext cx="2124000" cy="22675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val="1473806339"/>
              </p:ext>
            </p:extLst>
          </p:nvPr>
        </p:nvGraphicFramePr>
        <p:xfrm>
          <a:off x="4231062" y="2175541"/>
          <a:ext cx="2124000" cy="226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p:cNvGraphicFramePr>
            <a:graphicFrameLocks/>
          </p:cNvGraphicFramePr>
          <p:nvPr>
            <p:extLst>
              <p:ext uri="{D42A27DB-BD31-4B8C-83A1-F6EECF244321}">
                <p14:modId xmlns:p14="http://schemas.microsoft.com/office/powerpoint/2010/main" val="2038853383"/>
              </p:ext>
            </p:extLst>
          </p:nvPr>
        </p:nvGraphicFramePr>
        <p:xfrm>
          <a:off x="6509900" y="2175541"/>
          <a:ext cx="2124000" cy="2268000"/>
        </p:xfrm>
        <a:graphic>
          <a:graphicData uri="http://schemas.openxmlformats.org/drawingml/2006/chart">
            <c:chart xmlns:c="http://schemas.openxmlformats.org/drawingml/2006/chart" xmlns:r="http://schemas.openxmlformats.org/officeDocument/2006/relationships" r:id="rId5"/>
          </a:graphicData>
        </a:graphic>
      </p:graphicFrame>
      <p:sp>
        <p:nvSpPr>
          <p:cNvPr id="20" name="Rectangle 19"/>
          <p:cNvSpPr/>
          <p:nvPr/>
        </p:nvSpPr>
        <p:spPr>
          <a:xfrm>
            <a:off x="2099733" y="1441294"/>
            <a:ext cx="6922209" cy="523220"/>
          </a:xfrm>
          <a:prstGeom prst="rect">
            <a:avLst/>
          </a:prstGeom>
          <a:noFill/>
        </p:spPr>
        <p:txBody>
          <a:bodyPr wrap="square" lIns="45720" rIns="45720" anchor="ctr">
            <a:spAutoFit/>
          </a:bodyPr>
          <a:lstStyle/>
          <a:p>
            <a:pPr>
              <a:defRPr/>
            </a:pPr>
            <a:r>
              <a:rPr lang="en-CA" sz="1400" b="1" kern="0" dirty="0" smtClean="0">
                <a:solidFill>
                  <a:prstClr val="black"/>
                </a:solidFill>
                <a:latin typeface="Arial" panose="020B0604020202020204" pitchFamily="34" charset="0"/>
                <a:cs typeface="Arial" panose="020B0604020202020204" pitchFamily="34" charset="0"/>
              </a:rPr>
              <a:t>The observed pattern of </a:t>
            </a:r>
            <a:r>
              <a:rPr lang="en-CA" sz="1400" b="1" kern="0" dirty="0">
                <a:solidFill>
                  <a:prstClr val="black"/>
                </a:solidFill>
                <a:latin typeface="Arial" panose="020B0604020202020204" pitchFamily="34" charset="0"/>
                <a:cs typeface="Arial" panose="020B0604020202020204" pitchFamily="34" charset="0"/>
              </a:rPr>
              <a:t>job </a:t>
            </a:r>
            <a:r>
              <a:rPr lang="en-CA" sz="1400" b="1" kern="0" dirty="0" smtClean="0">
                <a:solidFill>
                  <a:prstClr val="black"/>
                </a:solidFill>
                <a:latin typeface="Arial" panose="020B0604020202020204" pitchFamily="34" charset="0"/>
                <a:cs typeface="Arial" panose="020B0604020202020204" pitchFamily="34" charset="0"/>
              </a:rPr>
              <a:t>matches (over a 90-day period following publication of a profile) with…</a:t>
            </a:r>
            <a:endParaRPr lang="en-CA" sz="1600" b="1" kern="0" dirty="0" smtClean="0">
              <a:solidFill>
                <a:prstClr val="black"/>
              </a:solidFill>
              <a:latin typeface="Arial" panose="020B0604020202020204" pitchFamily="34" charset="0"/>
              <a:cs typeface="Arial" panose="020B0604020202020204" pitchFamily="34" charset="0"/>
            </a:endParaRPr>
          </a:p>
        </p:txBody>
      </p:sp>
      <p:sp>
        <p:nvSpPr>
          <p:cNvPr id="21" name="Rectangle 20"/>
          <p:cNvSpPr/>
          <p:nvPr/>
        </p:nvSpPr>
        <p:spPr>
          <a:xfrm>
            <a:off x="2099733" y="2003042"/>
            <a:ext cx="1949358" cy="276999"/>
          </a:xfrm>
          <a:prstGeom prst="rect">
            <a:avLst/>
          </a:prstGeom>
          <a:noFill/>
        </p:spPr>
        <p:txBody>
          <a:bodyPr wrap="square" lIns="45720" rIns="45720" anchor="ctr">
            <a:spAutoFit/>
          </a:bodyPr>
          <a:lstStyle/>
          <a:p>
            <a:pPr algn="ctr">
              <a:defRPr/>
            </a:pPr>
            <a:r>
              <a:rPr lang="en-CA" sz="1200" i="1" kern="0" dirty="0" smtClean="0">
                <a:solidFill>
                  <a:prstClr val="black"/>
                </a:solidFill>
                <a:latin typeface="Arial" panose="020B0604020202020204" pitchFamily="34" charset="0"/>
                <a:cs typeface="Arial" panose="020B0604020202020204" pitchFamily="34" charset="0"/>
              </a:rPr>
              <a:t>number of views</a:t>
            </a:r>
            <a:endParaRPr lang="en-CA" sz="1400" i="1" kern="0" dirty="0" smtClean="0">
              <a:solidFill>
                <a:prstClr val="black"/>
              </a:solidFill>
              <a:latin typeface="Arial" panose="020B0604020202020204" pitchFamily="34" charset="0"/>
              <a:cs typeface="Arial" panose="020B0604020202020204" pitchFamily="34" charset="0"/>
            </a:endParaRPr>
          </a:p>
        </p:txBody>
      </p:sp>
      <p:sp>
        <p:nvSpPr>
          <p:cNvPr id="22" name="Rectangle 21"/>
          <p:cNvSpPr/>
          <p:nvPr/>
        </p:nvSpPr>
        <p:spPr>
          <a:xfrm>
            <a:off x="4372409" y="2003042"/>
            <a:ext cx="2011680" cy="276999"/>
          </a:xfrm>
          <a:prstGeom prst="rect">
            <a:avLst/>
          </a:prstGeom>
          <a:noFill/>
        </p:spPr>
        <p:txBody>
          <a:bodyPr wrap="square" lIns="45720" rIns="45720" anchor="ctr">
            <a:spAutoFit/>
          </a:bodyPr>
          <a:lstStyle/>
          <a:p>
            <a:pPr algn="ctr">
              <a:defRPr/>
            </a:pPr>
            <a:r>
              <a:rPr lang="en-CA" sz="1200" i="1" kern="0" dirty="0" smtClean="0">
                <a:solidFill>
                  <a:prstClr val="black"/>
                </a:solidFill>
                <a:latin typeface="Arial" panose="020B0604020202020204" pitchFamily="34" charset="0"/>
                <a:cs typeface="Arial" panose="020B0604020202020204" pitchFamily="34" charset="0"/>
              </a:rPr>
              <a:t>number of applications</a:t>
            </a:r>
            <a:endParaRPr lang="en-CA" sz="1400" i="1" kern="0" dirty="0" smtClean="0">
              <a:solidFill>
                <a:prstClr val="black"/>
              </a:solidFill>
              <a:latin typeface="Arial" panose="020B0604020202020204" pitchFamily="34" charset="0"/>
              <a:cs typeface="Arial" panose="020B0604020202020204" pitchFamily="34" charset="0"/>
            </a:endParaRPr>
          </a:p>
        </p:txBody>
      </p:sp>
      <p:sp>
        <p:nvSpPr>
          <p:cNvPr id="23" name="Rectangle 22"/>
          <p:cNvSpPr/>
          <p:nvPr/>
        </p:nvSpPr>
        <p:spPr>
          <a:xfrm>
            <a:off x="6566060" y="2003042"/>
            <a:ext cx="2011680" cy="276999"/>
          </a:xfrm>
          <a:prstGeom prst="rect">
            <a:avLst/>
          </a:prstGeom>
          <a:noFill/>
        </p:spPr>
        <p:txBody>
          <a:bodyPr wrap="square" lIns="45720" rIns="45720" anchor="ctr">
            <a:spAutoFit/>
          </a:bodyPr>
          <a:lstStyle/>
          <a:p>
            <a:pPr algn="ctr">
              <a:defRPr/>
            </a:pPr>
            <a:r>
              <a:rPr lang="en-CA" sz="1200" i="1" kern="0" dirty="0" smtClean="0">
                <a:solidFill>
                  <a:prstClr val="black"/>
                </a:solidFill>
                <a:latin typeface="Arial" panose="020B0604020202020204" pitchFamily="34" charset="0"/>
                <a:cs typeface="Arial" panose="020B0604020202020204" pitchFamily="34" charset="0"/>
              </a:rPr>
              <a:t>number of rejected matches</a:t>
            </a:r>
            <a:endParaRPr lang="en-CA" sz="1400" i="1" kern="0" dirty="0" smtClean="0">
              <a:solidFill>
                <a:prstClr val="black"/>
              </a:solidFill>
              <a:latin typeface="Arial" panose="020B0604020202020204" pitchFamily="34" charset="0"/>
              <a:cs typeface="Arial" panose="020B0604020202020204" pitchFamily="34" charset="0"/>
            </a:endParaRPr>
          </a:p>
        </p:txBody>
      </p:sp>
      <p:sp>
        <p:nvSpPr>
          <p:cNvPr id="7" name="TextBox 6"/>
          <p:cNvSpPr txBox="1"/>
          <p:nvPr/>
        </p:nvSpPr>
        <p:spPr>
          <a:xfrm>
            <a:off x="2099732" y="4561711"/>
            <a:ext cx="6739467" cy="1231106"/>
          </a:xfrm>
          <a:prstGeom prst="rect">
            <a:avLst/>
          </a:prstGeom>
          <a:noFill/>
        </p:spPr>
        <p:txBody>
          <a:bodyPr wrap="square" rtlCol="0">
            <a:spAutoFit/>
          </a:bodyPr>
          <a:lstStyle/>
          <a:p>
            <a:pPr marL="285750" indent="-285750" defTabSz="355600">
              <a:spcBef>
                <a:spcPts val="600"/>
              </a:spcBef>
              <a:spcAft>
                <a:spcPts val="600"/>
              </a:spcAft>
              <a:buFont typeface="Arial" panose="020B0604020202020204" pitchFamily="34" charset="0"/>
              <a:buChar char="•"/>
            </a:pPr>
            <a:r>
              <a:rPr lang="en-CA" sz="1600" dirty="0" smtClean="0">
                <a:latin typeface="Arial" panose="020B0604020202020204" pitchFamily="34" charset="0"/>
                <a:cs typeface="Arial" panose="020B0604020202020204" pitchFamily="34" charset="0"/>
              </a:rPr>
              <a:t>An </a:t>
            </a:r>
            <a:r>
              <a:rPr lang="en-CA" sz="1600" dirty="0">
                <a:latin typeface="Arial" panose="020B0604020202020204" pitchFamily="34" charset="0"/>
                <a:cs typeface="Arial" panose="020B0604020202020204" pitchFamily="34" charset="0"/>
              </a:rPr>
              <a:t>increase in the number of received matches seems to positively impact the number of job views and applications. </a:t>
            </a:r>
            <a:endParaRPr lang="en-CA" sz="1600" dirty="0" smtClean="0">
              <a:latin typeface="Arial" panose="020B0604020202020204" pitchFamily="34" charset="0"/>
              <a:cs typeface="Arial" panose="020B0604020202020204" pitchFamily="34" charset="0"/>
            </a:endParaRPr>
          </a:p>
          <a:p>
            <a:pPr marL="285750" indent="-285750" defTabSz="355600">
              <a:spcBef>
                <a:spcPts val="600"/>
              </a:spcBef>
              <a:spcAft>
                <a:spcPts val="600"/>
              </a:spcAft>
              <a:buFont typeface="Arial" panose="020B0604020202020204" pitchFamily="34" charset="0"/>
              <a:buChar char="•"/>
            </a:pPr>
            <a:r>
              <a:rPr lang="en-CA" sz="1600" dirty="0" smtClean="0">
                <a:latin typeface="Arial" panose="020B0604020202020204" pitchFamily="34" charset="0"/>
                <a:cs typeface="Arial" panose="020B0604020202020204" pitchFamily="34" charset="0"/>
              </a:rPr>
              <a:t>However</a:t>
            </a:r>
            <a:r>
              <a:rPr lang="en-CA" sz="1600" dirty="0">
                <a:latin typeface="Arial" panose="020B0604020202020204" pitchFamily="34" charset="0"/>
                <a:cs typeface="Arial" panose="020B0604020202020204" pitchFamily="34" charset="0"/>
              </a:rPr>
              <a:t>, </a:t>
            </a:r>
            <a:r>
              <a:rPr lang="en-CA" sz="1600" dirty="0" smtClean="0">
                <a:latin typeface="Arial" panose="020B0604020202020204" pitchFamily="34" charset="0"/>
                <a:cs typeface="Arial" panose="020B0604020202020204" pitchFamily="34" charset="0"/>
              </a:rPr>
              <a:t>as </a:t>
            </a:r>
            <a:r>
              <a:rPr lang="en-CA" sz="1600" dirty="0">
                <a:latin typeface="Arial" panose="020B0604020202020204" pitchFamily="34" charset="0"/>
                <a:cs typeface="Arial" panose="020B0604020202020204" pitchFamily="34" charset="0"/>
              </a:rPr>
              <a:t>the number of matches increases, the number of applications grows more slowly and eventually plateaus. </a:t>
            </a:r>
            <a:endParaRPr lang="en-CA" sz="16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74735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446088" y="288000"/>
            <a:ext cx="8229600" cy="665162"/>
          </a:xfrm>
        </p:spPr>
        <p:txBody>
          <a:bodyPr tIns="421200" anchor="ctr" anchorCtr="0">
            <a:noAutofit/>
          </a:bodyPr>
          <a:lstStyle/>
          <a:p>
            <a:pPr lvl="0" algn="l"/>
            <a:r>
              <a:rPr lang="en-US" sz="2400" b="1" dirty="0" smtClean="0">
                <a:latin typeface="Arial" panose="020B0604020202020204" pitchFamily="34" charset="0"/>
                <a:cs typeface="Arial" panose="020B0604020202020204" pitchFamily="34" charset="0"/>
              </a:rPr>
              <a:t>Going Forward: </a:t>
            </a:r>
            <a:r>
              <a:rPr lang="en-CA" sz="2400" b="1" dirty="0" smtClean="0">
                <a:latin typeface="Arial" panose="020B0604020202020204" pitchFamily="34" charset="0"/>
                <a:cs typeface="Arial" panose="020B0604020202020204" pitchFamily="34" charset="0"/>
              </a:rPr>
              <a:t>Innovation and increased efforts to assess outcomes/incremental </a:t>
            </a:r>
            <a:r>
              <a:rPr lang="en-CA" sz="2400" b="1" dirty="0">
                <a:latin typeface="Arial" panose="020B0604020202020204" pitchFamily="34" charset="0"/>
                <a:cs typeface="Arial" panose="020B0604020202020204" pitchFamily="34" charset="0"/>
              </a:rPr>
              <a:t>impacts</a:t>
            </a:r>
            <a:br>
              <a:rPr lang="en-CA" sz="2400" b="1" dirty="0">
                <a:latin typeface="Arial" panose="020B0604020202020204" pitchFamily="34" charset="0"/>
                <a:cs typeface="Arial" panose="020B0604020202020204" pitchFamily="34" charset="0"/>
              </a:rPr>
            </a:br>
            <a:r>
              <a:rPr lang="en-CA" sz="2400" b="1" dirty="0" smtClean="0"/>
              <a:t> </a:t>
            </a:r>
            <a:endParaRPr lang="en-CA" sz="2400" b="1" dirty="0"/>
          </a:p>
        </p:txBody>
      </p:sp>
      <p:sp>
        <p:nvSpPr>
          <p:cNvPr id="3" name="TextBox 2"/>
          <p:cNvSpPr txBox="1"/>
          <p:nvPr/>
        </p:nvSpPr>
        <p:spPr>
          <a:xfrm>
            <a:off x="446088" y="1457842"/>
            <a:ext cx="8223250" cy="3570208"/>
          </a:xfrm>
          <a:prstGeom prst="rect">
            <a:avLst/>
          </a:prstGeom>
          <a:noFill/>
        </p:spPr>
        <p:txBody>
          <a:bodyPr wrap="square" rtlCol="0">
            <a:spAutoFit/>
          </a:bodyPr>
          <a:lstStyle/>
          <a:p>
            <a:pPr marL="285750" lvl="0" indent="-285750">
              <a:spcAft>
                <a:spcPts val="1200"/>
              </a:spcAft>
              <a:buFont typeface="Arial" panose="020B0604020202020204" pitchFamily="34" charset="0"/>
              <a:buChar char="•"/>
            </a:pPr>
            <a:r>
              <a:rPr lang="en-CA" dirty="0">
                <a:latin typeface="Arial" panose="020B0604020202020204" pitchFamily="34" charset="0"/>
                <a:cs typeface="Arial" panose="020B0604020202020204" pitchFamily="34" charset="0"/>
              </a:rPr>
              <a:t>The Evaluation Directorate is continuously working to strengthen the evaluation function at </a:t>
            </a:r>
            <a:r>
              <a:rPr lang="en-CA" dirty="0" smtClean="0">
                <a:latin typeface="Arial" panose="020B0604020202020204" pitchFamily="34" charset="0"/>
                <a:cs typeface="Arial" panose="020B0604020202020204" pitchFamily="34" charset="0"/>
              </a:rPr>
              <a:t>Employment and Social Development Canada.</a:t>
            </a:r>
            <a:endParaRPr lang="en-CA" dirty="0">
              <a:latin typeface="Arial" panose="020B0604020202020204" pitchFamily="34" charset="0"/>
              <a:cs typeface="Arial" panose="020B0604020202020204" pitchFamily="34" charset="0"/>
            </a:endParaRPr>
          </a:p>
          <a:p>
            <a:pPr marL="285750" indent="-285750">
              <a:spcAft>
                <a:spcPts val="1200"/>
              </a:spcAft>
              <a:buFont typeface="Courier New" panose="02070309020205020404" pitchFamily="49" charset="0"/>
              <a:buChar char="o"/>
            </a:pPr>
            <a:r>
              <a:rPr lang="en-CA" sz="1600" dirty="0" smtClean="0">
                <a:latin typeface="Arial" panose="020B0604020202020204" pitchFamily="34" charset="0"/>
                <a:cs typeface="Arial" panose="020B0604020202020204" pitchFamily="34" charset="0"/>
              </a:rPr>
              <a:t>For example: The </a:t>
            </a:r>
            <a:r>
              <a:rPr lang="en-CA" sz="1600" dirty="0">
                <a:latin typeface="Arial" panose="020B0604020202020204" pitchFamily="34" charset="0"/>
                <a:cs typeface="Arial" panose="020B0604020202020204" pitchFamily="34" charset="0"/>
              </a:rPr>
              <a:t>Directorate designed a rich, high-quality labour market program data platform that will allow evaluation of all labour market program </a:t>
            </a:r>
            <a:r>
              <a:rPr lang="en-CA" sz="1600" dirty="0" smtClean="0">
                <a:latin typeface="Arial" panose="020B0604020202020204" pitchFamily="34" charset="0"/>
                <a:cs typeface="Arial" panose="020B0604020202020204" pitchFamily="34" charset="0"/>
              </a:rPr>
              <a:t>interventions in a secure environment. </a:t>
            </a:r>
          </a:p>
          <a:p>
            <a:pPr marL="285750" indent="-285750">
              <a:spcAft>
                <a:spcPts val="1200"/>
              </a:spcAft>
              <a:buFont typeface="Courier New" panose="02070309020205020404" pitchFamily="49" charset="0"/>
              <a:buChar char="o"/>
            </a:pPr>
            <a:r>
              <a:rPr lang="en-CA" sz="1600" dirty="0" smtClean="0">
                <a:latin typeface="Arial" panose="020B0604020202020204" pitchFamily="34" charset="0"/>
                <a:cs typeface="Arial" panose="020B0604020202020204" pitchFamily="34" charset="0"/>
              </a:rPr>
              <a:t>Data are masked and personal identifiers are removed in order to protect privacy </a:t>
            </a:r>
            <a:r>
              <a:rPr lang="en-CA" sz="1600" dirty="0">
                <a:latin typeface="Arial" panose="020B0604020202020204" pitchFamily="34" charset="0"/>
                <a:cs typeface="Arial" panose="020B0604020202020204" pitchFamily="34" charset="0"/>
              </a:rPr>
              <a:t>and </a:t>
            </a:r>
            <a:r>
              <a:rPr lang="en-CA" sz="1600" dirty="0" smtClean="0">
                <a:latin typeface="Arial" panose="020B0604020202020204" pitchFamily="34" charset="0"/>
                <a:cs typeface="Arial" panose="020B0604020202020204" pitchFamily="34" charset="0"/>
              </a:rPr>
              <a:t>confidentiality.</a:t>
            </a:r>
            <a:endParaRPr lang="en-CA" sz="1600" dirty="0">
              <a:latin typeface="Arial" panose="020B0604020202020204" pitchFamily="34" charset="0"/>
              <a:cs typeface="Arial" panose="020B0604020202020204" pitchFamily="34" charset="0"/>
            </a:endParaRPr>
          </a:p>
          <a:p>
            <a:pPr marL="271463" lvl="1" indent="-271463">
              <a:spcAft>
                <a:spcPts val="1200"/>
              </a:spcAft>
              <a:buFont typeface="Arial" panose="020B0604020202020204" pitchFamily="34" charset="0"/>
              <a:buChar char="•"/>
            </a:pPr>
            <a:r>
              <a:rPr lang="en-CA" dirty="0" smtClean="0">
                <a:latin typeface="Arial" panose="020B0604020202020204" pitchFamily="34" charset="0"/>
                <a:cs typeface="Arial" panose="020B0604020202020204" pitchFamily="34" charset="0"/>
              </a:rPr>
              <a:t>Evaluations </a:t>
            </a:r>
            <a:r>
              <a:rPr lang="en-CA" dirty="0">
                <a:latin typeface="Arial" panose="020B0604020202020204" pitchFamily="34" charset="0"/>
                <a:cs typeface="Arial" panose="020B0604020202020204" pitchFamily="34" charset="0"/>
              </a:rPr>
              <a:t>of the Employment Insurance program are evolving to better assess the impacts directly attributable to the program and measure what works and for whom</a:t>
            </a:r>
            <a:r>
              <a:rPr lang="en-CA" sz="1600" dirty="0">
                <a:latin typeface="Arial" panose="020B0604020202020204" pitchFamily="34" charset="0"/>
                <a:cs typeface="Arial" panose="020B0604020202020204" pitchFamily="34" charset="0"/>
              </a:rPr>
              <a:t>.</a:t>
            </a:r>
          </a:p>
          <a:p>
            <a:pPr lvl="1">
              <a:spcAft>
                <a:spcPts val="1200"/>
              </a:spcAft>
            </a:pPr>
            <a:endParaRPr lang="en-CA" sz="1600" dirty="0">
              <a:latin typeface="Arial" panose="020B0604020202020204" pitchFamily="34" charset="0"/>
              <a:cs typeface="Arial" panose="020B0604020202020204" pitchFamily="34" charset="0"/>
            </a:endParaRPr>
          </a:p>
        </p:txBody>
      </p:sp>
      <p:sp>
        <p:nvSpPr>
          <p:cNvPr id="2" name="Rectangle 1"/>
          <p:cNvSpPr/>
          <p:nvPr/>
        </p:nvSpPr>
        <p:spPr>
          <a:xfrm>
            <a:off x="409134" y="4741333"/>
            <a:ext cx="8325732" cy="1645029"/>
          </a:xfrm>
          <a:prstGeom prst="rect">
            <a:avLst/>
          </a:prstGeom>
          <a:solidFill>
            <a:schemeClr val="bg1"/>
          </a:solidFill>
          <a:ln w="25400">
            <a:solidFill>
              <a:schemeClr val="bg1">
                <a:lumMod val="65000"/>
              </a:schemeClr>
            </a:solidFill>
          </a:ln>
        </p:spPr>
        <p:txBody>
          <a:bodyPr wrap="square" tIns="144000" bIns="144000">
            <a:spAutoFit/>
          </a:bodyPr>
          <a:lstStyle/>
          <a:p>
            <a:pPr>
              <a:spcAft>
                <a:spcPts val="600"/>
              </a:spcAft>
            </a:pPr>
            <a:r>
              <a:rPr lang="en-CA" sz="1400" b="1" dirty="0">
                <a:latin typeface="Arial" panose="020B0604020202020204" pitchFamily="34" charset="0"/>
                <a:cs typeface="Arial" panose="020B0604020202020204" pitchFamily="34" charset="0"/>
              </a:rPr>
              <a:t>For more details about these </a:t>
            </a:r>
            <a:r>
              <a:rPr lang="en-CA" sz="1400" b="1" dirty="0" smtClean="0">
                <a:latin typeface="Arial" panose="020B0604020202020204" pitchFamily="34" charset="0"/>
                <a:cs typeface="Arial" panose="020B0604020202020204" pitchFamily="34" charset="0"/>
              </a:rPr>
              <a:t>reports, please visit the ESDC </a:t>
            </a:r>
            <a:r>
              <a:rPr lang="en-CA" sz="1400" b="1" dirty="0">
                <a:latin typeface="Arial" panose="020B0604020202020204" pitchFamily="34" charset="0"/>
                <a:cs typeface="Arial" panose="020B0604020202020204" pitchFamily="34" charset="0"/>
              </a:rPr>
              <a:t>Evaluation Reports </a:t>
            </a:r>
            <a:r>
              <a:rPr lang="en-CA" sz="1400" b="1" dirty="0" smtClean="0">
                <a:latin typeface="Arial" panose="020B0604020202020204" pitchFamily="34" charset="0"/>
                <a:cs typeface="Arial" panose="020B0604020202020204" pitchFamily="34" charset="0"/>
              </a:rPr>
              <a:t>website:</a:t>
            </a:r>
            <a:endParaRPr lang="en-CA" sz="1400" b="1" dirty="0">
              <a:latin typeface="Arial" panose="020B0604020202020204" pitchFamily="34" charset="0"/>
              <a:cs typeface="Arial" panose="020B0604020202020204" pitchFamily="34" charset="0"/>
            </a:endParaRPr>
          </a:p>
          <a:p>
            <a:pPr>
              <a:spcAft>
                <a:spcPts val="600"/>
              </a:spcAft>
            </a:pPr>
            <a:r>
              <a:rPr lang="en-CA" sz="1500" u="sng" dirty="0">
                <a:latin typeface="Arial" panose="020B0604020202020204" pitchFamily="34" charset="0"/>
                <a:cs typeface="Arial" panose="020B0604020202020204" pitchFamily="34" charset="0"/>
                <a:hlinkClick r:id="rId3"/>
              </a:rPr>
              <a:t>https://</a:t>
            </a:r>
            <a:r>
              <a:rPr lang="en-CA" sz="1500" u="sng" dirty="0" smtClean="0">
                <a:latin typeface="Arial" panose="020B0604020202020204" pitchFamily="34" charset="0"/>
                <a:cs typeface="Arial" panose="020B0604020202020204" pitchFamily="34" charset="0"/>
                <a:hlinkClick r:id="rId3"/>
              </a:rPr>
              <a:t>www.canada.ca/en/employment-social-development/corporate/reports/evaluations.html</a:t>
            </a:r>
            <a:endParaRPr lang="en-CA" sz="1500" u="sng" dirty="0" smtClean="0">
              <a:latin typeface="Arial" panose="020B0604020202020204" pitchFamily="34" charset="0"/>
              <a:cs typeface="Arial" panose="020B0604020202020204" pitchFamily="34" charset="0"/>
            </a:endParaRPr>
          </a:p>
          <a:p>
            <a:pPr>
              <a:spcAft>
                <a:spcPts val="600"/>
              </a:spcAft>
            </a:pPr>
            <a:r>
              <a:rPr lang="en-CA" sz="1400" b="1" dirty="0" smtClean="0">
                <a:latin typeface="Arial" panose="020B0604020202020204" pitchFamily="34" charset="0"/>
                <a:cs typeface="Arial" panose="020B0604020202020204" pitchFamily="34" charset="0"/>
              </a:rPr>
              <a:t>The Departmental Evaluation Plan includes more information on upcoming evaluations:</a:t>
            </a:r>
          </a:p>
          <a:p>
            <a:pPr>
              <a:spcAft>
                <a:spcPts val="600"/>
              </a:spcAft>
            </a:pPr>
            <a:r>
              <a:rPr lang="en-CA" sz="1500" u="sng" dirty="0">
                <a:latin typeface="Arial" panose="020B0604020202020204" pitchFamily="34" charset="0"/>
                <a:cs typeface="Arial" panose="020B0604020202020204" pitchFamily="34" charset="0"/>
                <a:hlinkClick r:id="rId4"/>
              </a:rPr>
              <a:t>https://</a:t>
            </a:r>
            <a:r>
              <a:rPr lang="en-CA" sz="1500" u="sng" dirty="0" smtClean="0">
                <a:latin typeface="Arial" panose="020B0604020202020204" pitchFamily="34" charset="0"/>
                <a:cs typeface="Arial" panose="020B0604020202020204" pitchFamily="34" charset="0"/>
                <a:hlinkClick r:id="rId4"/>
              </a:rPr>
              <a:t>www.canada.ca/en/employment-social-development/corporate/reports/evaluations/2018-2023-departmental-evaluation-plan.html</a:t>
            </a:r>
            <a:endParaRPr lang="en-CA"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86712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446087" y="288000"/>
            <a:ext cx="8934979" cy="665162"/>
          </a:xfrm>
        </p:spPr>
        <p:txBody>
          <a:bodyPr tIns="421200" anchor="ctr" anchorCtr="0">
            <a:noAutofit/>
          </a:bodyPr>
          <a:lstStyle/>
          <a:p>
            <a:pPr algn="l"/>
            <a:r>
              <a:rPr lang="en-CA" sz="2400" b="1" dirty="0" smtClean="0">
                <a:latin typeface="Arial" panose="020B0604020202020204" pitchFamily="34" charset="0"/>
                <a:cs typeface="Arial" panose="020B0604020202020204" pitchFamily="34" charset="0"/>
              </a:rPr>
              <a:t>Annex: Employment </a:t>
            </a:r>
            <a:r>
              <a:rPr lang="en-CA" sz="2400" b="1" dirty="0">
                <a:latin typeface="Arial" panose="020B0604020202020204" pitchFamily="34" charset="0"/>
                <a:cs typeface="Arial" panose="020B0604020202020204" pitchFamily="34" charset="0"/>
              </a:rPr>
              <a:t>Benefits and Support Measures</a:t>
            </a:r>
            <a:endParaRPr lang="en-US" sz="2400" b="1" dirty="0">
              <a:latin typeface="Arial" panose="020B0604020202020204" pitchFamily="34" charset="0"/>
              <a:cs typeface="Arial" panose="020B0604020202020204" pitchFamily="34" charset="0"/>
            </a:endParaRPr>
          </a:p>
        </p:txBody>
      </p:sp>
      <p:grpSp>
        <p:nvGrpSpPr>
          <p:cNvPr id="30" name="Group 29"/>
          <p:cNvGrpSpPr/>
          <p:nvPr/>
        </p:nvGrpSpPr>
        <p:grpSpPr>
          <a:xfrm>
            <a:off x="190857" y="7657922"/>
            <a:ext cx="8484831" cy="883570"/>
            <a:chOff x="422213" y="5009520"/>
            <a:chExt cx="8484831" cy="883570"/>
          </a:xfrm>
        </p:grpSpPr>
        <p:sp>
          <p:nvSpPr>
            <p:cNvPr id="25" name="Rectangle 24"/>
            <p:cNvSpPr/>
            <p:nvPr/>
          </p:nvSpPr>
          <p:spPr>
            <a:xfrm>
              <a:off x="422213" y="5009520"/>
              <a:ext cx="1495425" cy="369332"/>
            </a:xfrm>
            <a:prstGeom prst="rect">
              <a:avLst/>
            </a:prstGeom>
            <a:noFill/>
            <a:ln w="28575">
              <a:noFill/>
            </a:ln>
          </p:spPr>
          <p:style>
            <a:lnRef idx="2">
              <a:schemeClr val="accent2"/>
            </a:lnRef>
            <a:fillRef idx="1">
              <a:schemeClr val="lt1"/>
            </a:fillRef>
            <a:effectRef idx="0">
              <a:schemeClr val="accent2"/>
            </a:effectRef>
            <a:fontRef idx="minor">
              <a:schemeClr val="dk1"/>
            </a:fontRef>
          </p:style>
          <p:txBody>
            <a:bodyPr rtlCol="0" anchor="ctr">
              <a:spAutoFit/>
            </a:bodyPr>
            <a:lstStyle/>
            <a:p>
              <a:pPr algn="r"/>
              <a:r>
                <a:rPr lang="en-CA" b="1" dirty="0">
                  <a:solidFill>
                    <a:schemeClr val="accent1">
                      <a:lumMod val="75000"/>
                    </a:schemeClr>
                  </a:solidFill>
                  <a:latin typeface="Arial" panose="020B0604020202020204" pitchFamily="34" charset="0"/>
                  <a:cs typeface="Arial" panose="020B0604020202020204" pitchFamily="34" charset="0"/>
                </a:rPr>
                <a:t>Results</a:t>
              </a:r>
            </a:p>
          </p:txBody>
        </p:sp>
        <p:sp>
          <p:nvSpPr>
            <p:cNvPr id="26" name="TextBox 25"/>
            <p:cNvSpPr txBox="1"/>
            <p:nvPr/>
          </p:nvSpPr>
          <p:spPr>
            <a:xfrm>
              <a:off x="1917639" y="5015927"/>
              <a:ext cx="6989405" cy="877163"/>
            </a:xfrm>
            <a:prstGeom prst="rect">
              <a:avLst/>
            </a:prstGeom>
            <a:noFill/>
          </p:spPr>
          <p:txBody>
            <a:bodyPr wrap="square" lIns="216000" tIns="0" rtlCol="0">
              <a:spAutoFit/>
            </a:bodyPr>
            <a:lstStyle>
              <a:defPPr>
                <a:defRPr lang="en-US"/>
              </a:defPPr>
              <a:lvl1pPr indent="-193675" defTabSz="355600">
                <a:spcBef>
                  <a:spcPts val="600"/>
                </a:spcBef>
                <a:spcAft>
                  <a:spcPts val="600"/>
                </a:spcAft>
                <a:defRPr>
                  <a:latin typeface="Arial" panose="020B0604020202020204" pitchFamily="34" charset="0"/>
                  <a:cs typeface="Arial" panose="020B0604020202020204" pitchFamily="34" charset="0"/>
                </a:defRPr>
              </a:lvl1pPr>
            </a:lstStyle>
            <a:p>
              <a:r>
                <a:rPr lang="en-CA" dirty="0" smtClean="0"/>
                <a:t>The evaluation </a:t>
              </a:r>
              <a:r>
                <a:rPr lang="en-CA" dirty="0"/>
                <a:t>recommended that the Department continues developing understanding of the needs of self-employed related to awareness, design of the measure and income support.</a:t>
              </a:r>
            </a:p>
          </p:txBody>
        </p:sp>
        <p:cxnSp>
          <p:nvCxnSpPr>
            <p:cNvPr id="27" name="Straight Connector 26"/>
            <p:cNvCxnSpPr/>
            <p:nvPr/>
          </p:nvCxnSpPr>
          <p:spPr>
            <a:xfrm flipV="1">
              <a:off x="1917639" y="5012802"/>
              <a:ext cx="0" cy="849464"/>
            </a:xfrm>
            <a:prstGeom prst="line">
              <a:avLst/>
            </a:prstGeom>
            <a:ln w="31750">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2" name="Rectangle 1"/>
          <p:cNvSpPr/>
          <p:nvPr/>
        </p:nvSpPr>
        <p:spPr>
          <a:xfrm>
            <a:off x="446087" y="1283157"/>
            <a:ext cx="8145110" cy="4462760"/>
          </a:xfrm>
          <a:prstGeom prst="rect">
            <a:avLst/>
          </a:prstGeom>
        </p:spPr>
        <p:txBody>
          <a:bodyPr wrap="square">
            <a:spAutoFit/>
          </a:bodyPr>
          <a:lstStyle/>
          <a:p>
            <a:pPr>
              <a:spcBef>
                <a:spcPts val="0"/>
              </a:spcBef>
              <a:spcAft>
                <a:spcPts val="1800"/>
              </a:spcAft>
            </a:pPr>
            <a:r>
              <a:rPr lang="en-CA" sz="1600" b="1" dirty="0">
                <a:latin typeface="Arial" panose="020B0604020202020204" pitchFamily="34" charset="0"/>
                <a:cs typeface="Arial" panose="020B0604020202020204" pitchFamily="34" charset="0"/>
              </a:rPr>
              <a:t>Employment Assistance Services </a:t>
            </a:r>
            <a:r>
              <a:rPr lang="en-CA" sz="1600" dirty="0">
                <a:latin typeface="Arial" panose="020B0604020202020204" pitchFamily="34" charset="0"/>
                <a:cs typeface="Arial" panose="020B0604020202020204" pitchFamily="34" charset="0"/>
              </a:rPr>
              <a:t>provide employment assistance to unemployed persons. This may include individual counselling, action planning, job search assistance, job-finding clubs and case management.</a:t>
            </a:r>
          </a:p>
          <a:p>
            <a:pPr>
              <a:spcBef>
                <a:spcPts val="0"/>
              </a:spcBef>
              <a:spcAft>
                <a:spcPts val="1800"/>
              </a:spcAft>
            </a:pPr>
            <a:r>
              <a:rPr lang="en-CA" sz="1600" b="1" dirty="0">
                <a:latin typeface="Arial" panose="020B0604020202020204" pitchFamily="34" charset="0"/>
                <a:cs typeface="Arial" panose="020B0604020202020204" pitchFamily="34" charset="0"/>
              </a:rPr>
              <a:t>Targeted Wage Subsidies </a:t>
            </a:r>
            <a:r>
              <a:rPr lang="en-CA" sz="1600" dirty="0">
                <a:latin typeface="Arial" panose="020B0604020202020204" pitchFamily="34" charset="0"/>
                <a:cs typeface="Arial" panose="020B0604020202020204" pitchFamily="34" charset="0"/>
              </a:rPr>
              <a:t>assist participants to obtain on-the-job work experience by providing employers with financial assistance toward the wages of participants. Program delivery varies across provinces and territories. The program can be driven by participants, employers or both. </a:t>
            </a:r>
          </a:p>
          <a:p>
            <a:pPr>
              <a:spcBef>
                <a:spcPts val="0"/>
              </a:spcBef>
              <a:spcAft>
                <a:spcPts val="1800"/>
              </a:spcAft>
            </a:pPr>
            <a:r>
              <a:rPr lang="en-CA" sz="1600" b="1" dirty="0">
                <a:latin typeface="Arial" panose="020B0604020202020204" pitchFamily="34" charset="0"/>
                <a:cs typeface="Arial" panose="020B0604020202020204" pitchFamily="34" charset="0"/>
              </a:rPr>
              <a:t>Skills Development </a:t>
            </a:r>
            <a:r>
              <a:rPr lang="en-CA" sz="1600" dirty="0">
                <a:latin typeface="Arial" panose="020B0604020202020204" pitchFamily="34" charset="0"/>
                <a:cs typeface="Arial" panose="020B0604020202020204" pitchFamily="34" charset="0"/>
              </a:rPr>
              <a:t>helps participants to obtain employment skills by giving them financial assistance for attending classroom </a:t>
            </a:r>
            <a:r>
              <a:rPr lang="en-CA" sz="1600" dirty="0" smtClean="0">
                <a:latin typeface="Arial" panose="020B0604020202020204" pitchFamily="34" charset="0"/>
                <a:cs typeface="Arial" panose="020B0604020202020204" pitchFamily="34" charset="0"/>
              </a:rPr>
              <a:t>training.</a:t>
            </a:r>
          </a:p>
          <a:p>
            <a:pPr marL="285750" indent="-285750">
              <a:spcBef>
                <a:spcPts val="0"/>
              </a:spcBef>
              <a:spcAft>
                <a:spcPts val="1800"/>
              </a:spcAft>
              <a:buFont typeface="Arial" panose="020B0604020202020204" pitchFamily="34" charset="0"/>
              <a:buChar char="•"/>
            </a:pPr>
            <a:r>
              <a:rPr lang="en-CA" sz="1600" dirty="0" smtClean="0">
                <a:latin typeface="Arial" panose="020B0604020202020204" pitchFamily="34" charset="0"/>
                <a:cs typeface="Arial" panose="020B0604020202020204" pitchFamily="34" charset="0"/>
              </a:rPr>
              <a:t>Investments </a:t>
            </a:r>
            <a:r>
              <a:rPr lang="en-CA" sz="1600" dirty="0">
                <a:latin typeface="Arial" panose="020B0604020202020204" pitchFamily="34" charset="0"/>
                <a:cs typeface="Arial" panose="020B0604020202020204" pitchFamily="34" charset="0"/>
              </a:rPr>
              <a:t>are made in occupational skills training (post-secondary and college), essential skills training or adult basic education, and English or French as second language training. The duration of training varies by type of training.</a:t>
            </a:r>
          </a:p>
          <a:p>
            <a:pPr>
              <a:spcBef>
                <a:spcPts val="0"/>
              </a:spcBef>
              <a:spcAft>
                <a:spcPts val="1800"/>
              </a:spcAft>
            </a:pPr>
            <a:r>
              <a:rPr lang="en-CA" sz="1600" b="1" dirty="0">
                <a:latin typeface="Arial" panose="020B0604020202020204" pitchFamily="34" charset="0"/>
                <a:cs typeface="Arial" panose="020B0604020202020204" pitchFamily="34" charset="0"/>
              </a:rPr>
              <a:t>Job Creation Partnership </a:t>
            </a:r>
            <a:r>
              <a:rPr lang="en-CA" sz="1600" dirty="0">
                <a:latin typeface="Arial" panose="020B0604020202020204" pitchFamily="34" charset="0"/>
                <a:cs typeface="Arial" panose="020B0604020202020204" pitchFamily="34" charset="0"/>
              </a:rPr>
              <a:t>projects provide participants with opportunities to gain work experience. Activities of the project help develop the community and the local economy.</a:t>
            </a:r>
          </a:p>
        </p:txBody>
      </p:sp>
    </p:spTree>
    <p:extLst>
      <p:ext uri="{BB962C8B-B14F-4D97-AF65-F5344CB8AC3E}">
        <p14:creationId xmlns:p14="http://schemas.microsoft.com/office/powerpoint/2010/main" val="3731938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446087" y="288000"/>
            <a:ext cx="8934979" cy="665162"/>
          </a:xfrm>
        </p:spPr>
        <p:txBody>
          <a:bodyPr tIns="421200" anchor="ctr" anchorCtr="0">
            <a:noAutofit/>
          </a:bodyPr>
          <a:lstStyle/>
          <a:p>
            <a:pPr algn="l"/>
            <a:r>
              <a:rPr lang="en-CA" sz="2400" b="1" dirty="0" smtClean="0">
                <a:latin typeface="Arial" panose="020B0604020202020204" pitchFamily="34" charset="0"/>
                <a:cs typeface="Arial" panose="020B0604020202020204" pitchFamily="34" charset="0"/>
              </a:rPr>
              <a:t>Annex: Employment </a:t>
            </a:r>
            <a:r>
              <a:rPr lang="en-CA" sz="2400" b="1" dirty="0">
                <a:latin typeface="Arial" panose="020B0604020202020204" pitchFamily="34" charset="0"/>
                <a:cs typeface="Arial" panose="020B0604020202020204" pitchFamily="34" charset="0"/>
              </a:rPr>
              <a:t>Benefits and Support Measures</a:t>
            </a:r>
            <a:endParaRPr lang="en-US" sz="2400" b="1" dirty="0">
              <a:latin typeface="Arial" panose="020B0604020202020204" pitchFamily="34" charset="0"/>
              <a:cs typeface="Arial" panose="020B0604020202020204" pitchFamily="34" charset="0"/>
            </a:endParaRPr>
          </a:p>
        </p:txBody>
      </p:sp>
      <p:grpSp>
        <p:nvGrpSpPr>
          <p:cNvPr id="30" name="Group 29"/>
          <p:cNvGrpSpPr/>
          <p:nvPr/>
        </p:nvGrpSpPr>
        <p:grpSpPr>
          <a:xfrm>
            <a:off x="190857" y="7657922"/>
            <a:ext cx="8484831" cy="883570"/>
            <a:chOff x="422213" y="5009520"/>
            <a:chExt cx="8484831" cy="883570"/>
          </a:xfrm>
        </p:grpSpPr>
        <p:sp>
          <p:nvSpPr>
            <p:cNvPr id="25" name="Rectangle 24"/>
            <p:cNvSpPr/>
            <p:nvPr/>
          </p:nvSpPr>
          <p:spPr>
            <a:xfrm>
              <a:off x="422213" y="5009520"/>
              <a:ext cx="1495425" cy="369332"/>
            </a:xfrm>
            <a:prstGeom prst="rect">
              <a:avLst/>
            </a:prstGeom>
            <a:noFill/>
            <a:ln w="28575">
              <a:noFill/>
            </a:ln>
          </p:spPr>
          <p:style>
            <a:lnRef idx="2">
              <a:schemeClr val="accent2"/>
            </a:lnRef>
            <a:fillRef idx="1">
              <a:schemeClr val="lt1"/>
            </a:fillRef>
            <a:effectRef idx="0">
              <a:schemeClr val="accent2"/>
            </a:effectRef>
            <a:fontRef idx="minor">
              <a:schemeClr val="dk1"/>
            </a:fontRef>
          </p:style>
          <p:txBody>
            <a:bodyPr rtlCol="0" anchor="ctr">
              <a:spAutoFit/>
            </a:bodyPr>
            <a:lstStyle/>
            <a:p>
              <a:pPr algn="r"/>
              <a:r>
                <a:rPr lang="en-CA" b="1" dirty="0">
                  <a:solidFill>
                    <a:schemeClr val="accent1">
                      <a:lumMod val="75000"/>
                    </a:schemeClr>
                  </a:solidFill>
                  <a:latin typeface="Arial" panose="020B0604020202020204" pitchFamily="34" charset="0"/>
                  <a:cs typeface="Arial" panose="020B0604020202020204" pitchFamily="34" charset="0"/>
                </a:rPr>
                <a:t>Results</a:t>
              </a:r>
            </a:p>
          </p:txBody>
        </p:sp>
        <p:sp>
          <p:nvSpPr>
            <p:cNvPr id="26" name="TextBox 25"/>
            <p:cNvSpPr txBox="1"/>
            <p:nvPr/>
          </p:nvSpPr>
          <p:spPr>
            <a:xfrm>
              <a:off x="1917639" y="5015927"/>
              <a:ext cx="6989405" cy="877163"/>
            </a:xfrm>
            <a:prstGeom prst="rect">
              <a:avLst/>
            </a:prstGeom>
            <a:noFill/>
          </p:spPr>
          <p:txBody>
            <a:bodyPr wrap="square" lIns="216000" tIns="0" rtlCol="0">
              <a:spAutoFit/>
            </a:bodyPr>
            <a:lstStyle>
              <a:defPPr>
                <a:defRPr lang="en-US"/>
              </a:defPPr>
              <a:lvl1pPr indent="-193675" defTabSz="355600">
                <a:spcBef>
                  <a:spcPts val="600"/>
                </a:spcBef>
                <a:spcAft>
                  <a:spcPts val="600"/>
                </a:spcAft>
                <a:defRPr>
                  <a:latin typeface="Arial" panose="020B0604020202020204" pitchFamily="34" charset="0"/>
                  <a:cs typeface="Arial" panose="020B0604020202020204" pitchFamily="34" charset="0"/>
                </a:defRPr>
              </a:lvl1pPr>
            </a:lstStyle>
            <a:p>
              <a:r>
                <a:rPr lang="en-CA" dirty="0" smtClean="0"/>
                <a:t>The evaluation </a:t>
              </a:r>
              <a:r>
                <a:rPr lang="en-CA" dirty="0"/>
                <a:t>recommended that the Department continues developing understanding of the needs of self-employed related to awareness, design of the measure and income support.</a:t>
              </a:r>
            </a:p>
          </p:txBody>
        </p:sp>
        <p:cxnSp>
          <p:nvCxnSpPr>
            <p:cNvPr id="27" name="Straight Connector 26"/>
            <p:cNvCxnSpPr/>
            <p:nvPr/>
          </p:nvCxnSpPr>
          <p:spPr>
            <a:xfrm flipV="1">
              <a:off x="1917639" y="5012802"/>
              <a:ext cx="0" cy="849464"/>
            </a:xfrm>
            <a:prstGeom prst="line">
              <a:avLst/>
            </a:prstGeom>
            <a:ln w="31750">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2" name="Rectangle 1"/>
          <p:cNvSpPr/>
          <p:nvPr/>
        </p:nvSpPr>
        <p:spPr>
          <a:xfrm>
            <a:off x="446087" y="1283157"/>
            <a:ext cx="8145110" cy="3754874"/>
          </a:xfrm>
          <a:prstGeom prst="rect">
            <a:avLst/>
          </a:prstGeom>
        </p:spPr>
        <p:txBody>
          <a:bodyPr wrap="square">
            <a:spAutoFit/>
          </a:bodyPr>
          <a:lstStyle/>
          <a:p>
            <a:pPr>
              <a:spcBef>
                <a:spcPts val="0"/>
              </a:spcBef>
              <a:spcAft>
                <a:spcPts val="1800"/>
              </a:spcAft>
            </a:pPr>
            <a:r>
              <a:rPr lang="en-CA" sz="1600" b="1" dirty="0">
                <a:latin typeface="Arial" panose="020B0604020202020204" pitchFamily="34" charset="0"/>
                <a:cs typeface="Arial" panose="020B0604020202020204" pitchFamily="34" charset="0"/>
              </a:rPr>
              <a:t>Self-employment </a:t>
            </a:r>
            <a:r>
              <a:rPr lang="en-CA" sz="1600" dirty="0">
                <a:latin typeface="Arial" panose="020B0604020202020204" pitchFamily="34" charset="0"/>
                <a:cs typeface="Arial" panose="020B0604020202020204" pitchFamily="34" charset="0"/>
              </a:rPr>
              <a:t>helps individuals create jobs for themselves by starting a business or otherwise becoming self-employed. It provides financial assistance for basic living expenses and other personal needs while the participants are developing and implementing their business plan</a:t>
            </a:r>
            <a:r>
              <a:rPr lang="en-CA" sz="1600" dirty="0" smtClean="0">
                <a:latin typeface="Arial" panose="020B0604020202020204" pitchFamily="34" charset="0"/>
                <a:cs typeface="Arial" panose="020B0604020202020204" pitchFamily="34" charset="0"/>
              </a:rPr>
              <a:t>.</a:t>
            </a:r>
          </a:p>
          <a:p>
            <a:pPr>
              <a:spcBef>
                <a:spcPts val="0"/>
              </a:spcBef>
              <a:spcAft>
                <a:spcPts val="1800"/>
              </a:spcAft>
            </a:pPr>
            <a:r>
              <a:rPr lang="en-CA" sz="1600" b="1" dirty="0" smtClean="0">
                <a:latin typeface="Arial" panose="020B0604020202020204" pitchFamily="34" charset="0"/>
                <a:cs typeface="Arial" panose="020B0604020202020204" pitchFamily="34" charset="0"/>
              </a:rPr>
              <a:t>Labour </a:t>
            </a:r>
            <a:r>
              <a:rPr lang="en-CA" sz="1600" b="1" dirty="0">
                <a:latin typeface="Arial" panose="020B0604020202020204" pitchFamily="34" charset="0"/>
                <a:cs typeface="Arial" panose="020B0604020202020204" pitchFamily="34" charset="0"/>
              </a:rPr>
              <a:t>Market Partnerships</a:t>
            </a:r>
            <a:r>
              <a:rPr lang="en-CA" sz="1600" dirty="0">
                <a:latin typeface="Arial" panose="020B0604020202020204" pitchFamily="34" charset="0"/>
                <a:cs typeface="Arial" panose="020B0604020202020204" pitchFamily="34" charset="0"/>
              </a:rPr>
              <a:t> provide funding to help employers, employee and employer associations, and communities to improve their capacity to deal with human resource requirements and to implement labour force adjustments. These partnerships involve developing plans and strategies, and implementing adjustment measures (e.g. plans to deal with major layoffs</a:t>
            </a:r>
            <a:r>
              <a:rPr lang="en-CA" sz="1600" dirty="0" smtClean="0">
                <a:latin typeface="Arial" panose="020B0604020202020204" pitchFamily="34" charset="0"/>
                <a:cs typeface="Arial" panose="020B0604020202020204" pitchFamily="34" charset="0"/>
              </a:rPr>
              <a:t>).</a:t>
            </a:r>
          </a:p>
          <a:p>
            <a:pPr>
              <a:spcBef>
                <a:spcPts val="0"/>
              </a:spcBef>
              <a:spcAft>
                <a:spcPts val="1800"/>
              </a:spcAft>
            </a:pPr>
            <a:r>
              <a:rPr lang="en-CA" sz="1600" b="1" dirty="0" smtClean="0">
                <a:latin typeface="Arial" panose="020B0604020202020204" pitchFamily="34" charset="0"/>
                <a:cs typeface="Arial" panose="020B0604020202020204" pitchFamily="34" charset="0"/>
              </a:rPr>
              <a:t>Research </a:t>
            </a:r>
            <a:r>
              <a:rPr lang="en-CA" sz="1600" b="1" dirty="0">
                <a:latin typeface="Arial" panose="020B0604020202020204" pitchFamily="34" charset="0"/>
                <a:cs typeface="Arial" panose="020B0604020202020204" pitchFamily="34" charset="0"/>
              </a:rPr>
              <a:t>and Innovation </a:t>
            </a:r>
            <a:r>
              <a:rPr lang="en-CA" sz="1600" dirty="0">
                <a:latin typeface="Arial" panose="020B0604020202020204" pitchFamily="34" charset="0"/>
                <a:cs typeface="Arial" panose="020B0604020202020204" pitchFamily="34" charset="0"/>
              </a:rPr>
              <a:t>supports activities that identify better ways of helping people to prepare for or keep employment and to be productive participants in the labour force. Funds are provided to eligible recipients to enable them to carry out demonstration projects and research for this purpose.</a:t>
            </a:r>
          </a:p>
        </p:txBody>
      </p:sp>
    </p:spTree>
    <p:extLst>
      <p:ext uri="{BB962C8B-B14F-4D97-AF65-F5344CB8AC3E}">
        <p14:creationId xmlns:p14="http://schemas.microsoft.com/office/powerpoint/2010/main" val="39049760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85750" y="971547"/>
            <a:ext cx="8724900" cy="467677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7A82AA"/>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7A82AA"/>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7A82AA"/>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0"/>
              </a:spcAft>
              <a:buClr>
                <a:srgbClr val="7A82AA"/>
              </a:buClr>
              <a:buSzTx/>
              <a:buFont typeface="Arial"/>
              <a:buChar char="•"/>
              <a:tabLst/>
              <a:defRPr/>
            </a:pPr>
            <a:endParaRPr kumimoji="0" lang="en-CA" sz="1400" b="0" i="0" u="none" strike="noStrike" kern="1200" cap="none" spc="0" normalizeH="0" baseline="0" noProof="0" dirty="0">
              <a:ln>
                <a:noFill/>
              </a:ln>
              <a:solidFill>
                <a:sysClr val="windowText" lastClr="000000"/>
              </a:solidFill>
              <a:effectLst/>
              <a:uLnTx/>
              <a:uFillTx/>
              <a:latin typeface="+mj-lt"/>
              <a:ea typeface="+mn-ea"/>
              <a:cs typeface="Aria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23" y="306751"/>
            <a:ext cx="2425756" cy="3162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3124199" y="877697"/>
            <a:ext cx="5398477" cy="1089529"/>
          </a:xfrm>
          <a:prstGeom prst="rect">
            <a:avLst/>
          </a:prstGeom>
        </p:spPr>
        <p:txBody>
          <a:bodyPr wrap="square">
            <a:spAutoFit/>
          </a:bodyPr>
          <a:lstStyle/>
          <a:p>
            <a:pPr>
              <a:lnSpc>
                <a:spcPct val="90000"/>
              </a:lnSpc>
            </a:pPr>
            <a:r>
              <a:rPr lang="fr-CA" b="1" dirty="0" smtClean="0">
                <a:ea typeface="Calibri"/>
                <a:cs typeface="Calibri"/>
                <a:sym typeface="Calibri"/>
              </a:rPr>
              <a:t>Local </a:t>
            </a:r>
            <a:r>
              <a:rPr lang="fr-CA" b="1" dirty="0" err="1" smtClean="0">
                <a:ea typeface="Calibri"/>
                <a:cs typeface="Calibri"/>
                <a:sym typeface="Calibri"/>
              </a:rPr>
              <a:t>Market</a:t>
            </a:r>
            <a:r>
              <a:rPr lang="fr-CA" b="1" dirty="0" smtClean="0">
                <a:ea typeface="Calibri"/>
                <a:cs typeface="Calibri"/>
                <a:sym typeface="Calibri"/>
              </a:rPr>
              <a:t> </a:t>
            </a:r>
            <a:r>
              <a:rPr lang="fr-CA" b="1" dirty="0" err="1" smtClean="0">
                <a:ea typeface="Calibri"/>
                <a:cs typeface="Calibri"/>
                <a:sym typeface="Calibri"/>
              </a:rPr>
              <a:t>Development</a:t>
            </a:r>
            <a:r>
              <a:rPr lang="fr-CA" b="1" dirty="0" smtClean="0">
                <a:ea typeface="Calibri"/>
                <a:cs typeface="Calibri"/>
                <a:sym typeface="Calibri"/>
              </a:rPr>
              <a:t> Agreement       </a:t>
            </a:r>
          </a:p>
          <a:p>
            <a:pPr>
              <a:lnSpc>
                <a:spcPct val="90000"/>
              </a:lnSpc>
            </a:pPr>
            <a:r>
              <a:rPr lang="fr-CA" i="1" dirty="0" smtClean="0">
                <a:ea typeface="Calibri"/>
                <a:cs typeface="Calibri"/>
                <a:sym typeface="Calibri"/>
              </a:rPr>
              <a:t>Y. Gingras Canadian </a:t>
            </a:r>
            <a:r>
              <a:rPr lang="fr-CA" i="1" dirty="0" err="1">
                <a:ea typeface="Calibri"/>
                <a:cs typeface="Calibri"/>
                <a:sym typeface="Calibri"/>
              </a:rPr>
              <a:t>Government</a:t>
            </a:r>
            <a:r>
              <a:rPr lang="fr-CA" i="1" dirty="0">
                <a:ea typeface="Calibri"/>
                <a:cs typeface="Calibri"/>
                <a:sym typeface="Calibri"/>
              </a:rPr>
              <a:t> </a:t>
            </a:r>
            <a:r>
              <a:rPr lang="fr-CA" i="1" dirty="0" err="1">
                <a:ea typeface="Calibri"/>
                <a:cs typeface="Calibri"/>
                <a:sym typeface="Calibri"/>
              </a:rPr>
              <a:t>Executive</a:t>
            </a:r>
            <a:r>
              <a:rPr lang="fr-CA" i="1" dirty="0">
                <a:ea typeface="Calibri"/>
                <a:cs typeface="Calibri"/>
                <a:sym typeface="Calibri"/>
              </a:rPr>
              <a:t>, </a:t>
            </a:r>
            <a:r>
              <a:rPr lang="fr-CA" i="1" dirty="0" smtClean="0">
                <a:ea typeface="Calibri"/>
                <a:cs typeface="Calibri"/>
                <a:sym typeface="Calibri"/>
              </a:rPr>
              <a:t>July/August 2017</a:t>
            </a:r>
            <a:r>
              <a:rPr lang="fr-CA" i="1" dirty="0">
                <a:ea typeface="Calibri"/>
                <a:cs typeface="Calibri"/>
                <a:sym typeface="Calibri"/>
              </a:rPr>
              <a:t>, P12-13)</a:t>
            </a:r>
          </a:p>
          <a:p>
            <a:pPr>
              <a:lnSpc>
                <a:spcPct val="90000"/>
              </a:lnSpc>
            </a:pPr>
            <a:r>
              <a:rPr lang="fr-CA" dirty="0">
                <a:ea typeface="Calibri"/>
                <a:cs typeface="Calibri"/>
                <a:sym typeface="Calibri"/>
              </a:rPr>
              <a:t>	</a:t>
            </a:r>
            <a:endParaRPr lang="en-US" dirty="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316" r="4316" b="67607"/>
          <a:stretch/>
        </p:blipFill>
        <p:spPr bwMode="auto">
          <a:xfrm>
            <a:off x="285750" y="4102620"/>
            <a:ext cx="4415790" cy="1805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4701540" y="4175760"/>
            <a:ext cx="4309110" cy="1477328"/>
          </a:xfrm>
          <a:prstGeom prst="rect">
            <a:avLst/>
          </a:prstGeom>
        </p:spPr>
        <p:txBody>
          <a:bodyPr wrap="square">
            <a:spAutoFit/>
          </a:bodyPr>
          <a:lstStyle/>
          <a:p>
            <a:r>
              <a:rPr lang="en-CA" b="1" dirty="0"/>
              <a:t>Making Evaluation More Responsive to Policy Needs: The Case of the Labour Market Development </a:t>
            </a:r>
            <a:r>
              <a:rPr lang="en-CA" b="1" dirty="0" smtClean="0"/>
              <a:t>Agreements – </a:t>
            </a:r>
          </a:p>
          <a:p>
            <a:r>
              <a:rPr lang="en-CA" i="1" dirty="0" smtClean="0"/>
              <a:t>Y. Gingras et al; The Canadian Journal of Program Evaluation, Vol 32, No 2 (2017)</a:t>
            </a:r>
            <a:endParaRPr lang="en-CA" dirty="0"/>
          </a:p>
        </p:txBody>
      </p:sp>
    </p:spTree>
    <p:extLst>
      <p:ext uri="{BB962C8B-B14F-4D97-AF65-F5344CB8AC3E}">
        <p14:creationId xmlns:p14="http://schemas.microsoft.com/office/powerpoint/2010/main" val="6604834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468000" y="457200"/>
            <a:ext cx="8229600" cy="635000"/>
          </a:xfrm>
        </p:spPr>
        <p:txBody>
          <a:bodyPr tIns="421200" anchor="ctr" anchorCtr="0">
            <a:noAutofit/>
          </a:bodyPr>
          <a:lstStyle/>
          <a:p>
            <a:pPr algn="l"/>
            <a:r>
              <a:rPr lang="en-US" sz="2800" b="1" dirty="0">
                <a:latin typeface="Arial" panose="020B0604020202020204" pitchFamily="34" charset="0"/>
                <a:cs typeface="Arial" panose="020B0604020202020204" pitchFamily="34" charset="0"/>
              </a:rPr>
              <a:t>Purpose of Presentation</a:t>
            </a:r>
            <a:endParaRPr lang="en-US" sz="2800" dirty="0">
              <a:latin typeface="Arial" panose="020B0604020202020204" pitchFamily="34" charset="0"/>
              <a:cs typeface="Arial" panose="020B0604020202020204" pitchFamily="34" charset="0"/>
            </a:endParaRPr>
          </a:p>
        </p:txBody>
      </p:sp>
      <p:sp>
        <p:nvSpPr>
          <p:cNvPr id="3" name="TextBox 2"/>
          <p:cNvSpPr txBox="1"/>
          <p:nvPr/>
        </p:nvSpPr>
        <p:spPr>
          <a:xfrm>
            <a:off x="452438" y="1735059"/>
            <a:ext cx="8223250"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Introduce the evaluation function. </a:t>
            </a:r>
          </a:p>
          <a:p>
            <a:endParaRPr 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smtClean="0">
                <a:latin typeface="Arial" panose="020B0604020202020204" pitchFamily="34" charset="0"/>
                <a:cs typeface="Arial" panose="020B0604020202020204" pitchFamily="34" charset="0"/>
              </a:rPr>
              <a:t>Present some recent findings about various aspects of the Employment Insurance program.</a:t>
            </a:r>
          </a:p>
        </p:txBody>
      </p:sp>
    </p:spTree>
    <p:extLst>
      <p:ext uri="{BB962C8B-B14F-4D97-AF65-F5344CB8AC3E}">
        <p14:creationId xmlns:p14="http://schemas.microsoft.com/office/powerpoint/2010/main" val="39425863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446088" y="288000"/>
            <a:ext cx="8229600" cy="665162"/>
          </a:xfrm>
        </p:spPr>
        <p:txBody>
          <a:bodyPr tIns="421200" anchor="ctr" anchorCtr="0">
            <a:noAutofit/>
          </a:bodyPr>
          <a:lstStyle/>
          <a:p>
            <a:pPr algn="l"/>
            <a:r>
              <a:rPr lang="en-US" sz="2800" b="1" dirty="0" smtClean="0">
                <a:latin typeface="Arial" panose="020B0604020202020204" pitchFamily="34" charset="0"/>
                <a:cs typeface="Arial" panose="020B0604020202020204" pitchFamily="34" charset="0"/>
              </a:rPr>
              <a:t>Evaluation within the Government of Canada</a:t>
            </a:r>
            <a:endParaRPr lang="en-US" sz="2800" dirty="0">
              <a:latin typeface="Arial" panose="020B0604020202020204" pitchFamily="34" charset="0"/>
              <a:cs typeface="Arial" panose="020B0604020202020204" pitchFamily="34" charset="0"/>
            </a:endParaRPr>
          </a:p>
        </p:txBody>
      </p:sp>
      <p:sp>
        <p:nvSpPr>
          <p:cNvPr id="3" name="TextBox 2"/>
          <p:cNvSpPr txBox="1"/>
          <p:nvPr/>
        </p:nvSpPr>
        <p:spPr>
          <a:xfrm>
            <a:off x="452438" y="1430295"/>
            <a:ext cx="8223250" cy="4017853"/>
          </a:xfrm>
          <a:prstGeom prst="wedgeRoundRectCallout">
            <a:avLst>
              <a:gd name="adj1" fmla="val 2880"/>
              <a:gd name="adj2" fmla="val 55490"/>
              <a:gd name="adj3" fmla="val 16667"/>
            </a:avLst>
          </a:prstGeom>
          <a:solidFill>
            <a:schemeClr val="accent2">
              <a:lumMod val="20000"/>
              <a:lumOff val="80000"/>
            </a:schemeClr>
          </a:solidFill>
          <a:ln w="31750">
            <a:solidFill>
              <a:schemeClr val="accent2"/>
            </a:solidFill>
          </a:ln>
        </p:spPr>
        <p:txBody>
          <a:bodyPr wrap="square" tIns="216000" bIns="180000" rtlCol="0">
            <a:spAutoFit/>
          </a:bodyPr>
          <a:lstStyle/>
          <a:p>
            <a:pPr lvl="1"/>
            <a:r>
              <a:rPr lang="en-CA" sz="2400" dirty="0"/>
              <a:t>“</a:t>
            </a:r>
            <a:r>
              <a:rPr lang="en-CA" sz="2400" dirty="0">
                <a:latin typeface="Arial" panose="020B0604020202020204" pitchFamily="34" charset="0"/>
                <a:cs typeface="Arial" panose="020B0604020202020204" pitchFamily="34" charset="0"/>
              </a:rPr>
              <a:t>In the Government of Canada, evaluation is the systematic and neutral collection and analysis of evidence to judge merit, worth or value. </a:t>
            </a:r>
            <a:r>
              <a:rPr lang="en-CA" sz="2400" dirty="0" smtClean="0">
                <a:latin typeface="Arial" panose="020B0604020202020204" pitchFamily="34" charset="0"/>
                <a:cs typeface="Arial" panose="020B0604020202020204" pitchFamily="34" charset="0"/>
              </a:rPr>
              <a:t>Evaluation </a:t>
            </a:r>
            <a:r>
              <a:rPr lang="en-CA" sz="2400" dirty="0">
                <a:latin typeface="Arial" panose="020B0604020202020204" pitchFamily="34" charset="0"/>
                <a:cs typeface="Arial" panose="020B0604020202020204" pitchFamily="34" charset="0"/>
              </a:rPr>
              <a:t>informs decision making, improvements, innovation and accountability. </a:t>
            </a:r>
            <a:r>
              <a:rPr lang="en-CA" sz="2400" dirty="0" smtClean="0">
                <a:latin typeface="Arial" panose="020B0604020202020204" pitchFamily="34" charset="0"/>
                <a:cs typeface="Arial" panose="020B0604020202020204" pitchFamily="34" charset="0"/>
              </a:rPr>
              <a:t>Evaluations </a:t>
            </a:r>
            <a:r>
              <a:rPr lang="en-CA" sz="2400" dirty="0">
                <a:latin typeface="Arial" panose="020B0604020202020204" pitchFamily="34" charset="0"/>
                <a:cs typeface="Arial" panose="020B0604020202020204" pitchFamily="34" charset="0"/>
              </a:rPr>
              <a:t>typically focus on programs, policies and priorities and examine questions related to relevance, effectiveness and efficiency</a:t>
            </a:r>
            <a:r>
              <a:rPr lang="en-CA" sz="2400" dirty="0" smtClean="0">
                <a:latin typeface="Arial" panose="020B0604020202020204" pitchFamily="34" charset="0"/>
                <a:cs typeface="Arial" panose="020B0604020202020204" pitchFamily="34" charset="0"/>
              </a:rPr>
              <a:t>”. </a:t>
            </a:r>
            <a:endParaRPr lang="en-CA" sz="2400" dirty="0">
              <a:latin typeface="Arial" panose="020B0604020202020204" pitchFamily="34" charset="0"/>
              <a:cs typeface="Arial" panose="020B0604020202020204" pitchFamily="34" charset="0"/>
            </a:endParaRPr>
          </a:p>
          <a:p>
            <a:pPr algn="r"/>
            <a:r>
              <a:rPr lang="en-CA" i="1" dirty="0" smtClean="0">
                <a:latin typeface="Arial" panose="020B0604020202020204" pitchFamily="34" charset="0"/>
                <a:cs typeface="Arial" panose="020B0604020202020204" pitchFamily="34" charset="0"/>
              </a:rPr>
              <a:t>Policy on Results, 2016	</a:t>
            </a:r>
          </a:p>
        </p:txBody>
      </p:sp>
    </p:spTree>
    <p:extLst>
      <p:ext uri="{BB962C8B-B14F-4D97-AF65-F5344CB8AC3E}">
        <p14:creationId xmlns:p14="http://schemas.microsoft.com/office/powerpoint/2010/main" val="60399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468313" y="287338"/>
            <a:ext cx="8675687" cy="665162"/>
          </a:xfrm>
        </p:spPr>
        <p:txBody>
          <a:bodyPr tIns="421200" anchor="ctr" anchorCtr="0">
            <a:noAutofit/>
          </a:bodyPr>
          <a:lstStyle/>
          <a:p>
            <a:pPr algn="l"/>
            <a:r>
              <a:rPr lang="en-US" sz="2800" b="1" dirty="0" smtClean="0">
                <a:latin typeface="Arial" panose="020B0604020202020204" pitchFamily="34" charset="0"/>
                <a:cs typeface="Arial" panose="020B0604020202020204" pitchFamily="34" charset="0"/>
              </a:rPr>
              <a:t>E</a:t>
            </a:r>
            <a:r>
              <a:rPr lang="en-CA" sz="2800" b="1" dirty="0">
                <a:latin typeface="Arial" panose="020B0604020202020204" pitchFamily="34" charset="0"/>
                <a:cs typeface="Arial" panose="020B0604020202020204" pitchFamily="34" charset="0"/>
              </a:rPr>
              <a:t>valuation in a Program and Policy Life Cycle</a:t>
            </a:r>
            <a:endParaRPr lang="en-US" sz="2800" dirty="0">
              <a:latin typeface="Arial" panose="020B0604020202020204" pitchFamily="34" charset="0"/>
              <a:cs typeface="Arial" panose="020B0604020202020204" pitchFamily="34" charset="0"/>
            </a:endParaRPr>
          </a:p>
        </p:txBody>
      </p:sp>
      <p:grpSp>
        <p:nvGrpSpPr>
          <p:cNvPr id="12" name="Group 11"/>
          <p:cNvGrpSpPr/>
          <p:nvPr/>
        </p:nvGrpSpPr>
        <p:grpSpPr>
          <a:xfrm>
            <a:off x="507039" y="1819472"/>
            <a:ext cx="8179761" cy="937834"/>
            <a:chOff x="507039" y="2293196"/>
            <a:chExt cx="8179761" cy="937834"/>
          </a:xfrm>
        </p:grpSpPr>
        <p:sp>
          <p:nvSpPr>
            <p:cNvPr id="2" name="TextBox 1"/>
            <p:cNvSpPr txBox="1"/>
            <p:nvPr/>
          </p:nvSpPr>
          <p:spPr>
            <a:xfrm>
              <a:off x="2027104" y="2408170"/>
              <a:ext cx="6659696" cy="707886"/>
            </a:xfrm>
            <a:prstGeom prst="rect">
              <a:avLst/>
            </a:prstGeom>
            <a:noFill/>
          </p:spPr>
          <p:txBody>
            <a:bodyPr wrap="square" rtlCol="0">
              <a:spAutoFit/>
            </a:bodyPr>
            <a:lstStyle/>
            <a:p>
              <a:r>
                <a:rPr lang="en-CA" sz="2000" dirty="0" smtClean="0">
                  <a:latin typeface="Arial" panose="020B0604020202020204" pitchFamily="34" charset="0"/>
                  <a:cs typeface="Arial" panose="020B0604020202020204" pitchFamily="34" charset="0"/>
                </a:rPr>
                <a:t>Informs the design and development of new programs through complementary evidence.</a:t>
              </a:r>
            </a:p>
          </p:txBody>
        </p:sp>
        <p:sp>
          <p:nvSpPr>
            <p:cNvPr id="6" name="Pentagon 5"/>
            <p:cNvSpPr/>
            <p:nvPr/>
          </p:nvSpPr>
          <p:spPr>
            <a:xfrm>
              <a:off x="507039" y="2293196"/>
              <a:ext cx="1398875" cy="937834"/>
            </a:xfrm>
            <a:prstGeom prst="homePlate">
              <a:avLst>
                <a:gd name="adj" fmla="val 26531"/>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600" b="1" dirty="0" smtClean="0"/>
                <a:t>Beginning</a:t>
              </a:r>
              <a:endParaRPr lang="en-CA" sz="1600" dirty="0"/>
            </a:p>
          </p:txBody>
        </p:sp>
      </p:grpSp>
      <p:grpSp>
        <p:nvGrpSpPr>
          <p:cNvPr id="14" name="Group 13"/>
          <p:cNvGrpSpPr/>
          <p:nvPr/>
        </p:nvGrpSpPr>
        <p:grpSpPr>
          <a:xfrm>
            <a:off x="507037" y="4729078"/>
            <a:ext cx="8179763" cy="937834"/>
            <a:chOff x="507037" y="4453653"/>
            <a:chExt cx="8179763" cy="937834"/>
          </a:xfrm>
        </p:grpSpPr>
        <p:sp>
          <p:nvSpPr>
            <p:cNvPr id="8" name="Pentagon 7"/>
            <p:cNvSpPr/>
            <p:nvPr/>
          </p:nvSpPr>
          <p:spPr>
            <a:xfrm>
              <a:off x="507037" y="4453653"/>
              <a:ext cx="1398877" cy="937834"/>
            </a:xfrm>
            <a:prstGeom prst="homePlate">
              <a:avLst>
                <a:gd name="adj" fmla="val 26531"/>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600" b="1" dirty="0" smtClean="0"/>
                <a:t>Conclusion</a:t>
              </a:r>
              <a:endParaRPr lang="en-CA" sz="1600" dirty="0"/>
            </a:p>
          </p:txBody>
        </p:sp>
        <p:sp>
          <p:nvSpPr>
            <p:cNvPr id="10" name="TextBox 9"/>
            <p:cNvSpPr txBox="1"/>
            <p:nvPr/>
          </p:nvSpPr>
          <p:spPr>
            <a:xfrm>
              <a:off x="2027104" y="4559855"/>
              <a:ext cx="6659696" cy="707886"/>
            </a:xfrm>
            <a:prstGeom prst="rect">
              <a:avLst/>
            </a:prstGeom>
            <a:noFill/>
          </p:spPr>
          <p:txBody>
            <a:bodyPr wrap="square" rtlCol="0">
              <a:spAutoFit/>
            </a:bodyPr>
            <a:lstStyle/>
            <a:p>
              <a:r>
                <a:rPr lang="en-CA" sz="2000" dirty="0" smtClean="0">
                  <a:latin typeface="Arial" panose="020B0604020202020204" pitchFamily="34" charset="0"/>
                  <a:cs typeface="Arial" panose="020B0604020202020204" pitchFamily="34" charset="0"/>
                </a:rPr>
                <a:t>Derives </a:t>
              </a:r>
              <a:r>
                <a:rPr lang="en-CA" sz="2000" dirty="0">
                  <a:latin typeface="Arial" panose="020B0604020202020204" pitchFamily="34" charset="0"/>
                  <a:cs typeface="Arial" panose="020B0604020202020204" pitchFamily="34" charset="0"/>
                </a:rPr>
                <a:t>lessons learned </a:t>
              </a:r>
              <a:r>
                <a:rPr lang="en-CA" sz="2000" dirty="0" smtClean="0">
                  <a:latin typeface="Arial" panose="020B0604020202020204" pitchFamily="34" charset="0"/>
                  <a:cs typeface="Arial" panose="020B0604020202020204" pitchFamily="34" charset="0"/>
                </a:rPr>
                <a:t>/ </a:t>
              </a:r>
              <a:r>
                <a:rPr lang="en-CA" sz="2000" dirty="0">
                  <a:latin typeface="Arial" panose="020B0604020202020204" pitchFamily="34" charset="0"/>
                  <a:cs typeface="Arial" panose="020B0604020202020204" pitchFamily="34" charset="0"/>
                </a:rPr>
                <a:t>expands the evidence base to inform the development of future programs or policies</a:t>
              </a:r>
              <a:r>
                <a:rPr lang="en-CA" sz="2000" dirty="0" smtClean="0">
                  <a:latin typeface="Arial" panose="020B0604020202020204" pitchFamily="34" charset="0"/>
                  <a:cs typeface="Arial" panose="020B0604020202020204" pitchFamily="34" charset="0"/>
                </a:rPr>
                <a:t>.</a:t>
              </a:r>
              <a:endParaRPr lang="en-CA" sz="2000" dirty="0">
                <a:latin typeface="Arial" panose="020B0604020202020204" pitchFamily="34" charset="0"/>
                <a:cs typeface="Arial" panose="020B0604020202020204" pitchFamily="34" charset="0"/>
              </a:endParaRPr>
            </a:p>
          </p:txBody>
        </p:sp>
      </p:grpSp>
      <p:grpSp>
        <p:nvGrpSpPr>
          <p:cNvPr id="13" name="Group 12"/>
          <p:cNvGrpSpPr/>
          <p:nvPr/>
        </p:nvGrpSpPr>
        <p:grpSpPr>
          <a:xfrm>
            <a:off x="507037" y="3274275"/>
            <a:ext cx="8179763" cy="937834"/>
            <a:chOff x="507037" y="3385151"/>
            <a:chExt cx="8179763" cy="937834"/>
          </a:xfrm>
        </p:grpSpPr>
        <p:sp>
          <p:nvSpPr>
            <p:cNvPr id="7" name="Pentagon 6"/>
            <p:cNvSpPr/>
            <p:nvPr/>
          </p:nvSpPr>
          <p:spPr>
            <a:xfrm>
              <a:off x="507037" y="3385151"/>
              <a:ext cx="1398877" cy="937834"/>
            </a:xfrm>
            <a:prstGeom prst="homePlate">
              <a:avLst>
                <a:gd name="adj" fmla="val 26531"/>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1600" b="1" dirty="0" smtClean="0"/>
                <a:t>Throughout</a:t>
              </a:r>
              <a:endParaRPr lang="en-CA" sz="1600" dirty="0"/>
            </a:p>
          </p:txBody>
        </p:sp>
        <p:sp>
          <p:nvSpPr>
            <p:cNvPr id="11" name="TextBox 10"/>
            <p:cNvSpPr txBox="1"/>
            <p:nvPr/>
          </p:nvSpPr>
          <p:spPr>
            <a:xfrm>
              <a:off x="2027104" y="3500125"/>
              <a:ext cx="6659696" cy="707886"/>
            </a:xfrm>
            <a:prstGeom prst="rect">
              <a:avLst/>
            </a:prstGeom>
            <a:noFill/>
          </p:spPr>
          <p:txBody>
            <a:bodyPr wrap="square" rtlCol="0">
              <a:spAutoFit/>
            </a:bodyPr>
            <a:lstStyle/>
            <a:p>
              <a:r>
                <a:rPr lang="en-CA" sz="2000" dirty="0" smtClean="0">
                  <a:latin typeface="Arial" panose="020B0604020202020204" pitchFamily="34" charset="0"/>
                  <a:cs typeface="Arial" panose="020B0604020202020204" pitchFamily="34" charset="0"/>
                </a:rPr>
                <a:t>Provides </a:t>
              </a:r>
              <a:r>
                <a:rPr lang="en-CA" sz="2000" dirty="0">
                  <a:latin typeface="Arial" panose="020B0604020202020204" pitchFamily="34" charset="0"/>
                  <a:cs typeface="Arial" panose="020B0604020202020204" pitchFamily="34" charset="0"/>
                </a:rPr>
                <a:t>evidence decision and recommendations that support adjustments and renewal. </a:t>
              </a:r>
            </a:p>
          </p:txBody>
        </p:sp>
      </p:grpSp>
    </p:spTree>
    <p:extLst>
      <p:ext uri="{BB962C8B-B14F-4D97-AF65-F5344CB8AC3E}">
        <p14:creationId xmlns:p14="http://schemas.microsoft.com/office/powerpoint/2010/main" val="424292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446088" y="288000"/>
            <a:ext cx="8229600" cy="665162"/>
          </a:xfrm>
        </p:spPr>
        <p:txBody>
          <a:bodyPr tIns="421200" anchor="ctr" anchorCtr="0">
            <a:noAutofit/>
          </a:bodyPr>
          <a:lstStyle/>
          <a:p>
            <a:pPr algn="l"/>
            <a:r>
              <a:rPr lang="en-CA" sz="2800" b="1" dirty="0">
                <a:latin typeface="Arial" panose="020B0604020202020204" pitchFamily="34" charset="0"/>
                <a:cs typeface="Arial" panose="020B0604020202020204" pitchFamily="34" charset="0"/>
              </a:rPr>
              <a:t>The Department is required to evaluate programs every 5 years</a:t>
            </a:r>
            <a:endParaRPr lang="en-US" sz="2800" b="1" dirty="0">
              <a:latin typeface="Arial" panose="020B0604020202020204" pitchFamily="34" charset="0"/>
              <a:cs typeface="Arial" panose="020B0604020202020204" pitchFamily="34" charset="0"/>
            </a:endParaRPr>
          </a:p>
        </p:txBody>
      </p:sp>
      <p:sp>
        <p:nvSpPr>
          <p:cNvPr id="3" name="TextBox 2"/>
          <p:cNvSpPr txBox="1"/>
          <p:nvPr/>
        </p:nvSpPr>
        <p:spPr>
          <a:xfrm>
            <a:off x="452438" y="1537924"/>
            <a:ext cx="8223250" cy="3816429"/>
          </a:xfrm>
          <a:prstGeom prst="rect">
            <a:avLst/>
          </a:prstGeom>
          <a:noFill/>
        </p:spPr>
        <p:txBody>
          <a:bodyPr wrap="square" rtlCol="0">
            <a:spAutoFit/>
          </a:bodyPr>
          <a:lstStyle/>
          <a:p>
            <a:pPr marL="285750" indent="-285750">
              <a:spcBef>
                <a:spcPts val="600"/>
              </a:spcBef>
              <a:spcAft>
                <a:spcPts val="1200"/>
              </a:spcAft>
              <a:buFont typeface="Arial" panose="020B0604020202020204" pitchFamily="34" charset="0"/>
              <a:buChar char="•"/>
            </a:pPr>
            <a:r>
              <a:rPr lang="en-CA" sz="2000" dirty="0">
                <a:latin typeface="Arial" panose="020B0604020202020204" pitchFamily="34" charset="0"/>
                <a:cs typeface="Arial" panose="020B0604020202020204" pitchFamily="34" charset="0"/>
              </a:rPr>
              <a:t>B</a:t>
            </a:r>
            <a:r>
              <a:rPr lang="en-CA" sz="2000" dirty="0" smtClean="0">
                <a:latin typeface="Arial" panose="020B0604020202020204" pitchFamily="34" charset="0"/>
                <a:cs typeface="Arial" panose="020B0604020202020204" pitchFamily="34" charset="0"/>
              </a:rPr>
              <a:t>ased </a:t>
            </a:r>
            <a:r>
              <a:rPr lang="en-CA" sz="2000" dirty="0">
                <a:latin typeface="Arial" panose="020B0604020202020204" pitchFamily="34" charset="0"/>
                <a:cs typeface="Arial" panose="020B0604020202020204" pitchFamily="34" charset="0"/>
              </a:rPr>
              <a:t>on two authorities:</a:t>
            </a:r>
          </a:p>
          <a:p>
            <a:pPr marL="628650" indent="-285750">
              <a:spcBef>
                <a:spcPts val="600"/>
              </a:spcBef>
              <a:spcAft>
                <a:spcPts val="1200"/>
              </a:spcAft>
              <a:buFont typeface="Courier New" panose="02070309020205020404" pitchFamily="49" charset="0"/>
              <a:buChar char="o"/>
            </a:pPr>
            <a:r>
              <a:rPr lang="en-CA" dirty="0">
                <a:latin typeface="Arial" panose="020B0604020202020204" pitchFamily="34" charset="0"/>
                <a:cs typeface="Arial" panose="020B0604020202020204" pitchFamily="34" charset="0"/>
              </a:rPr>
              <a:t>the Financial Administration </a:t>
            </a:r>
            <a:r>
              <a:rPr lang="en-CA" dirty="0" smtClean="0">
                <a:latin typeface="Arial" panose="020B0604020202020204" pitchFamily="34" charset="0"/>
                <a:cs typeface="Arial" panose="020B0604020202020204" pitchFamily="34" charset="0"/>
              </a:rPr>
              <a:t>Act; </a:t>
            </a:r>
            <a:r>
              <a:rPr lang="en-CA" dirty="0">
                <a:latin typeface="Arial" panose="020B0604020202020204" pitchFamily="34" charset="0"/>
                <a:cs typeface="Arial" panose="020B0604020202020204" pitchFamily="34" charset="0"/>
              </a:rPr>
              <a:t>and</a:t>
            </a:r>
          </a:p>
          <a:p>
            <a:pPr marL="628650" indent="-285750">
              <a:spcBef>
                <a:spcPts val="600"/>
              </a:spcBef>
              <a:spcAft>
                <a:spcPts val="1200"/>
              </a:spcAft>
              <a:buFont typeface="Courier New" panose="02070309020205020404" pitchFamily="49" charset="0"/>
              <a:buChar char="o"/>
            </a:pPr>
            <a:r>
              <a:rPr lang="en-CA" dirty="0">
                <a:latin typeface="Arial" panose="020B0604020202020204" pitchFamily="34" charset="0"/>
                <a:cs typeface="Arial" panose="020B0604020202020204" pitchFamily="34" charset="0"/>
              </a:rPr>
              <a:t>the Policy on Results</a:t>
            </a:r>
            <a:r>
              <a:rPr lang="en-CA" dirty="0" smtClean="0">
                <a:latin typeface="Arial" panose="020B0604020202020204" pitchFamily="34" charset="0"/>
                <a:cs typeface="Arial" panose="020B0604020202020204" pitchFamily="34" charset="0"/>
              </a:rPr>
              <a:t>.</a:t>
            </a:r>
          </a:p>
          <a:p>
            <a:pPr marL="285750" lvl="0" indent="-285750">
              <a:spcBef>
                <a:spcPts val="600"/>
              </a:spcBef>
              <a:spcAft>
                <a:spcPts val="1200"/>
              </a:spcAft>
              <a:buFont typeface="Arial" panose="020B0604020202020204" pitchFamily="34" charset="0"/>
              <a:buChar char="•"/>
            </a:pPr>
            <a:r>
              <a:rPr lang="en-CA" sz="2000" dirty="0" smtClean="0">
                <a:latin typeface="Arial" panose="020B0604020202020204" pitchFamily="34" charset="0"/>
                <a:cs typeface="Arial" panose="020B0604020202020204" pitchFamily="34" charset="0"/>
              </a:rPr>
              <a:t>Evaluation reports are made public within 120 days of completion. </a:t>
            </a:r>
          </a:p>
          <a:p>
            <a:pPr marL="285750" lvl="0" indent="-285750">
              <a:spcBef>
                <a:spcPts val="600"/>
              </a:spcBef>
              <a:spcAft>
                <a:spcPts val="1200"/>
              </a:spcAft>
              <a:buFont typeface="Arial" panose="020B0604020202020204" pitchFamily="34" charset="0"/>
              <a:buChar char="•"/>
            </a:pPr>
            <a:r>
              <a:rPr lang="en-CA" sz="2000" dirty="0" smtClean="0">
                <a:latin typeface="Arial" panose="020B0604020202020204" pitchFamily="34" charset="0"/>
                <a:cs typeface="Arial" panose="020B0604020202020204" pitchFamily="34" charset="0"/>
              </a:rPr>
              <a:t>The Employment Insurance program is evaluated more frequently than others. </a:t>
            </a:r>
          </a:p>
          <a:p>
            <a:pPr marL="628650" indent="-285750">
              <a:spcBef>
                <a:spcPts val="600"/>
              </a:spcBef>
              <a:spcAft>
                <a:spcPts val="1200"/>
              </a:spcAft>
              <a:buFont typeface="Courier New" panose="02070309020205020404" pitchFamily="49" charset="0"/>
              <a:buChar char="o"/>
            </a:pPr>
            <a:r>
              <a:rPr lang="en-CA" dirty="0" smtClean="0">
                <a:latin typeface="Arial" panose="020B0604020202020204" pitchFamily="34" charset="0"/>
                <a:cs typeface="Arial" panose="020B0604020202020204" pitchFamily="34" charset="0"/>
              </a:rPr>
              <a:t>this </a:t>
            </a:r>
            <a:r>
              <a:rPr lang="en-CA" dirty="0">
                <a:latin typeface="Arial" panose="020B0604020202020204" pitchFamily="34" charset="0"/>
                <a:cs typeface="Arial" panose="020B0604020202020204" pitchFamily="34" charset="0"/>
              </a:rPr>
              <a:t>is mainly because of the program’s </a:t>
            </a:r>
            <a:r>
              <a:rPr lang="en-CA" dirty="0" smtClean="0">
                <a:latin typeface="Arial" panose="020B0604020202020204" pitchFamily="34" charset="0"/>
                <a:cs typeface="Arial" panose="020B0604020202020204" pitchFamily="34" charset="0"/>
              </a:rPr>
              <a:t>scale; </a:t>
            </a:r>
            <a:r>
              <a:rPr lang="en-CA" dirty="0">
                <a:latin typeface="Arial" panose="020B0604020202020204" pitchFamily="34" charset="0"/>
                <a:cs typeface="Arial" panose="020B0604020202020204" pitchFamily="34" charset="0"/>
              </a:rPr>
              <a:t>and </a:t>
            </a:r>
          </a:p>
          <a:p>
            <a:pPr marL="628650" indent="-285750">
              <a:spcBef>
                <a:spcPts val="600"/>
              </a:spcBef>
              <a:spcAft>
                <a:spcPts val="1200"/>
              </a:spcAft>
              <a:buFont typeface="Courier New" panose="02070309020205020404" pitchFamily="49" charset="0"/>
              <a:buChar char="o"/>
            </a:pPr>
            <a:r>
              <a:rPr lang="en-CA" dirty="0">
                <a:latin typeface="Arial" panose="020B0604020202020204" pitchFamily="34" charset="0"/>
                <a:cs typeface="Arial" panose="020B0604020202020204" pitchFamily="34" charset="0"/>
              </a:rPr>
              <a:t>t</a:t>
            </a:r>
            <a:r>
              <a:rPr lang="en-CA" dirty="0" smtClean="0">
                <a:latin typeface="Arial" panose="020B0604020202020204" pitchFamily="34" charset="0"/>
                <a:cs typeface="Arial" panose="020B0604020202020204" pitchFamily="34" charset="0"/>
              </a:rPr>
              <a:t>he </a:t>
            </a:r>
            <a:r>
              <a:rPr lang="en-CA" dirty="0">
                <a:latin typeface="Arial" panose="020B0604020202020204" pitchFamily="34" charset="0"/>
                <a:cs typeface="Arial" panose="020B0604020202020204" pitchFamily="34" charset="0"/>
              </a:rPr>
              <a:t>unique objectives of each employment benefits and support.</a:t>
            </a:r>
          </a:p>
        </p:txBody>
      </p:sp>
    </p:spTree>
    <p:extLst>
      <p:ext uri="{BB962C8B-B14F-4D97-AF65-F5344CB8AC3E}">
        <p14:creationId xmlns:p14="http://schemas.microsoft.com/office/powerpoint/2010/main" val="256067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446088" y="288000"/>
            <a:ext cx="8229600" cy="665162"/>
          </a:xfrm>
        </p:spPr>
        <p:txBody>
          <a:bodyPr tIns="421200" anchor="ctr" anchorCtr="0">
            <a:noAutofit/>
          </a:bodyPr>
          <a:lstStyle/>
          <a:p>
            <a:pPr algn="l"/>
            <a:r>
              <a:rPr lang="en-CA" sz="2400" b="1" dirty="0" smtClean="0">
                <a:latin typeface="Arial" panose="020B0604020202020204" pitchFamily="34" charset="0"/>
                <a:cs typeface="Arial" panose="020B0604020202020204" pitchFamily="34" charset="0"/>
              </a:rPr>
              <a:t>Working </a:t>
            </a:r>
            <a:r>
              <a:rPr lang="en-CA" sz="2400" b="1" dirty="0">
                <a:latin typeface="Arial" panose="020B0604020202020204" pitchFamily="34" charset="0"/>
                <a:cs typeface="Arial" panose="020B0604020202020204" pitchFamily="34" charset="0"/>
              </a:rPr>
              <a:t>While on Claim Pilot Projects </a:t>
            </a:r>
            <a:r>
              <a:rPr lang="en-CA" sz="2400" b="1" dirty="0" smtClean="0">
                <a:latin typeface="Arial" panose="020B0604020202020204" pitchFamily="34" charset="0"/>
                <a:cs typeface="Arial" panose="020B0604020202020204" pitchFamily="34" charset="0"/>
              </a:rPr>
              <a:t>(2018</a:t>
            </a:r>
            <a:r>
              <a:rPr lang="en-CA" sz="2400" b="1"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grpSp>
        <p:nvGrpSpPr>
          <p:cNvPr id="29" name="Group 28"/>
          <p:cNvGrpSpPr/>
          <p:nvPr/>
        </p:nvGrpSpPr>
        <p:grpSpPr>
          <a:xfrm>
            <a:off x="192696" y="2647509"/>
            <a:ext cx="8482992" cy="3132402"/>
            <a:chOff x="424052" y="2718914"/>
            <a:chExt cx="8591604" cy="2015937"/>
          </a:xfrm>
        </p:grpSpPr>
        <p:sp>
          <p:nvSpPr>
            <p:cNvPr id="14" name="TextBox 13"/>
            <p:cNvSpPr txBox="1"/>
            <p:nvPr/>
          </p:nvSpPr>
          <p:spPr>
            <a:xfrm>
              <a:off x="1908365" y="2718914"/>
              <a:ext cx="7107291" cy="1198368"/>
            </a:xfrm>
            <a:prstGeom prst="rect">
              <a:avLst/>
            </a:prstGeom>
            <a:noFill/>
          </p:spPr>
          <p:txBody>
            <a:bodyPr wrap="square" lIns="216000" tIns="0" rtlCol="0">
              <a:spAutoFit/>
            </a:bodyPr>
            <a:lstStyle/>
            <a:p>
              <a:pPr indent="-193675" defTabSz="355600">
                <a:spcBef>
                  <a:spcPts val="600"/>
                </a:spcBef>
                <a:spcAft>
                  <a:spcPts val="600"/>
                </a:spcAft>
              </a:pPr>
              <a:r>
                <a:rPr lang="en-CA" dirty="0">
                  <a:latin typeface="Arial" panose="020B0604020202020204" pitchFamily="34" charset="0"/>
                  <a:cs typeface="Arial" panose="020B0604020202020204" pitchFamily="34" charset="0"/>
                </a:rPr>
                <a:t>Both rule changes increased the </a:t>
              </a:r>
              <a:r>
                <a:rPr lang="en-CA" dirty="0" smtClean="0">
                  <a:latin typeface="Arial" panose="020B0604020202020204" pitchFamily="34" charset="0"/>
                  <a:cs typeface="Arial" panose="020B0604020202020204" pitchFamily="34" charset="0"/>
                </a:rPr>
                <a:t>probability </a:t>
              </a:r>
              <a:r>
                <a:rPr lang="en-CA" dirty="0">
                  <a:latin typeface="Arial" panose="020B0604020202020204" pitchFamily="34" charset="0"/>
                  <a:cs typeface="Arial" panose="020B0604020202020204" pitchFamily="34" charset="0"/>
                </a:rPr>
                <a:t>of claimants working while receiving </a:t>
              </a:r>
              <a:r>
                <a:rPr lang="en-CA" dirty="0" smtClean="0">
                  <a:latin typeface="Arial" panose="020B0604020202020204" pitchFamily="34" charset="0"/>
                  <a:cs typeface="Arial" panose="020B0604020202020204" pitchFamily="34" charset="0"/>
                </a:rPr>
                <a:t>benefits. However, the second rule (recently legislated) was more effective.</a:t>
              </a:r>
            </a:p>
            <a:p>
              <a:pPr indent="-193675" defTabSz="355600">
                <a:spcBef>
                  <a:spcPts val="600"/>
                </a:spcBef>
                <a:spcAft>
                  <a:spcPts val="600"/>
                </a:spcAft>
              </a:pPr>
              <a:r>
                <a:rPr lang="en-CA" dirty="0" smtClean="0">
                  <a:latin typeface="Arial" panose="020B0604020202020204" pitchFamily="34" charset="0"/>
                  <a:cs typeface="Arial" panose="020B0604020202020204" pitchFamily="34" charset="0"/>
                </a:rPr>
                <a:t/>
              </a:r>
              <a:br>
                <a:rPr lang="en-CA" dirty="0" smtClean="0">
                  <a:latin typeface="Arial" panose="020B0604020202020204" pitchFamily="34" charset="0"/>
                  <a:cs typeface="Arial" panose="020B0604020202020204" pitchFamily="34" charset="0"/>
                </a:rPr>
              </a:br>
              <a:r>
                <a:rPr lang="en-CA" dirty="0" smtClean="0">
                  <a:latin typeface="Arial" panose="020B0604020202020204" pitchFamily="34" charset="0"/>
                  <a:cs typeface="Arial" panose="020B0604020202020204" pitchFamily="34" charset="0"/>
                </a:rPr>
                <a:t>A survey revealed that low levels of awareness and understanding of the second rule could have limited its impact</a:t>
              </a:r>
            </a:p>
          </p:txBody>
        </p:sp>
        <p:sp>
          <p:nvSpPr>
            <p:cNvPr id="8" name="Rectangle 7"/>
            <p:cNvSpPr/>
            <p:nvPr/>
          </p:nvSpPr>
          <p:spPr>
            <a:xfrm>
              <a:off x="424052" y="2718914"/>
              <a:ext cx="1495425" cy="415963"/>
            </a:xfrm>
            <a:prstGeom prst="rect">
              <a:avLst/>
            </a:prstGeom>
            <a:noFill/>
            <a:ln w="28575">
              <a:noFill/>
            </a:ln>
          </p:spPr>
          <p:style>
            <a:lnRef idx="2">
              <a:schemeClr val="accent2"/>
            </a:lnRef>
            <a:fillRef idx="1">
              <a:schemeClr val="lt1"/>
            </a:fillRef>
            <a:effectRef idx="0">
              <a:schemeClr val="accent2"/>
            </a:effectRef>
            <a:fontRef idx="minor">
              <a:schemeClr val="dk1"/>
            </a:fontRef>
          </p:style>
          <p:txBody>
            <a:bodyPr rtlCol="0" anchor="t">
              <a:spAutoFit/>
            </a:bodyPr>
            <a:lstStyle/>
            <a:p>
              <a:pPr algn="r"/>
              <a:r>
                <a:rPr lang="en-CA" b="1" dirty="0" smtClean="0">
                  <a:solidFill>
                    <a:schemeClr val="accent1">
                      <a:lumMod val="75000"/>
                    </a:schemeClr>
                  </a:solidFill>
                  <a:latin typeface="Arial" panose="020B0604020202020204" pitchFamily="34" charset="0"/>
                  <a:cs typeface="Arial" panose="020B0604020202020204" pitchFamily="34" charset="0"/>
                </a:rPr>
                <a:t>Key</a:t>
              </a:r>
              <a:br>
                <a:rPr lang="en-CA" b="1" dirty="0" smtClean="0">
                  <a:solidFill>
                    <a:schemeClr val="accent1">
                      <a:lumMod val="75000"/>
                    </a:schemeClr>
                  </a:solidFill>
                  <a:latin typeface="Arial" panose="020B0604020202020204" pitchFamily="34" charset="0"/>
                  <a:cs typeface="Arial" panose="020B0604020202020204" pitchFamily="34" charset="0"/>
                </a:rPr>
              </a:br>
              <a:r>
                <a:rPr lang="en-CA" b="1" dirty="0" smtClean="0">
                  <a:solidFill>
                    <a:schemeClr val="accent1">
                      <a:lumMod val="75000"/>
                    </a:schemeClr>
                  </a:solidFill>
                  <a:latin typeface="Arial" panose="020B0604020202020204" pitchFamily="34" charset="0"/>
                  <a:cs typeface="Arial" panose="020B0604020202020204" pitchFamily="34" charset="0"/>
                </a:rPr>
                <a:t>Findings </a:t>
              </a:r>
              <a:endParaRPr lang="en-CA" dirty="0">
                <a:solidFill>
                  <a:schemeClr val="accent1">
                    <a:lumMod val="75000"/>
                  </a:schemeClr>
                </a:solidFill>
                <a:latin typeface="Arial" panose="020B0604020202020204" pitchFamily="34" charset="0"/>
                <a:cs typeface="Arial" panose="020B0604020202020204" pitchFamily="34" charset="0"/>
              </a:endParaRPr>
            </a:p>
          </p:txBody>
        </p:sp>
        <p:cxnSp>
          <p:nvCxnSpPr>
            <p:cNvPr id="3" name="Straight Connector 2"/>
            <p:cNvCxnSpPr/>
            <p:nvPr/>
          </p:nvCxnSpPr>
          <p:spPr>
            <a:xfrm flipV="1">
              <a:off x="1919477" y="2718917"/>
              <a:ext cx="0" cy="2015934"/>
            </a:xfrm>
            <a:prstGeom prst="line">
              <a:avLst/>
            </a:prstGeom>
            <a:ln w="31750">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8" name="Group 27"/>
          <p:cNvGrpSpPr/>
          <p:nvPr/>
        </p:nvGrpSpPr>
        <p:grpSpPr>
          <a:xfrm>
            <a:off x="192695" y="1581843"/>
            <a:ext cx="8494105" cy="606571"/>
            <a:chOff x="424051" y="1541039"/>
            <a:chExt cx="8494105" cy="606571"/>
          </a:xfrm>
        </p:grpSpPr>
        <p:sp>
          <p:nvSpPr>
            <p:cNvPr id="11" name="Rectangle 10"/>
            <p:cNvSpPr/>
            <p:nvPr/>
          </p:nvSpPr>
          <p:spPr>
            <a:xfrm>
              <a:off x="424051" y="1541039"/>
              <a:ext cx="1495425" cy="369332"/>
            </a:xfrm>
            <a:prstGeom prst="rect">
              <a:avLst/>
            </a:prstGeom>
            <a:noFill/>
            <a:ln w="28575">
              <a:noFill/>
            </a:ln>
          </p:spPr>
          <p:style>
            <a:lnRef idx="2">
              <a:schemeClr val="accent2"/>
            </a:lnRef>
            <a:fillRef idx="1">
              <a:schemeClr val="lt1"/>
            </a:fillRef>
            <a:effectRef idx="0">
              <a:schemeClr val="accent2"/>
            </a:effectRef>
            <a:fontRef idx="minor">
              <a:schemeClr val="dk1"/>
            </a:fontRef>
          </p:style>
          <p:txBody>
            <a:bodyPr rtlCol="0" anchor="ctr">
              <a:spAutoFit/>
            </a:bodyPr>
            <a:lstStyle/>
            <a:p>
              <a:pPr algn="r"/>
              <a:r>
                <a:rPr lang="en-CA" b="1" dirty="0">
                  <a:solidFill>
                    <a:schemeClr val="accent1">
                      <a:lumMod val="75000"/>
                    </a:schemeClr>
                  </a:solidFill>
                  <a:latin typeface="Arial" panose="020B0604020202020204" pitchFamily="34" charset="0"/>
                  <a:cs typeface="Arial" panose="020B0604020202020204" pitchFamily="34" charset="0"/>
                </a:rPr>
                <a:t>Context </a:t>
              </a:r>
            </a:p>
          </p:txBody>
        </p:sp>
        <p:sp>
          <p:nvSpPr>
            <p:cNvPr id="12" name="TextBox 11"/>
            <p:cNvSpPr txBox="1"/>
            <p:nvPr/>
          </p:nvSpPr>
          <p:spPr>
            <a:xfrm>
              <a:off x="1919477" y="1547446"/>
              <a:ext cx="6998679" cy="600164"/>
            </a:xfrm>
            <a:prstGeom prst="rect">
              <a:avLst/>
            </a:prstGeom>
            <a:noFill/>
          </p:spPr>
          <p:txBody>
            <a:bodyPr wrap="square" lIns="216000" tIns="0" rtlCol="0">
              <a:spAutoFit/>
            </a:bodyPr>
            <a:lstStyle>
              <a:defPPr>
                <a:defRPr lang="en-US"/>
              </a:defPPr>
              <a:lvl1pPr indent="-193675" defTabSz="355600">
                <a:spcBef>
                  <a:spcPts val="600"/>
                </a:spcBef>
                <a:spcAft>
                  <a:spcPts val="600"/>
                </a:spcAft>
                <a:defRPr>
                  <a:latin typeface="Arial" panose="020B0604020202020204" pitchFamily="34" charset="0"/>
                  <a:cs typeface="Arial" panose="020B0604020202020204" pitchFamily="34" charset="0"/>
                </a:defRPr>
              </a:lvl1pPr>
            </a:lstStyle>
            <a:p>
              <a:r>
                <a:rPr lang="en-CA" dirty="0"/>
                <a:t>Between 2005 and 2016, </a:t>
              </a:r>
              <a:r>
                <a:rPr lang="en-CA" dirty="0" smtClean="0"/>
                <a:t>five </a:t>
              </a:r>
              <a:r>
                <a:rPr lang="en-CA" dirty="0"/>
                <a:t>pilot projects tested </a:t>
              </a:r>
              <a:r>
                <a:rPr lang="en-CA" dirty="0" smtClean="0"/>
                <a:t>two different rules related to earning income while on claim. </a:t>
              </a:r>
              <a:endParaRPr lang="en-CA" dirty="0"/>
            </a:p>
          </p:txBody>
        </p:sp>
        <p:cxnSp>
          <p:nvCxnSpPr>
            <p:cNvPr id="17" name="Straight Connector 16"/>
            <p:cNvCxnSpPr/>
            <p:nvPr/>
          </p:nvCxnSpPr>
          <p:spPr>
            <a:xfrm flipV="1">
              <a:off x="1919477" y="1544321"/>
              <a:ext cx="0" cy="603289"/>
            </a:xfrm>
            <a:prstGeom prst="line">
              <a:avLst/>
            </a:prstGeom>
            <a:ln w="31750">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18" name="Rectangle 17"/>
          <p:cNvSpPr/>
          <p:nvPr/>
        </p:nvSpPr>
        <p:spPr>
          <a:xfrm>
            <a:off x="1790650" y="4793632"/>
            <a:ext cx="6793619" cy="1032930"/>
          </a:xfrm>
          <a:prstGeom prst="rect">
            <a:avLst/>
          </a:prstGeom>
          <a:solidFill>
            <a:schemeClr val="accent6">
              <a:lumMod val="20000"/>
              <a:lumOff val="80000"/>
            </a:schemeClr>
          </a:solidFill>
          <a:effectLst>
            <a:softEdge rad="38100"/>
          </a:effectLst>
        </p:spPr>
        <p:txBody>
          <a:bodyPr wrap="square" tIns="180000" bIns="180000">
            <a:spAutoFit/>
          </a:bodyPr>
          <a:lstStyle/>
          <a:p>
            <a:pPr algn="ctr" defTabSz="355600">
              <a:spcAft>
                <a:spcPts val="900"/>
              </a:spcAft>
            </a:pPr>
            <a:r>
              <a:rPr lang="en-CA" sz="1600" i="1" dirty="0" smtClean="0">
                <a:solidFill>
                  <a:schemeClr val="accent2">
                    <a:lumMod val="75000"/>
                  </a:schemeClr>
                </a:solidFill>
                <a:latin typeface="Arial" panose="020B0604020202020204" pitchFamily="34" charset="0"/>
                <a:cs typeface="Arial" panose="020B0604020202020204" pitchFamily="34" charset="0"/>
              </a:rPr>
              <a:t>Probability of working while receiving benefits</a:t>
            </a:r>
          </a:p>
          <a:p>
            <a:pPr algn="ctr" defTabSz="355600">
              <a:spcAft>
                <a:spcPts val="900"/>
              </a:spcAft>
            </a:pPr>
            <a:r>
              <a:rPr lang="en-CA" sz="1600" b="1" dirty="0" smtClean="0">
                <a:solidFill>
                  <a:schemeClr val="accent2">
                    <a:lumMod val="75000"/>
                  </a:schemeClr>
                </a:solidFill>
                <a:latin typeface="Arial" panose="020B0604020202020204" pitchFamily="34" charset="0"/>
                <a:cs typeface="Arial" panose="020B0604020202020204" pitchFamily="34" charset="0"/>
              </a:rPr>
              <a:t>Rule One: </a:t>
            </a:r>
            <a:r>
              <a:rPr lang="en-CA" sz="2000" dirty="0" smtClean="0">
                <a:solidFill>
                  <a:schemeClr val="accent2">
                    <a:lumMod val="75000"/>
                  </a:schemeClr>
                </a:solidFill>
                <a:latin typeface="Arial" panose="020B0604020202020204" pitchFamily="34" charset="0"/>
                <a:cs typeface="Arial" panose="020B0604020202020204" pitchFamily="34" charset="0"/>
              </a:rPr>
              <a:t>+7 percent 			</a:t>
            </a:r>
            <a:r>
              <a:rPr lang="en-CA" sz="1600" b="1" dirty="0" smtClean="0">
                <a:solidFill>
                  <a:schemeClr val="accent2">
                    <a:lumMod val="75000"/>
                  </a:schemeClr>
                </a:solidFill>
                <a:latin typeface="Arial" panose="020B0604020202020204" pitchFamily="34" charset="0"/>
                <a:cs typeface="Arial" panose="020B0604020202020204" pitchFamily="34" charset="0"/>
              </a:rPr>
              <a:t>Rule Two: </a:t>
            </a:r>
            <a:r>
              <a:rPr lang="en-CA" sz="2000" dirty="0" smtClean="0">
                <a:solidFill>
                  <a:schemeClr val="accent2">
                    <a:lumMod val="75000"/>
                  </a:schemeClr>
                </a:solidFill>
                <a:latin typeface="Arial" panose="020B0604020202020204" pitchFamily="34" charset="0"/>
                <a:cs typeface="Arial" panose="020B0604020202020204" pitchFamily="34" charset="0"/>
              </a:rPr>
              <a:t>+27 percent</a:t>
            </a:r>
          </a:p>
        </p:txBody>
      </p:sp>
    </p:spTree>
    <p:extLst>
      <p:ext uri="{BB962C8B-B14F-4D97-AF65-F5344CB8AC3E}">
        <p14:creationId xmlns:p14="http://schemas.microsoft.com/office/powerpoint/2010/main" val="2088371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446088" y="288000"/>
            <a:ext cx="8229600" cy="665162"/>
          </a:xfrm>
        </p:spPr>
        <p:txBody>
          <a:bodyPr tIns="421200" anchor="ctr" anchorCtr="0">
            <a:noAutofit/>
          </a:bodyPr>
          <a:lstStyle/>
          <a:p>
            <a:pPr algn="l"/>
            <a:r>
              <a:rPr lang="en-CA" sz="2400" b="1" dirty="0" smtClean="0">
                <a:latin typeface="Arial" panose="020B0604020202020204" pitchFamily="34" charset="0"/>
                <a:cs typeface="Arial" panose="020B0604020202020204" pitchFamily="34" charset="0"/>
              </a:rPr>
              <a:t>Employment </a:t>
            </a:r>
            <a:r>
              <a:rPr lang="en-CA" sz="2400" b="1" dirty="0">
                <a:latin typeface="Arial" panose="020B0604020202020204" pitchFamily="34" charset="0"/>
                <a:cs typeface="Arial" panose="020B0604020202020204" pitchFamily="34" charset="0"/>
              </a:rPr>
              <a:t>Insurance Special Benefits for </a:t>
            </a:r>
            <a:r>
              <a:rPr lang="en-CA" sz="2400" b="1" dirty="0" smtClean="0">
                <a:latin typeface="Arial" panose="020B0604020202020204" pitchFamily="34" charset="0"/>
                <a:cs typeface="Arial" panose="020B0604020202020204" pitchFamily="34" charset="0"/>
              </a:rPr>
              <a:t>Self-Employed </a:t>
            </a:r>
            <a:r>
              <a:rPr lang="en-CA" sz="2400" b="1" dirty="0">
                <a:latin typeface="Arial" panose="020B0604020202020204" pitchFamily="34" charset="0"/>
                <a:cs typeface="Arial" panose="020B0604020202020204" pitchFamily="34" charset="0"/>
              </a:rPr>
              <a:t>Workers </a:t>
            </a:r>
            <a:r>
              <a:rPr lang="en-CA" sz="2400" b="1" dirty="0" smtClean="0">
                <a:latin typeface="Arial" panose="020B0604020202020204" pitchFamily="34" charset="0"/>
                <a:cs typeface="Arial" panose="020B0604020202020204" pitchFamily="34" charset="0"/>
              </a:rPr>
              <a:t>(2016</a:t>
            </a:r>
            <a:r>
              <a:rPr lang="en-CA" sz="2400" b="1"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grpSp>
        <p:nvGrpSpPr>
          <p:cNvPr id="28" name="Group 27"/>
          <p:cNvGrpSpPr/>
          <p:nvPr/>
        </p:nvGrpSpPr>
        <p:grpSpPr>
          <a:xfrm>
            <a:off x="192695" y="1412511"/>
            <a:ext cx="8494105" cy="1160569"/>
            <a:chOff x="424051" y="1541039"/>
            <a:chExt cx="8494105" cy="1160569"/>
          </a:xfrm>
        </p:grpSpPr>
        <p:sp>
          <p:nvSpPr>
            <p:cNvPr id="12" name="TextBox 11"/>
            <p:cNvSpPr txBox="1"/>
            <p:nvPr/>
          </p:nvSpPr>
          <p:spPr>
            <a:xfrm>
              <a:off x="1919477" y="1547446"/>
              <a:ext cx="6998679" cy="1154162"/>
            </a:xfrm>
            <a:prstGeom prst="rect">
              <a:avLst/>
            </a:prstGeom>
            <a:noFill/>
          </p:spPr>
          <p:txBody>
            <a:bodyPr wrap="square" lIns="216000" tIns="0" rtlCol="0">
              <a:spAutoFit/>
            </a:bodyPr>
            <a:lstStyle>
              <a:defPPr>
                <a:defRPr lang="en-US"/>
              </a:defPPr>
              <a:lvl1pPr indent="-193675" defTabSz="355600">
                <a:spcBef>
                  <a:spcPts val="600"/>
                </a:spcBef>
                <a:spcAft>
                  <a:spcPts val="600"/>
                </a:spcAft>
                <a:defRPr>
                  <a:latin typeface="Arial" panose="020B0604020202020204" pitchFamily="34" charset="0"/>
                  <a:cs typeface="Arial" panose="020B0604020202020204" pitchFamily="34" charset="0"/>
                </a:defRPr>
              </a:lvl1pPr>
            </a:lstStyle>
            <a:p>
              <a:r>
                <a:rPr lang="en-CA" dirty="0" smtClean="0"/>
                <a:t>Access to special benefits (e.g., sickness, maternity, etc.) for self-employed workers </a:t>
              </a:r>
              <a:r>
                <a:rPr lang="en-CA" dirty="0"/>
                <a:t>was introduced in 2010 to provide income support to the </a:t>
              </a:r>
              <a:r>
                <a:rPr lang="en-CA" dirty="0" smtClean="0"/>
                <a:t>registered, premium-paying self-employed workers who </a:t>
              </a:r>
              <a:r>
                <a:rPr lang="en-CA" dirty="0"/>
                <a:t>experience a loss of </a:t>
              </a:r>
              <a:r>
                <a:rPr lang="en-CA" dirty="0" smtClean="0"/>
                <a:t>income.</a:t>
              </a:r>
              <a:endParaRPr lang="en-CA" dirty="0"/>
            </a:p>
          </p:txBody>
        </p:sp>
        <p:sp>
          <p:nvSpPr>
            <p:cNvPr id="11" name="Rectangle 10"/>
            <p:cNvSpPr/>
            <p:nvPr/>
          </p:nvSpPr>
          <p:spPr>
            <a:xfrm>
              <a:off x="424051" y="1541039"/>
              <a:ext cx="1495425" cy="369332"/>
            </a:xfrm>
            <a:prstGeom prst="rect">
              <a:avLst/>
            </a:prstGeom>
            <a:noFill/>
            <a:ln w="28575">
              <a:noFill/>
            </a:ln>
          </p:spPr>
          <p:style>
            <a:lnRef idx="2">
              <a:schemeClr val="accent2"/>
            </a:lnRef>
            <a:fillRef idx="1">
              <a:schemeClr val="lt1"/>
            </a:fillRef>
            <a:effectRef idx="0">
              <a:schemeClr val="accent2"/>
            </a:effectRef>
            <a:fontRef idx="minor">
              <a:schemeClr val="dk1"/>
            </a:fontRef>
          </p:style>
          <p:txBody>
            <a:bodyPr rtlCol="0" anchor="ctr">
              <a:spAutoFit/>
            </a:bodyPr>
            <a:lstStyle/>
            <a:p>
              <a:pPr algn="r"/>
              <a:r>
                <a:rPr lang="en-CA" b="1" dirty="0">
                  <a:solidFill>
                    <a:schemeClr val="accent1">
                      <a:lumMod val="75000"/>
                    </a:schemeClr>
                  </a:solidFill>
                  <a:latin typeface="Arial" panose="020B0604020202020204" pitchFamily="34" charset="0"/>
                  <a:cs typeface="Arial" panose="020B0604020202020204" pitchFamily="34" charset="0"/>
                </a:rPr>
                <a:t>Context </a:t>
              </a:r>
            </a:p>
          </p:txBody>
        </p:sp>
        <p:cxnSp>
          <p:nvCxnSpPr>
            <p:cNvPr id="17" name="Straight Connector 16"/>
            <p:cNvCxnSpPr/>
            <p:nvPr/>
          </p:nvCxnSpPr>
          <p:spPr>
            <a:xfrm flipV="1">
              <a:off x="1919477" y="1566902"/>
              <a:ext cx="0" cy="1011315"/>
            </a:xfrm>
            <a:prstGeom prst="line">
              <a:avLst/>
            </a:prstGeom>
            <a:ln w="31750">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6" name="Group 5"/>
          <p:cNvGrpSpPr/>
          <p:nvPr/>
        </p:nvGrpSpPr>
        <p:grpSpPr>
          <a:xfrm>
            <a:off x="192696" y="2915395"/>
            <a:ext cx="8494104" cy="2816156"/>
            <a:chOff x="192696" y="3056338"/>
            <a:chExt cx="8494104" cy="1973776"/>
          </a:xfrm>
        </p:grpSpPr>
        <p:grpSp>
          <p:nvGrpSpPr>
            <p:cNvPr id="29" name="Group 28"/>
            <p:cNvGrpSpPr/>
            <p:nvPr/>
          </p:nvGrpSpPr>
          <p:grpSpPr>
            <a:xfrm>
              <a:off x="192696" y="3060555"/>
              <a:ext cx="8494104" cy="1954994"/>
              <a:chOff x="424052" y="2685052"/>
              <a:chExt cx="8494104" cy="1954994"/>
            </a:xfrm>
          </p:grpSpPr>
          <p:sp>
            <p:nvSpPr>
              <p:cNvPr id="14" name="TextBox 13"/>
              <p:cNvSpPr txBox="1"/>
              <p:nvPr/>
            </p:nvSpPr>
            <p:spPr>
              <a:xfrm>
                <a:off x="1919477" y="2718915"/>
                <a:ext cx="6998679" cy="292388"/>
              </a:xfrm>
              <a:prstGeom prst="rect">
                <a:avLst/>
              </a:prstGeom>
              <a:noFill/>
            </p:spPr>
            <p:txBody>
              <a:bodyPr wrap="square" lIns="216000" tIns="0" rtlCol="0">
                <a:spAutoFit/>
              </a:bodyPr>
              <a:lstStyle/>
              <a:p>
                <a:pPr indent="-193675" defTabSz="355600">
                  <a:spcAft>
                    <a:spcPts val="600"/>
                  </a:spcAft>
                </a:pPr>
                <a:endParaRPr lang="en-CA" sz="1600" dirty="0">
                  <a:latin typeface="Arial" panose="020B0604020202020204" pitchFamily="34" charset="0"/>
                  <a:cs typeface="Arial" panose="020B0604020202020204" pitchFamily="34" charset="0"/>
                </a:endParaRPr>
              </a:p>
            </p:txBody>
          </p:sp>
          <p:sp>
            <p:nvSpPr>
              <p:cNvPr id="8" name="Rectangle 7"/>
              <p:cNvSpPr/>
              <p:nvPr/>
            </p:nvSpPr>
            <p:spPr>
              <a:xfrm>
                <a:off x="424052" y="2696336"/>
                <a:ext cx="1495425" cy="452998"/>
              </a:xfrm>
              <a:prstGeom prst="rect">
                <a:avLst/>
              </a:prstGeom>
              <a:noFill/>
              <a:ln w="28575">
                <a:noFill/>
              </a:ln>
            </p:spPr>
            <p:style>
              <a:lnRef idx="2">
                <a:schemeClr val="accent2"/>
              </a:lnRef>
              <a:fillRef idx="1">
                <a:schemeClr val="lt1"/>
              </a:fillRef>
              <a:effectRef idx="0">
                <a:schemeClr val="accent2"/>
              </a:effectRef>
              <a:fontRef idx="minor">
                <a:schemeClr val="dk1"/>
              </a:fontRef>
            </p:style>
            <p:txBody>
              <a:bodyPr rtlCol="0" anchor="t">
                <a:spAutoFit/>
              </a:bodyPr>
              <a:lstStyle/>
              <a:p>
                <a:pPr algn="r"/>
                <a:r>
                  <a:rPr lang="en-CA" b="1" dirty="0" smtClean="0">
                    <a:solidFill>
                      <a:schemeClr val="accent1">
                        <a:lumMod val="75000"/>
                      </a:schemeClr>
                    </a:solidFill>
                    <a:latin typeface="Arial" panose="020B0604020202020204" pitchFamily="34" charset="0"/>
                    <a:cs typeface="Arial" panose="020B0604020202020204" pitchFamily="34" charset="0"/>
                  </a:rPr>
                  <a:t>Key</a:t>
                </a:r>
                <a:br>
                  <a:rPr lang="en-CA" b="1" dirty="0" smtClean="0">
                    <a:solidFill>
                      <a:schemeClr val="accent1">
                        <a:lumMod val="75000"/>
                      </a:schemeClr>
                    </a:solidFill>
                    <a:latin typeface="Arial" panose="020B0604020202020204" pitchFamily="34" charset="0"/>
                    <a:cs typeface="Arial" panose="020B0604020202020204" pitchFamily="34" charset="0"/>
                  </a:rPr>
                </a:br>
                <a:r>
                  <a:rPr lang="en-CA" b="1" dirty="0" smtClean="0">
                    <a:solidFill>
                      <a:schemeClr val="accent1">
                        <a:lumMod val="75000"/>
                      </a:schemeClr>
                    </a:solidFill>
                    <a:latin typeface="Arial" panose="020B0604020202020204" pitchFamily="34" charset="0"/>
                    <a:cs typeface="Arial" panose="020B0604020202020204" pitchFamily="34" charset="0"/>
                  </a:rPr>
                  <a:t>Findings </a:t>
                </a:r>
                <a:endParaRPr lang="en-CA" dirty="0">
                  <a:solidFill>
                    <a:schemeClr val="accent1">
                      <a:lumMod val="75000"/>
                    </a:schemeClr>
                  </a:solidFill>
                  <a:latin typeface="Arial" panose="020B0604020202020204" pitchFamily="34" charset="0"/>
                  <a:cs typeface="Arial" panose="020B0604020202020204" pitchFamily="34" charset="0"/>
                </a:endParaRPr>
              </a:p>
            </p:txBody>
          </p:sp>
          <p:cxnSp>
            <p:nvCxnSpPr>
              <p:cNvPr id="3" name="Straight Connector 2"/>
              <p:cNvCxnSpPr/>
              <p:nvPr/>
            </p:nvCxnSpPr>
            <p:spPr>
              <a:xfrm flipV="1">
                <a:off x="1919477" y="2685052"/>
                <a:ext cx="0" cy="1954994"/>
              </a:xfrm>
              <a:prstGeom prst="line">
                <a:avLst/>
              </a:prstGeom>
              <a:ln w="31750">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9" name="Rectangle 8"/>
            <p:cNvSpPr/>
            <p:nvPr/>
          </p:nvSpPr>
          <p:spPr>
            <a:xfrm>
              <a:off x="1797970" y="3056338"/>
              <a:ext cx="4546385" cy="1973776"/>
            </a:xfrm>
            <a:prstGeom prst="rect">
              <a:avLst/>
            </a:prstGeom>
          </p:spPr>
          <p:txBody>
            <a:bodyPr wrap="square">
              <a:spAutoFit/>
            </a:bodyPr>
            <a:lstStyle/>
            <a:p>
              <a:pPr marL="0" lvl="1">
                <a:spcAft>
                  <a:spcPts val="600"/>
                </a:spcAft>
              </a:pPr>
              <a:r>
                <a:rPr lang="en-CA" dirty="0" smtClean="0">
                  <a:latin typeface="Arial" panose="020B0604020202020204" pitchFamily="34" charset="0"/>
                  <a:cs typeface="Arial" panose="020B0604020202020204" pitchFamily="34" charset="0"/>
                </a:rPr>
                <a:t>Take-up </a:t>
              </a:r>
              <a:r>
                <a:rPr lang="en-CA" dirty="0">
                  <a:latin typeface="Arial" panose="020B0604020202020204" pitchFamily="34" charset="0"/>
                  <a:cs typeface="Arial" panose="020B0604020202020204" pitchFamily="34" charset="0"/>
                </a:rPr>
                <a:t>was much smaller than </a:t>
              </a:r>
              <a:r>
                <a:rPr lang="en-CA" dirty="0" smtClean="0">
                  <a:latin typeface="Arial" panose="020B0604020202020204" pitchFamily="34" charset="0"/>
                  <a:cs typeface="Arial" panose="020B0604020202020204" pitchFamily="34" charset="0"/>
                </a:rPr>
                <a:t/>
              </a:r>
              <a:br>
                <a:rPr lang="en-CA" dirty="0" smtClean="0">
                  <a:latin typeface="Arial" panose="020B0604020202020204" pitchFamily="34" charset="0"/>
                  <a:cs typeface="Arial" panose="020B0604020202020204" pitchFamily="34" charset="0"/>
                </a:rPr>
              </a:br>
              <a:r>
                <a:rPr lang="en-CA" dirty="0" smtClean="0">
                  <a:latin typeface="Arial" panose="020B0604020202020204" pitchFamily="34" charset="0"/>
                  <a:cs typeface="Arial" panose="020B0604020202020204" pitchFamily="34" charset="0"/>
                </a:rPr>
                <a:t>originally </a:t>
              </a:r>
              <a:r>
                <a:rPr lang="en-CA" dirty="0">
                  <a:latin typeface="Arial" panose="020B0604020202020204" pitchFamily="34" charset="0"/>
                  <a:cs typeface="Arial" panose="020B0604020202020204" pitchFamily="34" charset="0"/>
                </a:rPr>
                <a:t>estimated: </a:t>
              </a:r>
              <a:r>
                <a:rPr lang="en-CA" b="1" dirty="0">
                  <a:solidFill>
                    <a:schemeClr val="tx2"/>
                  </a:solidFill>
                  <a:latin typeface="Arial" panose="020B0604020202020204" pitchFamily="34" charset="0"/>
                  <a:cs typeface="Arial" panose="020B0604020202020204" pitchFamily="34" charset="0"/>
                </a:rPr>
                <a:t>13,000 </a:t>
              </a:r>
              <a:r>
                <a:rPr lang="en-CA" dirty="0">
                  <a:latin typeface="Arial" panose="020B0604020202020204" pitchFamily="34" charset="0"/>
                  <a:cs typeface="Arial" panose="020B0604020202020204" pitchFamily="34" charset="0"/>
                </a:rPr>
                <a:t>individuals </a:t>
              </a:r>
              <a:r>
                <a:rPr lang="en-CA" dirty="0" smtClean="0">
                  <a:latin typeface="Arial" panose="020B0604020202020204" pitchFamily="34" charset="0"/>
                  <a:cs typeface="Arial" panose="020B0604020202020204" pitchFamily="34" charset="0"/>
                </a:rPr>
                <a:t>registered by end of May 2013. </a:t>
              </a:r>
            </a:p>
            <a:p>
              <a:pPr marL="0" lvl="1">
                <a:spcAft>
                  <a:spcPts val="600"/>
                </a:spcAft>
              </a:pPr>
              <a:r>
                <a:rPr lang="en-CA" dirty="0" smtClean="0">
                  <a:latin typeface="Arial" panose="020B0604020202020204" pitchFamily="34" charset="0"/>
                  <a:cs typeface="Arial" panose="020B0604020202020204" pitchFamily="34" charset="0"/>
                </a:rPr>
                <a:t>Some </a:t>
              </a:r>
              <a:r>
                <a:rPr lang="en-CA" dirty="0">
                  <a:latin typeface="Arial" panose="020B0604020202020204" pitchFamily="34" charset="0"/>
                  <a:cs typeface="Arial" panose="020B0604020202020204" pitchFamily="34" charset="0"/>
                </a:rPr>
                <a:t>of disincentives to participation were:</a:t>
              </a:r>
            </a:p>
            <a:p>
              <a:pPr marL="285750" indent="-285750" defTabSz="355600">
                <a:spcAft>
                  <a:spcPts val="600"/>
                </a:spcAft>
                <a:buFont typeface="Arial" panose="020B0604020202020204" pitchFamily="34" charset="0"/>
                <a:buChar char="•"/>
              </a:pPr>
              <a:r>
                <a:rPr lang="en-CA" dirty="0">
                  <a:latin typeface="Arial" panose="020B0604020202020204" pitchFamily="34" charset="0"/>
                  <a:cs typeface="Arial" panose="020B0604020202020204" pitchFamily="34" charset="0"/>
                </a:rPr>
                <a:t>Age or insufficient income to access </a:t>
              </a:r>
              <a:r>
                <a:rPr lang="en-CA" dirty="0" smtClean="0">
                  <a:latin typeface="Arial" panose="020B0604020202020204" pitchFamily="34" charset="0"/>
                  <a:cs typeface="Arial" panose="020B0604020202020204" pitchFamily="34" charset="0"/>
                </a:rPr>
                <a:t/>
              </a:r>
              <a:br>
                <a:rPr lang="en-CA" dirty="0" smtClean="0">
                  <a:latin typeface="Arial" panose="020B0604020202020204" pitchFamily="34" charset="0"/>
                  <a:cs typeface="Arial" panose="020B0604020202020204" pitchFamily="34" charset="0"/>
                </a:rPr>
              </a:br>
              <a:r>
                <a:rPr lang="en-CA" dirty="0" smtClean="0">
                  <a:latin typeface="Arial" panose="020B0604020202020204" pitchFamily="34" charset="0"/>
                  <a:cs typeface="Arial" panose="020B0604020202020204" pitchFamily="34" charset="0"/>
                </a:rPr>
                <a:t>the </a:t>
              </a:r>
              <a:r>
                <a:rPr lang="en-CA" dirty="0">
                  <a:latin typeface="Arial" panose="020B0604020202020204" pitchFamily="34" charset="0"/>
                  <a:cs typeface="Arial" panose="020B0604020202020204" pitchFamily="34" charset="0"/>
                </a:rPr>
                <a:t>benefit (about one-third of self-employed workers</a:t>
              </a:r>
              <a:r>
                <a:rPr lang="en-CA" dirty="0" smtClean="0">
                  <a:latin typeface="Arial" panose="020B0604020202020204" pitchFamily="34" charset="0"/>
                  <a:cs typeface="Arial" panose="020B0604020202020204" pitchFamily="34" charset="0"/>
                </a:rPr>
                <a:t>).</a:t>
              </a:r>
              <a:endParaRPr lang="en-CA" dirty="0">
                <a:latin typeface="Arial" panose="020B0604020202020204" pitchFamily="34" charset="0"/>
                <a:cs typeface="Arial" panose="020B0604020202020204" pitchFamily="34" charset="0"/>
              </a:endParaRPr>
            </a:p>
            <a:p>
              <a:pPr marL="285750" indent="-285750" defTabSz="355600">
                <a:spcAft>
                  <a:spcPts val="600"/>
                </a:spcAft>
                <a:buFont typeface="Arial" panose="020B0604020202020204" pitchFamily="34" charset="0"/>
                <a:buChar char="•"/>
              </a:pPr>
              <a:r>
                <a:rPr lang="en-CA" dirty="0">
                  <a:latin typeface="Arial" panose="020B0604020202020204" pitchFamily="34" charset="0"/>
                  <a:cs typeface="Arial" panose="020B0604020202020204" pitchFamily="34" charset="0"/>
                </a:rPr>
                <a:t>Lack of awareness of the measure</a:t>
              </a:r>
              <a:r>
                <a:rPr lang="en-CA" dirty="0" smtClean="0">
                  <a:latin typeface="Arial" panose="020B0604020202020204" pitchFamily="34" charset="0"/>
                  <a:cs typeface="Arial" panose="020B0604020202020204" pitchFamily="34" charset="0"/>
                </a:rPr>
                <a:t>.</a:t>
              </a:r>
              <a:endParaRPr lang="en-CA" dirty="0">
                <a:latin typeface="Arial" panose="020B0604020202020204" pitchFamily="34" charset="0"/>
                <a:cs typeface="Arial" panose="020B0604020202020204" pitchFamily="34" charset="0"/>
              </a:endParaRPr>
            </a:p>
          </p:txBody>
        </p:sp>
      </p:grpSp>
      <p:grpSp>
        <p:nvGrpSpPr>
          <p:cNvPr id="2" name="Group 1"/>
          <p:cNvGrpSpPr/>
          <p:nvPr/>
        </p:nvGrpSpPr>
        <p:grpSpPr>
          <a:xfrm>
            <a:off x="6322361" y="2735813"/>
            <a:ext cx="2292812" cy="2876815"/>
            <a:chOff x="6213513" y="2975774"/>
            <a:chExt cx="2292812" cy="2728037"/>
          </a:xfrm>
        </p:grpSpPr>
        <p:sp>
          <p:nvSpPr>
            <p:cNvPr id="19" name="TextBox 18"/>
            <p:cNvSpPr txBox="1"/>
            <p:nvPr/>
          </p:nvSpPr>
          <p:spPr>
            <a:xfrm>
              <a:off x="6213513" y="3425200"/>
              <a:ext cx="2248825" cy="2278611"/>
            </a:xfrm>
            <a:prstGeom prst="rect">
              <a:avLst/>
            </a:prstGeom>
            <a:noFill/>
            <a:ln w="19050">
              <a:solidFill>
                <a:schemeClr val="bg1">
                  <a:lumMod val="50000"/>
                </a:schemeClr>
              </a:solidFill>
              <a:prstDash val="sysDot"/>
            </a:ln>
          </p:spPr>
          <p:txBody>
            <a:bodyPr wrap="square" bIns="180000" rtlCol="0">
              <a:spAutoFit/>
            </a:bodyPr>
            <a:lstStyle/>
            <a:p>
              <a:pPr>
                <a:spcAft>
                  <a:spcPts val="400"/>
                </a:spcAft>
              </a:pPr>
              <a:r>
                <a:rPr lang="en-CA" sz="1600" dirty="0" smtClean="0"/>
                <a:t/>
              </a:r>
              <a:br>
                <a:rPr lang="en-CA" sz="1600" dirty="0" smtClean="0"/>
              </a:br>
              <a:endParaRPr lang="en-CA" sz="1600" dirty="0"/>
            </a:p>
            <a:p>
              <a:pPr>
                <a:spcAft>
                  <a:spcPts val="400"/>
                </a:spcAft>
              </a:pPr>
              <a:endParaRPr lang="en-CA" sz="1600" b="1" dirty="0" smtClean="0"/>
            </a:p>
            <a:p>
              <a:pPr marL="265113" indent="-176213">
                <a:spcAft>
                  <a:spcPts val="400"/>
                </a:spcAft>
                <a:buFont typeface="Arial" panose="020B0604020202020204" pitchFamily="34" charset="0"/>
                <a:buChar char="•"/>
              </a:pPr>
              <a:r>
                <a:rPr lang="en-CA" sz="1600" b="1" dirty="0" smtClean="0">
                  <a:solidFill>
                    <a:schemeClr val="accent4"/>
                  </a:solidFill>
                </a:rPr>
                <a:t>91% </a:t>
              </a:r>
              <a:r>
                <a:rPr lang="en-CA" sz="1500" dirty="0" smtClean="0">
                  <a:solidFill>
                    <a:schemeClr val="accent4"/>
                  </a:solidFill>
                </a:rPr>
                <a:t>aged 25 to 44 </a:t>
              </a:r>
            </a:p>
            <a:p>
              <a:pPr marL="265113" indent="-176213">
                <a:spcAft>
                  <a:spcPts val="400"/>
                </a:spcAft>
                <a:buFont typeface="Arial" panose="020B0604020202020204" pitchFamily="34" charset="0"/>
                <a:buChar char="•"/>
              </a:pPr>
              <a:r>
                <a:rPr lang="en-CA" sz="1600" b="1" dirty="0" smtClean="0">
                  <a:solidFill>
                    <a:schemeClr val="accent4"/>
                  </a:solidFill>
                </a:rPr>
                <a:t>88% </a:t>
              </a:r>
              <a:r>
                <a:rPr lang="en-CA" sz="1600" dirty="0" smtClean="0">
                  <a:solidFill>
                    <a:schemeClr val="accent4"/>
                  </a:solidFill>
                </a:rPr>
                <a:t>lived in an urban area </a:t>
              </a:r>
            </a:p>
            <a:p>
              <a:pPr marL="265113" indent="-176213">
                <a:spcAft>
                  <a:spcPts val="400"/>
                </a:spcAft>
                <a:buFont typeface="Arial" panose="020B0604020202020204" pitchFamily="34" charset="0"/>
                <a:buChar char="•"/>
              </a:pPr>
              <a:r>
                <a:rPr lang="en-CA" sz="1600" b="1" dirty="0" smtClean="0">
                  <a:solidFill>
                    <a:schemeClr val="accent4"/>
                  </a:solidFill>
                </a:rPr>
                <a:t>1 out of 4 </a:t>
              </a:r>
              <a:r>
                <a:rPr lang="en-CA" sz="1600" dirty="0" smtClean="0">
                  <a:solidFill>
                    <a:schemeClr val="accent4"/>
                  </a:solidFill>
                </a:rPr>
                <a:t>supported children under 18</a:t>
              </a:r>
              <a:endParaRPr lang="en-CA" sz="1600" dirty="0">
                <a:solidFill>
                  <a:schemeClr val="accent4"/>
                </a:solidFill>
              </a:endParaRPr>
            </a:p>
          </p:txBody>
        </p:sp>
        <p:grpSp>
          <p:nvGrpSpPr>
            <p:cNvPr id="21" name="Group 20"/>
            <p:cNvGrpSpPr/>
            <p:nvPr/>
          </p:nvGrpSpPr>
          <p:grpSpPr>
            <a:xfrm>
              <a:off x="6270071" y="2975774"/>
              <a:ext cx="2236254" cy="2246772"/>
              <a:chOff x="6448234" y="3094418"/>
              <a:chExt cx="2236254" cy="2246772"/>
            </a:xfrm>
          </p:grpSpPr>
          <p:sp>
            <p:nvSpPr>
              <p:cNvPr id="15" name="Rectangle 14"/>
              <p:cNvSpPr/>
              <p:nvPr/>
            </p:nvSpPr>
            <p:spPr>
              <a:xfrm>
                <a:off x="6498890" y="3094418"/>
                <a:ext cx="2026532" cy="22467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400"/>
                  </a:spcAft>
                </a:pPr>
                <a:endParaRPr lang="en-CA">
                  <a:solidFill>
                    <a:schemeClr val="accent4"/>
                  </a:solidFill>
                </a:endParaRPr>
              </a:p>
            </p:txBody>
          </p:sp>
          <p:pic>
            <p:nvPicPr>
              <p:cNvPr id="1026" name="Picture 2" descr="\\hrdc-drhc.net\settings\FolderRedir\NCR-RCN\NCR-RCN1\gabriela.hanca\Desktop\icon-woman-128.png"/>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48234" y="3751225"/>
                <a:ext cx="723455" cy="56608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7171689" y="3732574"/>
                <a:ext cx="1512799" cy="554534"/>
              </a:xfrm>
              <a:prstGeom prst="rect">
                <a:avLst/>
              </a:prstGeom>
              <a:noFill/>
            </p:spPr>
            <p:txBody>
              <a:bodyPr wrap="square" rtlCol="0">
                <a:spAutoFit/>
              </a:bodyPr>
              <a:lstStyle/>
              <a:p>
                <a:pPr>
                  <a:spcAft>
                    <a:spcPts val="400"/>
                  </a:spcAft>
                </a:pPr>
                <a:r>
                  <a:rPr lang="en-CA" sz="1600" b="1" dirty="0" smtClean="0">
                    <a:solidFill>
                      <a:schemeClr val="accent4"/>
                    </a:solidFill>
                  </a:rPr>
                  <a:t>95%</a:t>
                </a:r>
                <a:r>
                  <a:rPr lang="en-CA" sz="1600" dirty="0" smtClean="0">
                    <a:solidFill>
                      <a:schemeClr val="accent4"/>
                    </a:solidFill>
                  </a:rPr>
                  <a:t> of claimants</a:t>
                </a:r>
                <a:endParaRPr lang="en-CA" sz="1600" dirty="0">
                  <a:solidFill>
                    <a:schemeClr val="accent4"/>
                  </a:solidFill>
                </a:endParaRPr>
              </a:p>
            </p:txBody>
          </p:sp>
          <p:sp>
            <p:nvSpPr>
              <p:cNvPr id="20" name="TextBox 19"/>
              <p:cNvSpPr txBox="1"/>
              <p:nvPr/>
            </p:nvSpPr>
            <p:spPr>
              <a:xfrm>
                <a:off x="6528899" y="3393822"/>
                <a:ext cx="1512000" cy="321046"/>
              </a:xfrm>
              <a:prstGeom prst="rect">
                <a:avLst/>
              </a:prstGeom>
              <a:solidFill>
                <a:schemeClr val="bg1"/>
              </a:solidFill>
            </p:spPr>
            <p:txBody>
              <a:bodyPr wrap="square" lIns="36000" rIns="36000" rtlCol="0">
                <a:spAutoFit/>
              </a:bodyPr>
              <a:lstStyle/>
              <a:p>
                <a:pPr algn="ctr">
                  <a:spcAft>
                    <a:spcPts val="400"/>
                  </a:spcAft>
                </a:pPr>
                <a:r>
                  <a:rPr lang="en-CA" sz="1600" b="1" dirty="0" smtClean="0">
                    <a:solidFill>
                      <a:schemeClr val="bg1">
                        <a:lumMod val="50000"/>
                      </a:schemeClr>
                    </a:solidFill>
                  </a:rPr>
                  <a:t>Typical Claimant</a:t>
                </a:r>
                <a:endParaRPr lang="en-CA" sz="1600" b="1" dirty="0">
                  <a:solidFill>
                    <a:schemeClr val="bg1">
                      <a:lumMod val="50000"/>
                    </a:schemeClr>
                  </a:solidFill>
                </a:endParaRPr>
              </a:p>
            </p:txBody>
          </p:sp>
        </p:grpSp>
      </p:grpSp>
    </p:spTree>
    <p:extLst>
      <p:ext uri="{BB962C8B-B14F-4D97-AF65-F5344CB8AC3E}">
        <p14:creationId xmlns:p14="http://schemas.microsoft.com/office/powerpoint/2010/main" val="2088806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344488" y="288000"/>
            <a:ext cx="8229600" cy="665162"/>
          </a:xfrm>
        </p:spPr>
        <p:txBody>
          <a:bodyPr tIns="421200" anchor="ctr" anchorCtr="0">
            <a:noAutofit/>
          </a:bodyPr>
          <a:lstStyle/>
          <a:p>
            <a:pPr algn="l"/>
            <a:r>
              <a:rPr lang="en-US" sz="1800" b="1" i="1" dirty="0">
                <a:latin typeface="Arial" panose="020B0604020202020204" pitchFamily="34" charset="0"/>
                <a:cs typeface="Arial" panose="020B0604020202020204" pitchFamily="34" charset="0"/>
              </a:rPr>
              <a:t>Recent Findings: </a:t>
            </a:r>
            <a:r>
              <a:rPr lang="en-US" sz="2400" b="1" dirty="0">
                <a:latin typeface="Arial" panose="020B0604020202020204" pitchFamily="34" charset="0"/>
                <a:cs typeface="Arial" panose="020B0604020202020204" pitchFamily="34" charset="0"/>
              </a:rPr>
              <a:t/>
            </a:r>
            <a:br>
              <a:rPr lang="en-US" sz="2400" b="1" dirty="0">
                <a:latin typeface="Arial" panose="020B0604020202020204" pitchFamily="34" charset="0"/>
                <a:cs typeface="Arial" panose="020B0604020202020204" pitchFamily="34" charset="0"/>
              </a:rPr>
            </a:br>
            <a:r>
              <a:rPr lang="en-CA" sz="2400" b="1" dirty="0" smtClean="0">
                <a:latin typeface="Arial" panose="020B0604020202020204" pitchFamily="34" charset="0"/>
                <a:cs typeface="Arial" panose="020B0604020202020204" pitchFamily="34" charset="0"/>
              </a:rPr>
              <a:t>Work-Sharing Program (2016</a:t>
            </a:r>
            <a:r>
              <a:rPr lang="en-CA" sz="2400" b="1" dirty="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grpSp>
        <p:nvGrpSpPr>
          <p:cNvPr id="29" name="Group 28"/>
          <p:cNvGrpSpPr/>
          <p:nvPr/>
        </p:nvGrpSpPr>
        <p:grpSpPr>
          <a:xfrm>
            <a:off x="208399" y="3007764"/>
            <a:ext cx="8494104" cy="3012036"/>
            <a:chOff x="424052" y="2497183"/>
            <a:chExt cx="8494104" cy="3012036"/>
          </a:xfrm>
        </p:grpSpPr>
        <p:sp>
          <p:nvSpPr>
            <p:cNvPr id="14" name="TextBox 13"/>
            <p:cNvSpPr txBox="1"/>
            <p:nvPr/>
          </p:nvSpPr>
          <p:spPr>
            <a:xfrm>
              <a:off x="1919477" y="2718915"/>
              <a:ext cx="6998679" cy="292388"/>
            </a:xfrm>
            <a:prstGeom prst="rect">
              <a:avLst/>
            </a:prstGeom>
            <a:noFill/>
          </p:spPr>
          <p:txBody>
            <a:bodyPr wrap="square" lIns="216000" tIns="0" rtlCol="0">
              <a:spAutoFit/>
            </a:bodyPr>
            <a:lstStyle/>
            <a:p>
              <a:pPr indent="-193675" defTabSz="355600">
                <a:spcAft>
                  <a:spcPts val="600"/>
                </a:spcAft>
              </a:pPr>
              <a:endParaRPr lang="en-CA" sz="1600" dirty="0">
                <a:latin typeface="Arial" panose="020B0604020202020204" pitchFamily="34" charset="0"/>
                <a:cs typeface="Arial" panose="020B0604020202020204" pitchFamily="34" charset="0"/>
              </a:endParaRPr>
            </a:p>
          </p:txBody>
        </p:sp>
        <p:sp>
          <p:nvSpPr>
            <p:cNvPr id="8" name="Rectangle 7"/>
            <p:cNvSpPr/>
            <p:nvPr/>
          </p:nvSpPr>
          <p:spPr>
            <a:xfrm>
              <a:off x="424052" y="2497832"/>
              <a:ext cx="1495425" cy="646331"/>
            </a:xfrm>
            <a:prstGeom prst="rect">
              <a:avLst/>
            </a:prstGeom>
            <a:noFill/>
            <a:ln w="28575">
              <a:noFill/>
            </a:ln>
          </p:spPr>
          <p:style>
            <a:lnRef idx="2">
              <a:schemeClr val="accent2"/>
            </a:lnRef>
            <a:fillRef idx="1">
              <a:schemeClr val="lt1"/>
            </a:fillRef>
            <a:effectRef idx="0">
              <a:schemeClr val="accent2"/>
            </a:effectRef>
            <a:fontRef idx="minor">
              <a:schemeClr val="dk1"/>
            </a:fontRef>
          </p:style>
          <p:txBody>
            <a:bodyPr rtlCol="0" anchor="t">
              <a:spAutoFit/>
            </a:bodyPr>
            <a:lstStyle/>
            <a:p>
              <a:pPr algn="r"/>
              <a:r>
                <a:rPr lang="en-CA" b="1" dirty="0" smtClean="0">
                  <a:solidFill>
                    <a:schemeClr val="accent1">
                      <a:lumMod val="75000"/>
                    </a:schemeClr>
                  </a:solidFill>
                  <a:latin typeface="Arial" panose="020B0604020202020204" pitchFamily="34" charset="0"/>
                  <a:cs typeface="Arial" panose="020B0604020202020204" pitchFamily="34" charset="0"/>
                </a:rPr>
                <a:t>Key</a:t>
              </a:r>
              <a:br>
                <a:rPr lang="en-CA" b="1" dirty="0" smtClean="0">
                  <a:solidFill>
                    <a:schemeClr val="accent1">
                      <a:lumMod val="75000"/>
                    </a:schemeClr>
                  </a:solidFill>
                  <a:latin typeface="Arial" panose="020B0604020202020204" pitchFamily="34" charset="0"/>
                  <a:cs typeface="Arial" panose="020B0604020202020204" pitchFamily="34" charset="0"/>
                </a:rPr>
              </a:br>
              <a:r>
                <a:rPr lang="en-CA" b="1" dirty="0" smtClean="0">
                  <a:solidFill>
                    <a:schemeClr val="accent1">
                      <a:lumMod val="75000"/>
                    </a:schemeClr>
                  </a:solidFill>
                  <a:latin typeface="Arial" panose="020B0604020202020204" pitchFamily="34" charset="0"/>
                  <a:cs typeface="Arial" panose="020B0604020202020204" pitchFamily="34" charset="0"/>
                </a:rPr>
                <a:t>Findings </a:t>
              </a:r>
              <a:endParaRPr lang="en-CA" dirty="0">
                <a:solidFill>
                  <a:schemeClr val="accent1">
                    <a:lumMod val="75000"/>
                  </a:schemeClr>
                </a:solidFill>
                <a:latin typeface="Arial" panose="020B0604020202020204" pitchFamily="34" charset="0"/>
                <a:cs typeface="Arial" panose="020B0604020202020204" pitchFamily="34" charset="0"/>
              </a:endParaRPr>
            </a:p>
          </p:txBody>
        </p:sp>
        <p:cxnSp>
          <p:nvCxnSpPr>
            <p:cNvPr id="3" name="Straight Connector 2"/>
            <p:cNvCxnSpPr/>
            <p:nvPr/>
          </p:nvCxnSpPr>
          <p:spPr>
            <a:xfrm flipV="1">
              <a:off x="1919477" y="2497183"/>
              <a:ext cx="0" cy="3012036"/>
            </a:xfrm>
            <a:prstGeom prst="line">
              <a:avLst/>
            </a:prstGeom>
            <a:ln w="31750">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8" name="Group 27"/>
          <p:cNvGrpSpPr/>
          <p:nvPr/>
        </p:nvGrpSpPr>
        <p:grpSpPr>
          <a:xfrm>
            <a:off x="192695" y="1298668"/>
            <a:ext cx="8494105" cy="1437568"/>
            <a:chOff x="424051" y="1541039"/>
            <a:chExt cx="8494105" cy="1437568"/>
          </a:xfrm>
        </p:grpSpPr>
        <p:sp>
          <p:nvSpPr>
            <p:cNvPr id="12" name="TextBox 11"/>
            <p:cNvSpPr txBox="1"/>
            <p:nvPr/>
          </p:nvSpPr>
          <p:spPr>
            <a:xfrm>
              <a:off x="1919477" y="1547446"/>
              <a:ext cx="6998679" cy="1431161"/>
            </a:xfrm>
            <a:prstGeom prst="rect">
              <a:avLst/>
            </a:prstGeom>
            <a:noFill/>
          </p:spPr>
          <p:txBody>
            <a:bodyPr wrap="square" lIns="216000" tIns="0" rtlCol="0">
              <a:spAutoFit/>
            </a:bodyPr>
            <a:lstStyle>
              <a:defPPr>
                <a:defRPr lang="en-US"/>
              </a:defPPr>
              <a:lvl1pPr indent="-193675" defTabSz="355600">
                <a:spcBef>
                  <a:spcPts val="600"/>
                </a:spcBef>
                <a:spcAft>
                  <a:spcPts val="600"/>
                </a:spcAft>
                <a:defRPr>
                  <a:latin typeface="Arial" panose="020B0604020202020204" pitchFamily="34" charset="0"/>
                  <a:cs typeface="Arial" panose="020B0604020202020204" pitchFamily="34" charset="0"/>
                </a:defRPr>
              </a:lvl1pPr>
            </a:lstStyle>
            <a:p>
              <a:r>
                <a:rPr lang="en-CA" dirty="0" smtClean="0"/>
                <a:t>Work-sharing </a:t>
              </a:r>
              <a:r>
                <a:rPr lang="en-CA" dirty="0"/>
                <a:t>helps </a:t>
              </a:r>
              <a:r>
                <a:rPr lang="en-CA" dirty="0" smtClean="0"/>
                <a:t>businesses </a:t>
              </a:r>
              <a:r>
                <a:rPr lang="en-CA" dirty="0"/>
                <a:t>avoid layoffs when there is a temporary reduction in the level of </a:t>
              </a:r>
              <a:r>
                <a:rPr lang="en-CA" dirty="0" smtClean="0"/>
                <a:t>activity </a:t>
              </a:r>
              <a:r>
                <a:rPr lang="en-CA" dirty="0"/>
                <a:t>beyond the </a:t>
              </a:r>
              <a:r>
                <a:rPr lang="en-CA" dirty="0" smtClean="0"/>
                <a:t>employer’s control. The </a:t>
              </a:r>
              <a:r>
                <a:rPr lang="en-CA" dirty="0"/>
                <a:t>program introduced a number of temporary changes </a:t>
              </a:r>
              <a:r>
                <a:rPr lang="en-CA" dirty="0" smtClean="0"/>
                <a:t>during </a:t>
              </a:r>
              <a:r>
                <a:rPr lang="en-CA" dirty="0"/>
                <a:t>the 2008-2009 recession </a:t>
              </a:r>
              <a:r>
                <a:rPr lang="en-CA" dirty="0" smtClean="0"/>
                <a:t>to </a:t>
              </a:r>
              <a:r>
                <a:rPr lang="en-CA" dirty="0"/>
                <a:t>help firms remain </a:t>
              </a:r>
              <a:r>
                <a:rPr lang="en-CA" dirty="0" smtClean="0"/>
                <a:t>viable and workers remain employed. </a:t>
              </a:r>
              <a:endParaRPr lang="en-CA" dirty="0"/>
            </a:p>
          </p:txBody>
        </p:sp>
        <p:sp>
          <p:nvSpPr>
            <p:cNvPr id="11" name="Rectangle 10"/>
            <p:cNvSpPr/>
            <p:nvPr/>
          </p:nvSpPr>
          <p:spPr>
            <a:xfrm>
              <a:off x="424051" y="1541039"/>
              <a:ext cx="1495425" cy="369332"/>
            </a:xfrm>
            <a:prstGeom prst="rect">
              <a:avLst/>
            </a:prstGeom>
            <a:noFill/>
            <a:ln w="28575">
              <a:noFill/>
            </a:ln>
          </p:spPr>
          <p:style>
            <a:lnRef idx="2">
              <a:schemeClr val="accent2"/>
            </a:lnRef>
            <a:fillRef idx="1">
              <a:schemeClr val="lt1"/>
            </a:fillRef>
            <a:effectRef idx="0">
              <a:schemeClr val="accent2"/>
            </a:effectRef>
            <a:fontRef idx="minor">
              <a:schemeClr val="dk1"/>
            </a:fontRef>
          </p:style>
          <p:txBody>
            <a:bodyPr rtlCol="0" anchor="ctr">
              <a:spAutoFit/>
            </a:bodyPr>
            <a:lstStyle/>
            <a:p>
              <a:pPr algn="r"/>
              <a:r>
                <a:rPr lang="en-CA" b="1" dirty="0">
                  <a:solidFill>
                    <a:schemeClr val="accent1">
                      <a:lumMod val="75000"/>
                    </a:schemeClr>
                  </a:solidFill>
                  <a:latin typeface="Arial" panose="020B0604020202020204" pitchFamily="34" charset="0"/>
                  <a:cs typeface="Arial" panose="020B0604020202020204" pitchFamily="34" charset="0"/>
                </a:rPr>
                <a:t>Context </a:t>
              </a:r>
            </a:p>
          </p:txBody>
        </p:sp>
        <p:cxnSp>
          <p:nvCxnSpPr>
            <p:cNvPr id="17" name="Straight Connector 16"/>
            <p:cNvCxnSpPr/>
            <p:nvPr/>
          </p:nvCxnSpPr>
          <p:spPr>
            <a:xfrm flipV="1">
              <a:off x="1919477" y="1544325"/>
              <a:ext cx="0" cy="1434282"/>
            </a:xfrm>
            <a:prstGeom prst="line">
              <a:avLst/>
            </a:prstGeom>
            <a:ln w="31750">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p:nvGrpSpPr>
        <p:grpSpPr>
          <a:xfrm>
            <a:off x="190857" y="7657922"/>
            <a:ext cx="8484831" cy="883570"/>
            <a:chOff x="422213" y="5009520"/>
            <a:chExt cx="8484831" cy="883570"/>
          </a:xfrm>
        </p:grpSpPr>
        <p:sp>
          <p:nvSpPr>
            <p:cNvPr id="25" name="Rectangle 24"/>
            <p:cNvSpPr/>
            <p:nvPr/>
          </p:nvSpPr>
          <p:spPr>
            <a:xfrm>
              <a:off x="422213" y="5009520"/>
              <a:ext cx="1495425" cy="369332"/>
            </a:xfrm>
            <a:prstGeom prst="rect">
              <a:avLst/>
            </a:prstGeom>
            <a:noFill/>
            <a:ln w="28575">
              <a:noFill/>
            </a:ln>
          </p:spPr>
          <p:style>
            <a:lnRef idx="2">
              <a:schemeClr val="accent2"/>
            </a:lnRef>
            <a:fillRef idx="1">
              <a:schemeClr val="lt1"/>
            </a:fillRef>
            <a:effectRef idx="0">
              <a:schemeClr val="accent2"/>
            </a:effectRef>
            <a:fontRef idx="minor">
              <a:schemeClr val="dk1"/>
            </a:fontRef>
          </p:style>
          <p:txBody>
            <a:bodyPr rtlCol="0" anchor="ctr">
              <a:spAutoFit/>
            </a:bodyPr>
            <a:lstStyle/>
            <a:p>
              <a:pPr algn="r"/>
              <a:r>
                <a:rPr lang="en-CA" b="1" dirty="0">
                  <a:solidFill>
                    <a:schemeClr val="accent1">
                      <a:lumMod val="75000"/>
                    </a:schemeClr>
                  </a:solidFill>
                  <a:latin typeface="Arial" panose="020B0604020202020204" pitchFamily="34" charset="0"/>
                  <a:cs typeface="Arial" panose="020B0604020202020204" pitchFamily="34" charset="0"/>
                </a:rPr>
                <a:t>Results</a:t>
              </a:r>
            </a:p>
          </p:txBody>
        </p:sp>
        <p:sp>
          <p:nvSpPr>
            <p:cNvPr id="26" name="TextBox 25"/>
            <p:cNvSpPr txBox="1"/>
            <p:nvPr/>
          </p:nvSpPr>
          <p:spPr>
            <a:xfrm>
              <a:off x="1917639" y="5015927"/>
              <a:ext cx="6989405" cy="877163"/>
            </a:xfrm>
            <a:prstGeom prst="rect">
              <a:avLst/>
            </a:prstGeom>
            <a:noFill/>
          </p:spPr>
          <p:txBody>
            <a:bodyPr wrap="square" lIns="216000" tIns="0" rtlCol="0">
              <a:spAutoFit/>
            </a:bodyPr>
            <a:lstStyle>
              <a:defPPr>
                <a:defRPr lang="en-US"/>
              </a:defPPr>
              <a:lvl1pPr indent="-193675" defTabSz="355600">
                <a:spcBef>
                  <a:spcPts val="600"/>
                </a:spcBef>
                <a:spcAft>
                  <a:spcPts val="600"/>
                </a:spcAft>
                <a:defRPr>
                  <a:latin typeface="Arial" panose="020B0604020202020204" pitchFamily="34" charset="0"/>
                  <a:cs typeface="Arial" panose="020B0604020202020204" pitchFamily="34" charset="0"/>
                </a:defRPr>
              </a:lvl1pPr>
            </a:lstStyle>
            <a:p>
              <a:r>
                <a:rPr lang="en-CA" dirty="0" smtClean="0"/>
                <a:t>The evaluation </a:t>
              </a:r>
              <a:r>
                <a:rPr lang="en-CA" dirty="0"/>
                <a:t>recommended that the Department continues developing understanding of the needs of self-employed related to awareness, design of the measure and income support.</a:t>
              </a:r>
            </a:p>
          </p:txBody>
        </p:sp>
        <p:cxnSp>
          <p:nvCxnSpPr>
            <p:cNvPr id="27" name="Straight Connector 26"/>
            <p:cNvCxnSpPr/>
            <p:nvPr/>
          </p:nvCxnSpPr>
          <p:spPr>
            <a:xfrm flipV="1">
              <a:off x="1917639" y="5012802"/>
              <a:ext cx="0" cy="849464"/>
            </a:xfrm>
            <a:prstGeom prst="line">
              <a:avLst/>
            </a:prstGeom>
            <a:ln w="31750">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grpSp>
      <p:graphicFrame>
        <p:nvGraphicFramePr>
          <p:cNvPr id="23" name="Chart 22" title="Change in Unemployment"/>
          <p:cNvGraphicFramePr>
            <a:graphicFrameLocks/>
          </p:cNvGraphicFramePr>
          <p:nvPr>
            <p:extLst>
              <p:ext uri="{D42A27DB-BD31-4B8C-83A1-F6EECF244321}">
                <p14:modId xmlns:p14="http://schemas.microsoft.com/office/powerpoint/2010/main" val="1341049771"/>
              </p:ext>
            </p:extLst>
          </p:nvPr>
        </p:nvGraphicFramePr>
        <p:xfrm>
          <a:off x="1790753" y="2908488"/>
          <a:ext cx="6783335" cy="33527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3320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446088" y="288000"/>
            <a:ext cx="8229600" cy="665162"/>
          </a:xfrm>
        </p:spPr>
        <p:txBody>
          <a:bodyPr tIns="421200" anchor="ctr" anchorCtr="0">
            <a:noAutofit/>
          </a:bodyPr>
          <a:lstStyle/>
          <a:p>
            <a:pPr algn="l"/>
            <a:r>
              <a:rPr lang="en-CA" sz="2400" b="1" dirty="0">
                <a:latin typeface="Arial" panose="020B0604020202020204" pitchFamily="34" charset="0"/>
                <a:cs typeface="Arial" panose="020B0604020202020204" pitchFamily="34" charset="0"/>
              </a:rPr>
              <a:t>Compassionate Care </a:t>
            </a:r>
            <a:r>
              <a:rPr lang="en-CA" sz="2400" b="1" dirty="0" smtClean="0">
                <a:latin typeface="Arial" panose="020B0604020202020204" pitchFamily="34" charset="0"/>
                <a:cs typeface="Arial" panose="020B0604020202020204" pitchFamily="34" charset="0"/>
              </a:rPr>
              <a:t>Benefits (2018)</a:t>
            </a:r>
            <a:endParaRPr lang="en-US" sz="2400" b="1" dirty="0">
              <a:latin typeface="Arial" panose="020B0604020202020204" pitchFamily="34" charset="0"/>
              <a:cs typeface="Arial" panose="020B0604020202020204" pitchFamily="34" charset="0"/>
            </a:endParaRPr>
          </a:p>
        </p:txBody>
      </p:sp>
      <p:grpSp>
        <p:nvGrpSpPr>
          <p:cNvPr id="29" name="Group 28"/>
          <p:cNvGrpSpPr/>
          <p:nvPr/>
        </p:nvGrpSpPr>
        <p:grpSpPr>
          <a:xfrm>
            <a:off x="181583" y="2535438"/>
            <a:ext cx="8494104" cy="3247043"/>
            <a:chOff x="424052" y="2843094"/>
            <a:chExt cx="8494104" cy="3247043"/>
          </a:xfrm>
        </p:grpSpPr>
        <p:sp>
          <p:nvSpPr>
            <p:cNvPr id="14" name="TextBox 13"/>
            <p:cNvSpPr txBox="1"/>
            <p:nvPr/>
          </p:nvSpPr>
          <p:spPr>
            <a:xfrm>
              <a:off x="1919477" y="2843094"/>
              <a:ext cx="6998679" cy="3093154"/>
            </a:xfrm>
            <a:prstGeom prst="rect">
              <a:avLst/>
            </a:prstGeom>
            <a:noFill/>
          </p:spPr>
          <p:txBody>
            <a:bodyPr wrap="square" lIns="216000" tIns="0" rtlCol="0">
              <a:spAutoFit/>
            </a:bodyPr>
            <a:lstStyle/>
            <a:p>
              <a:pPr>
                <a:spcAft>
                  <a:spcPts val="1200"/>
                </a:spcAft>
              </a:pPr>
              <a:r>
                <a:rPr lang="en-CA" dirty="0" smtClean="0">
                  <a:latin typeface="Arial" panose="020B0604020202020204" pitchFamily="34" charset="0"/>
                  <a:cs typeface="Arial" panose="020B0604020202020204" pitchFamily="34" charset="0"/>
                </a:rPr>
                <a:t>The </a:t>
              </a:r>
              <a:r>
                <a:rPr lang="en-CA" dirty="0">
                  <a:latin typeface="Arial" panose="020B0604020202020204" pitchFamily="34" charset="0"/>
                  <a:cs typeface="Arial" panose="020B0604020202020204" pitchFamily="34" charset="0"/>
                </a:rPr>
                <a:t>number of applicants was 13,255  in 2015/16, compared to 10,683 in </a:t>
              </a:r>
              <a:r>
                <a:rPr lang="en-CA" dirty="0" smtClean="0">
                  <a:latin typeface="Arial" panose="020B0604020202020204" pitchFamily="34" charset="0"/>
                  <a:cs typeface="Arial" panose="020B0604020202020204" pitchFamily="34" charset="0"/>
                </a:rPr>
                <a:t>2016/17.</a:t>
              </a:r>
              <a:endParaRPr lang="en-CA" dirty="0">
                <a:latin typeface="Arial" panose="020B0604020202020204" pitchFamily="34" charset="0"/>
                <a:cs typeface="Arial" panose="020B0604020202020204" pitchFamily="34" charset="0"/>
              </a:endParaRPr>
            </a:p>
            <a:p>
              <a:pPr>
                <a:spcAft>
                  <a:spcPts val="1200"/>
                </a:spcAft>
              </a:pPr>
              <a:r>
                <a:rPr lang="en-CA" dirty="0">
                  <a:latin typeface="Arial" panose="020B0604020202020204" pitchFamily="34" charset="0"/>
                  <a:cs typeface="Arial" panose="020B0604020202020204" pitchFamily="34" charset="0"/>
                </a:rPr>
                <a:t>Most of the applicants were caring for their mother or father (58.1%), followed by a spouse or partner (27.5%). </a:t>
              </a:r>
            </a:p>
            <a:p>
              <a:pPr>
                <a:spcAft>
                  <a:spcPts val="1200"/>
                </a:spcAft>
              </a:pPr>
              <a:r>
                <a:rPr lang="en-CA" dirty="0" smtClean="0">
                  <a:latin typeface="Arial" panose="020B0604020202020204" pitchFamily="34" charset="0"/>
                  <a:cs typeface="Arial" panose="020B0604020202020204" pitchFamily="34" charset="0"/>
                </a:rPr>
                <a:t>Approximately one-third </a:t>
              </a:r>
              <a:r>
                <a:rPr lang="en-CA" dirty="0">
                  <a:latin typeface="Arial" panose="020B0604020202020204" pitchFamily="34" charset="0"/>
                  <a:cs typeface="Arial" panose="020B0604020202020204" pitchFamily="34" charset="0"/>
                </a:rPr>
                <a:t>of </a:t>
              </a:r>
              <a:r>
                <a:rPr lang="en-CA" dirty="0" smtClean="0">
                  <a:latin typeface="Arial" panose="020B0604020202020204" pitchFamily="34" charset="0"/>
                  <a:cs typeface="Arial" panose="020B0604020202020204" pitchFamily="34" charset="0"/>
                </a:rPr>
                <a:t>applicants </a:t>
              </a:r>
              <a:r>
                <a:rPr lang="en-CA" dirty="0">
                  <a:latin typeface="Arial" panose="020B0604020202020204" pitchFamily="34" charset="0"/>
                  <a:cs typeface="Arial" panose="020B0604020202020204" pitchFamily="34" charset="0"/>
                </a:rPr>
                <a:t>did not receive the </a:t>
              </a:r>
              <a:r>
                <a:rPr lang="en-CA" dirty="0" smtClean="0">
                  <a:latin typeface="Arial" panose="020B0604020202020204" pitchFamily="34" charset="0"/>
                  <a:cs typeface="Arial" panose="020B0604020202020204" pitchFamily="34" charset="0"/>
                </a:rPr>
                <a:t>benefit. The </a:t>
              </a:r>
              <a:r>
                <a:rPr lang="en-CA" dirty="0">
                  <a:latin typeface="Arial" panose="020B0604020202020204" pitchFamily="34" charset="0"/>
                  <a:cs typeface="Arial" panose="020B0604020202020204" pitchFamily="34" charset="0"/>
                </a:rPr>
                <a:t>most common </a:t>
              </a:r>
              <a:r>
                <a:rPr lang="en-CA" dirty="0" smtClean="0">
                  <a:latin typeface="Arial" panose="020B0604020202020204" pitchFamily="34" charset="0"/>
                  <a:cs typeface="Arial" panose="020B0604020202020204" pitchFamily="34" charset="0"/>
                </a:rPr>
                <a:t>reasons </a:t>
              </a:r>
              <a:r>
                <a:rPr lang="en-CA" dirty="0">
                  <a:latin typeface="Arial" panose="020B0604020202020204" pitchFamily="34" charset="0"/>
                  <a:cs typeface="Arial" panose="020B0604020202020204" pitchFamily="34" charset="0"/>
                </a:rPr>
                <a:t>for not receiving the Compassionate Care benefits </a:t>
              </a:r>
              <a:r>
                <a:rPr lang="en-CA" dirty="0" smtClean="0">
                  <a:latin typeface="Arial" panose="020B0604020202020204" pitchFamily="34" charset="0"/>
                  <a:cs typeface="Arial" panose="020B0604020202020204" pitchFamily="34" charset="0"/>
                </a:rPr>
                <a:t>were:</a:t>
              </a:r>
            </a:p>
            <a:p>
              <a:pPr marL="285750" indent="-285750">
                <a:spcAft>
                  <a:spcPts val="1200"/>
                </a:spcAft>
                <a:buFont typeface="Arial" panose="020B0604020202020204" pitchFamily="34" charset="0"/>
                <a:buChar char="•"/>
              </a:pPr>
              <a:r>
                <a:rPr lang="en-CA" sz="1600" dirty="0">
                  <a:latin typeface="Arial" panose="020B0604020202020204" pitchFamily="34" charset="0"/>
                  <a:cs typeface="Arial" panose="020B0604020202020204" pitchFamily="34" charset="0"/>
                </a:rPr>
                <a:t>T</a:t>
              </a:r>
              <a:r>
                <a:rPr lang="en-CA" sz="1600" dirty="0" smtClean="0">
                  <a:latin typeface="Arial" panose="020B0604020202020204" pitchFamily="34" charset="0"/>
                  <a:cs typeface="Arial" panose="020B0604020202020204" pitchFamily="34" charset="0"/>
                </a:rPr>
                <a:t>he applicants </a:t>
              </a:r>
              <a:r>
                <a:rPr lang="en-CA" sz="1600" dirty="0">
                  <a:latin typeface="Arial" panose="020B0604020202020204" pitchFamily="34" charset="0"/>
                  <a:cs typeface="Arial" panose="020B0604020202020204" pitchFamily="34" charset="0"/>
                </a:rPr>
                <a:t>received other types of employment insurance </a:t>
              </a:r>
              <a:r>
                <a:rPr lang="en-CA" sz="1600" dirty="0" smtClean="0">
                  <a:latin typeface="Arial" panose="020B0604020202020204" pitchFamily="34" charset="0"/>
                  <a:cs typeface="Arial" panose="020B0604020202020204" pitchFamily="34" charset="0"/>
                </a:rPr>
                <a:t>benefits. </a:t>
              </a:r>
            </a:p>
            <a:p>
              <a:pPr marL="285750" indent="-285750">
                <a:spcAft>
                  <a:spcPts val="1200"/>
                </a:spcAft>
                <a:buFont typeface="Arial" panose="020B0604020202020204" pitchFamily="34" charset="0"/>
                <a:buChar char="•"/>
              </a:pPr>
              <a:r>
                <a:rPr lang="en-CA" sz="1600" dirty="0">
                  <a:latin typeface="Arial" panose="020B0604020202020204" pitchFamily="34" charset="0"/>
                  <a:cs typeface="Arial" panose="020B0604020202020204" pitchFamily="34" charset="0"/>
                </a:rPr>
                <a:t>T</a:t>
              </a:r>
              <a:r>
                <a:rPr lang="en-CA" sz="1600" dirty="0" smtClean="0">
                  <a:latin typeface="Arial" panose="020B0604020202020204" pitchFamily="34" charset="0"/>
                  <a:cs typeface="Arial" panose="020B0604020202020204" pitchFamily="34" charset="0"/>
                </a:rPr>
                <a:t>he </a:t>
              </a:r>
              <a:r>
                <a:rPr lang="en-CA" sz="1600" dirty="0">
                  <a:latin typeface="Arial" panose="020B0604020202020204" pitchFamily="34" charset="0"/>
                  <a:cs typeface="Arial" panose="020B0604020202020204" pitchFamily="34" charset="0"/>
                </a:rPr>
                <a:t>absence of the medical </a:t>
              </a:r>
              <a:r>
                <a:rPr lang="en-CA" sz="1600" dirty="0" smtClean="0">
                  <a:latin typeface="Arial" panose="020B0604020202020204" pitchFamily="34" charset="0"/>
                  <a:cs typeface="Arial" panose="020B0604020202020204" pitchFamily="34" charset="0"/>
                </a:rPr>
                <a:t>certificate.</a:t>
              </a:r>
              <a:endParaRPr lang="en-CA" sz="1600" dirty="0">
                <a:latin typeface="Arial" panose="020B0604020202020204" pitchFamily="34" charset="0"/>
                <a:cs typeface="Arial" panose="020B0604020202020204" pitchFamily="34" charset="0"/>
              </a:endParaRPr>
            </a:p>
          </p:txBody>
        </p:sp>
        <p:sp>
          <p:nvSpPr>
            <p:cNvPr id="8" name="Rectangle 7"/>
            <p:cNvSpPr/>
            <p:nvPr/>
          </p:nvSpPr>
          <p:spPr>
            <a:xfrm>
              <a:off x="424052" y="2869551"/>
              <a:ext cx="1495425" cy="646331"/>
            </a:xfrm>
            <a:prstGeom prst="rect">
              <a:avLst/>
            </a:prstGeom>
            <a:noFill/>
            <a:ln w="28575">
              <a:noFill/>
            </a:ln>
          </p:spPr>
          <p:style>
            <a:lnRef idx="2">
              <a:schemeClr val="accent2"/>
            </a:lnRef>
            <a:fillRef idx="1">
              <a:schemeClr val="lt1"/>
            </a:fillRef>
            <a:effectRef idx="0">
              <a:schemeClr val="accent2"/>
            </a:effectRef>
            <a:fontRef idx="minor">
              <a:schemeClr val="dk1"/>
            </a:fontRef>
          </p:style>
          <p:txBody>
            <a:bodyPr rtlCol="0" anchor="ctr">
              <a:spAutoFit/>
            </a:bodyPr>
            <a:lstStyle/>
            <a:p>
              <a:pPr algn="r"/>
              <a:r>
                <a:rPr lang="en-CA" b="1" dirty="0" smtClean="0">
                  <a:solidFill>
                    <a:schemeClr val="accent1">
                      <a:lumMod val="75000"/>
                    </a:schemeClr>
                  </a:solidFill>
                  <a:latin typeface="Arial" panose="020B0604020202020204" pitchFamily="34" charset="0"/>
                  <a:cs typeface="Arial" panose="020B0604020202020204" pitchFamily="34" charset="0"/>
                </a:rPr>
                <a:t>Key</a:t>
              </a:r>
              <a:br>
                <a:rPr lang="en-CA" b="1" dirty="0" smtClean="0">
                  <a:solidFill>
                    <a:schemeClr val="accent1">
                      <a:lumMod val="75000"/>
                    </a:schemeClr>
                  </a:solidFill>
                  <a:latin typeface="Arial" panose="020B0604020202020204" pitchFamily="34" charset="0"/>
                  <a:cs typeface="Arial" panose="020B0604020202020204" pitchFamily="34" charset="0"/>
                </a:rPr>
              </a:br>
              <a:r>
                <a:rPr lang="en-CA" b="1" dirty="0" smtClean="0">
                  <a:solidFill>
                    <a:schemeClr val="accent1">
                      <a:lumMod val="75000"/>
                    </a:schemeClr>
                  </a:solidFill>
                  <a:latin typeface="Arial" panose="020B0604020202020204" pitchFamily="34" charset="0"/>
                  <a:cs typeface="Arial" panose="020B0604020202020204" pitchFamily="34" charset="0"/>
                </a:rPr>
                <a:t>Findings </a:t>
              </a:r>
              <a:endParaRPr lang="en-CA" dirty="0">
                <a:solidFill>
                  <a:schemeClr val="accent1">
                    <a:lumMod val="75000"/>
                  </a:schemeClr>
                </a:solidFill>
                <a:latin typeface="Arial" panose="020B0604020202020204" pitchFamily="34" charset="0"/>
                <a:cs typeface="Arial" panose="020B0604020202020204" pitchFamily="34" charset="0"/>
              </a:endParaRPr>
            </a:p>
          </p:txBody>
        </p:sp>
        <p:cxnSp>
          <p:nvCxnSpPr>
            <p:cNvPr id="3" name="Straight Connector 2"/>
            <p:cNvCxnSpPr/>
            <p:nvPr/>
          </p:nvCxnSpPr>
          <p:spPr>
            <a:xfrm flipH="1" flipV="1">
              <a:off x="1919478" y="2881005"/>
              <a:ext cx="10139" cy="3209132"/>
            </a:xfrm>
            <a:prstGeom prst="line">
              <a:avLst/>
            </a:prstGeom>
            <a:ln w="31750">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8" name="Group 27"/>
          <p:cNvGrpSpPr/>
          <p:nvPr/>
        </p:nvGrpSpPr>
        <p:grpSpPr>
          <a:xfrm>
            <a:off x="192695" y="1437431"/>
            <a:ext cx="8482992" cy="763902"/>
            <a:chOff x="424051" y="1512281"/>
            <a:chExt cx="8482992" cy="725578"/>
          </a:xfrm>
        </p:grpSpPr>
        <p:sp>
          <p:nvSpPr>
            <p:cNvPr id="12" name="TextBox 11"/>
            <p:cNvSpPr txBox="1"/>
            <p:nvPr/>
          </p:nvSpPr>
          <p:spPr>
            <a:xfrm>
              <a:off x="1908364" y="1512281"/>
              <a:ext cx="6998679" cy="570055"/>
            </a:xfrm>
            <a:prstGeom prst="rect">
              <a:avLst/>
            </a:prstGeom>
            <a:noFill/>
          </p:spPr>
          <p:txBody>
            <a:bodyPr wrap="square" lIns="216000" tIns="0" rtlCol="0">
              <a:spAutoFit/>
            </a:bodyPr>
            <a:lstStyle>
              <a:defPPr>
                <a:defRPr lang="en-US"/>
              </a:defPPr>
              <a:lvl1pPr indent="-193675" defTabSz="355600">
                <a:spcBef>
                  <a:spcPts val="600"/>
                </a:spcBef>
                <a:spcAft>
                  <a:spcPts val="600"/>
                </a:spcAft>
                <a:defRPr>
                  <a:latin typeface="Arial" panose="020B0604020202020204" pitchFamily="34" charset="0"/>
                  <a:cs typeface="Arial" panose="020B0604020202020204" pitchFamily="34" charset="0"/>
                </a:defRPr>
              </a:lvl1pPr>
            </a:lstStyle>
            <a:p>
              <a:r>
                <a:rPr lang="en-CA" dirty="0" smtClean="0"/>
                <a:t>Supplemental study determining </a:t>
              </a:r>
              <a:r>
                <a:rPr lang="en-CA" dirty="0"/>
                <a:t>the impact of </a:t>
              </a:r>
              <a:r>
                <a:rPr lang="en-CA" dirty="0" smtClean="0"/>
                <a:t>the 2016 </a:t>
              </a:r>
              <a:r>
                <a:rPr lang="en-CA" dirty="0"/>
                <a:t>extension of the </a:t>
              </a:r>
              <a:r>
                <a:rPr lang="en-CA" dirty="0" smtClean="0"/>
                <a:t>maximum duration </a:t>
              </a:r>
              <a:r>
                <a:rPr lang="en-CA" dirty="0"/>
                <a:t>on Compassionate Care benefits </a:t>
              </a:r>
              <a:r>
                <a:rPr lang="en-CA" dirty="0" smtClean="0"/>
                <a:t>usage.</a:t>
              </a:r>
              <a:endParaRPr lang="en-CA" dirty="0"/>
            </a:p>
          </p:txBody>
        </p:sp>
        <p:sp>
          <p:nvSpPr>
            <p:cNvPr id="11" name="Rectangle 10"/>
            <p:cNvSpPr/>
            <p:nvPr/>
          </p:nvSpPr>
          <p:spPr>
            <a:xfrm>
              <a:off x="424051" y="1550304"/>
              <a:ext cx="1495425" cy="350803"/>
            </a:xfrm>
            <a:prstGeom prst="rect">
              <a:avLst/>
            </a:prstGeom>
            <a:noFill/>
            <a:ln w="28575">
              <a:noFill/>
            </a:ln>
          </p:spPr>
          <p:style>
            <a:lnRef idx="2">
              <a:schemeClr val="accent2"/>
            </a:lnRef>
            <a:fillRef idx="1">
              <a:schemeClr val="lt1"/>
            </a:fillRef>
            <a:effectRef idx="0">
              <a:schemeClr val="accent2"/>
            </a:effectRef>
            <a:fontRef idx="minor">
              <a:schemeClr val="dk1"/>
            </a:fontRef>
          </p:style>
          <p:txBody>
            <a:bodyPr rtlCol="0" anchor="ctr">
              <a:spAutoFit/>
            </a:bodyPr>
            <a:lstStyle/>
            <a:p>
              <a:pPr algn="r"/>
              <a:r>
                <a:rPr lang="en-CA" b="1" dirty="0" smtClean="0">
                  <a:solidFill>
                    <a:schemeClr val="accent1">
                      <a:lumMod val="75000"/>
                    </a:schemeClr>
                  </a:solidFill>
                  <a:latin typeface="Arial" panose="020B0604020202020204" pitchFamily="34" charset="0"/>
                  <a:cs typeface="Arial" panose="020B0604020202020204" pitchFamily="34" charset="0"/>
                </a:rPr>
                <a:t>Context </a:t>
              </a:r>
              <a:endParaRPr lang="en-CA" b="1" dirty="0">
                <a:solidFill>
                  <a:schemeClr val="accent1">
                    <a:lumMod val="75000"/>
                  </a:schemeClr>
                </a:solidFill>
                <a:latin typeface="Arial" panose="020B0604020202020204" pitchFamily="34" charset="0"/>
                <a:cs typeface="Arial" panose="020B0604020202020204" pitchFamily="34" charset="0"/>
              </a:endParaRPr>
            </a:p>
          </p:txBody>
        </p:sp>
        <p:cxnSp>
          <p:nvCxnSpPr>
            <p:cNvPr id="17" name="Straight Connector 16"/>
            <p:cNvCxnSpPr/>
            <p:nvPr/>
          </p:nvCxnSpPr>
          <p:spPr>
            <a:xfrm flipV="1">
              <a:off x="1919477" y="1544327"/>
              <a:ext cx="0" cy="693532"/>
            </a:xfrm>
            <a:prstGeom prst="line">
              <a:avLst/>
            </a:prstGeom>
            <a:ln w="31750">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p:nvGrpSpPr>
        <p:grpSpPr>
          <a:xfrm>
            <a:off x="190857" y="7657922"/>
            <a:ext cx="8484831" cy="883570"/>
            <a:chOff x="422213" y="5009520"/>
            <a:chExt cx="8484831" cy="883570"/>
          </a:xfrm>
        </p:grpSpPr>
        <p:sp>
          <p:nvSpPr>
            <p:cNvPr id="25" name="Rectangle 24"/>
            <p:cNvSpPr/>
            <p:nvPr/>
          </p:nvSpPr>
          <p:spPr>
            <a:xfrm>
              <a:off x="422213" y="5009520"/>
              <a:ext cx="1495425" cy="369332"/>
            </a:xfrm>
            <a:prstGeom prst="rect">
              <a:avLst/>
            </a:prstGeom>
            <a:noFill/>
            <a:ln w="28575">
              <a:noFill/>
            </a:ln>
          </p:spPr>
          <p:style>
            <a:lnRef idx="2">
              <a:schemeClr val="accent2"/>
            </a:lnRef>
            <a:fillRef idx="1">
              <a:schemeClr val="lt1"/>
            </a:fillRef>
            <a:effectRef idx="0">
              <a:schemeClr val="accent2"/>
            </a:effectRef>
            <a:fontRef idx="minor">
              <a:schemeClr val="dk1"/>
            </a:fontRef>
          </p:style>
          <p:txBody>
            <a:bodyPr rtlCol="0" anchor="ctr">
              <a:spAutoFit/>
            </a:bodyPr>
            <a:lstStyle/>
            <a:p>
              <a:pPr algn="r"/>
              <a:r>
                <a:rPr lang="en-CA" b="1" dirty="0">
                  <a:solidFill>
                    <a:schemeClr val="accent1">
                      <a:lumMod val="75000"/>
                    </a:schemeClr>
                  </a:solidFill>
                  <a:latin typeface="Arial" panose="020B0604020202020204" pitchFamily="34" charset="0"/>
                  <a:cs typeface="Arial" panose="020B0604020202020204" pitchFamily="34" charset="0"/>
                </a:rPr>
                <a:t>Results</a:t>
              </a:r>
            </a:p>
          </p:txBody>
        </p:sp>
        <p:sp>
          <p:nvSpPr>
            <p:cNvPr id="26" name="TextBox 25"/>
            <p:cNvSpPr txBox="1"/>
            <p:nvPr/>
          </p:nvSpPr>
          <p:spPr>
            <a:xfrm>
              <a:off x="1917639" y="5015927"/>
              <a:ext cx="6989405" cy="877163"/>
            </a:xfrm>
            <a:prstGeom prst="rect">
              <a:avLst/>
            </a:prstGeom>
            <a:noFill/>
          </p:spPr>
          <p:txBody>
            <a:bodyPr wrap="square" lIns="216000" tIns="0" rtlCol="0">
              <a:spAutoFit/>
            </a:bodyPr>
            <a:lstStyle>
              <a:defPPr>
                <a:defRPr lang="en-US"/>
              </a:defPPr>
              <a:lvl1pPr indent="-193675" defTabSz="355600">
                <a:spcBef>
                  <a:spcPts val="600"/>
                </a:spcBef>
                <a:spcAft>
                  <a:spcPts val="600"/>
                </a:spcAft>
                <a:defRPr>
                  <a:latin typeface="Arial" panose="020B0604020202020204" pitchFamily="34" charset="0"/>
                  <a:cs typeface="Arial" panose="020B0604020202020204" pitchFamily="34" charset="0"/>
                </a:defRPr>
              </a:lvl1pPr>
            </a:lstStyle>
            <a:p>
              <a:r>
                <a:rPr lang="en-CA" dirty="0" smtClean="0"/>
                <a:t>The evaluation </a:t>
              </a:r>
              <a:r>
                <a:rPr lang="en-CA" dirty="0"/>
                <a:t>recommended that the Department continues developing understanding of the needs of self-employed related to awareness, design of the measure and income support.</a:t>
              </a:r>
            </a:p>
          </p:txBody>
        </p:sp>
        <p:cxnSp>
          <p:nvCxnSpPr>
            <p:cNvPr id="27" name="Straight Connector 26"/>
            <p:cNvCxnSpPr/>
            <p:nvPr/>
          </p:nvCxnSpPr>
          <p:spPr>
            <a:xfrm flipV="1">
              <a:off x="1917639" y="5012802"/>
              <a:ext cx="0" cy="849464"/>
            </a:xfrm>
            <a:prstGeom prst="line">
              <a:avLst/>
            </a:prstGeom>
            <a:ln w="31750">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20376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Colour Palette 1 - ESDC-Service Canad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Colour Palette 1 - ESDC-Service Canada</Template>
  <TotalTime>13375</TotalTime>
  <Words>1673</Words>
  <Application>Microsoft Office PowerPoint</Application>
  <PresentationFormat>On-screen Show (4:3)</PresentationFormat>
  <Paragraphs>163</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MS Mincho</vt:lpstr>
      <vt:lpstr>Arial</vt:lpstr>
      <vt:lpstr>Calibri</vt:lpstr>
      <vt:lpstr>Courier New</vt:lpstr>
      <vt:lpstr>Times New Roman</vt:lpstr>
      <vt:lpstr>Colour Palette 1 - ESDC-Service Canada</vt:lpstr>
      <vt:lpstr>Employment Insurance The Evidence Base  </vt:lpstr>
      <vt:lpstr>Purpose of Presentation</vt:lpstr>
      <vt:lpstr>Evaluation within the Government of Canada</vt:lpstr>
      <vt:lpstr>Evaluation in a Program and Policy Life Cycle</vt:lpstr>
      <vt:lpstr>The Department is required to evaluate programs every 5 years</vt:lpstr>
      <vt:lpstr>Working While on Claim Pilot Projects (2018)</vt:lpstr>
      <vt:lpstr>Employment Insurance Special Benefits for Self-Employed Workers (2016)</vt:lpstr>
      <vt:lpstr>Recent Findings:  Work-Sharing Program (2016)</vt:lpstr>
      <vt:lpstr>Compassionate Care Benefits (2018)</vt:lpstr>
      <vt:lpstr>Record of Employment Based Measures on EI Eligibility (2018)</vt:lpstr>
      <vt:lpstr>Labour Market Development Agreements (2012-2017)</vt:lpstr>
      <vt:lpstr>EI Automation and Modernization (2016)</vt:lpstr>
      <vt:lpstr>Job Bank 2.0 Evaluation (forthcoming)</vt:lpstr>
      <vt:lpstr>Job Bank 2.0 Evaluation (forthcoming), cont’d</vt:lpstr>
      <vt:lpstr>Going Forward: Innovation and increased efforts to assess outcomes/incremental impacts  </vt:lpstr>
      <vt:lpstr>Annex: Employment Benefits and Support Measures</vt:lpstr>
      <vt:lpstr>Annex: Employment Benefits and Support Measures</vt:lpstr>
      <vt:lpstr>PowerPoint Presentation</vt:lpstr>
    </vt:vector>
  </TitlesOfParts>
  <Company>GoC / GdC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SubTitle</dc:title>
  <dc:creator>gabriela.hanca@hrsdc-rhdcc.gc.ca</dc:creator>
  <cp:lastModifiedBy>Matthew Houston</cp:lastModifiedBy>
  <cp:revision>294</cp:revision>
  <cp:lastPrinted>2018-10-29T17:07:16Z</cp:lastPrinted>
  <dcterms:created xsi:type="dcterms:W3CDTF">2018-02-12T11:28:33Z</dcterms:created>
  <dcterms:modified xsi:type="dcterms:W3CDTF">2018-11-07T16:43:54Z</dcterms:modified>
</cp:coreProperties>
</file>