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 id="2147483661" r:id="rId5"/>
  </p:sldMasterIdLst>
  <p:notesMasterIdLst>
    <p:notesMasterId r:id="rId21"/>
  </p:notesMasterIdLst>
  <p:sldIdLst>
    <p:sldId id="256" r:id="rId6"/>
    <p:sldId id="295" r:id="rId7"/>
    <p:sldId id="296" r:id="rId8"/>
    <p:sldId id="307" r:id="rId9"/>
    <p:sldId id="261" r:id="rId10"/>
    <p:sldId id="310" r:id="rId11"/>
    <p:sldId id="308" r:id="rId12"/>
    <p:sldId id="311" r:id="rId13"/>
    <p:sldId id="306" r:id="rId14"/>
    <p:sldId id="312" r:id="rId15"/>
    <p:sldId id="300" r:id="rId16"/>
    <p:sldId id="313" r:id="rId17"/>
    <p:sldId id="258" r:id="rId18"/>
    <p:sldId id="277" r:id="rId19"/>
    <p:sldId id="301" r:id="rId20"/>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keemi, Haseena" initials="HH"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1" autoAdjust="0"/>
    <p:restoredTop sz="85097" autoAdjust="0"/>
  </p:normalViewPr>
  <p:slideViewPr>
    <p:cSldViewPr snapToGrid="0" snapToObjects="1">
      <p:cViewPr varScale="1">
        <p:scale>
          <a:sx n="115" d="100"/>
          <a:sy n="115" d="100"/>
        </p:scale>
        <p:origin x="149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A1010D5C-3B3A-214D-8AA9-7907A42D725C}" type="datetimeFigureOut">
              <a:rPr lang="en-US" smtClean="0"/>
              <a:t>11/7/2018</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0DDD8B1A-5049-5C4B-AFE6-32830630CA6A}" type="slidenum">
              <a:rPr lang="en-US" smtClean="0"/>
              <a:t>‹#›</a:t>
            </a:fld>
            <a:endParaRPr lang="en-US"/>
          </a:p>
        </p:txBody>
      </p:sp>
    </p:spTree>
    <p:extLst>
      <p:ext uri="{BB962C8B-B14F-4D97-AF65-F5344CB8AC3E}">
        <p14:creationId xmlns:p14="http://schemas.microsoft.com/office/powerpoint/2010/main" val="402287700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mtClean="0"/>
              <a:t>Version</a:t>
            </a:r>
            <a:r>
              <a:rPr lang="en-CA" baseline="0" smtClean="0"/>
              <a:t> 2 </a:t>
            </a:r>
            <a:endParaRPr lang="en-CA" dirty="0"/>
          </a:p>
        </p:txBody>
      </p:sp>
      <p:sp>
        <p:nvSpPr>
          <p:cNvPr id="4" name="Slide Number Placeholder 3"/>
          <p:cNvSpPr>
            <a:spLocks noGrp="1"/>
          </p:cNvSpPr>
          <p:nvPr>
            <p:ph type="sldNum" sz="quarter" idx="10"/>
          </p:nvPr>
        </p:nvSpPr>
        <p:spPr/>
        <p:txBody>
          <a:bodyPr/>
          <a:lstStyle/>
          <a:p>
            <a:fld id="{0DDD8B1A-5049-5C4B-AFE6-32830630CA6A}" type="slidenum">
              <a:rPr lang="en-US" smtClean="0"/>
              <a:t>2</a:t>
            </a:fld>
            <a:endParaRPr lang="en-US"/>
          </a:p>
        </p:txBody>
      </p:sp>
    </p:spTree>
    <p:extLst>
      <p:ext uri="{BB962C8B-B14F-4D97-AF65-F5344CB8AC3E}">
        <p14:creationId xmlns:p14="http://schemas.microsoft.com/office/powerpoint/2010/main" val="3285070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DDD8B1A-5049-5C4B-AFE6-32830630CA6A}" type="slidenum">
              <a:rPr lang="en-US" smtClean="0"/>
              <a:t>5</a:t>
            </a:fld>
            <a:endParaRPr lang="en-US"/>
          </a:p>
        </p:txBody>
      </p:sp>
    </p:spTree>
    <p:extLst>
      <p:ext uri="{BB962C8B-B14F-4D97-AF65-F5344CB8AC3E}">
        <p14:creationId xmlns:p14="http://schemas.microsoft.com/office/powerpoint/2010/main" val="27939451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493647" y="2130425"/>
            <a:ext cx="4062903" cy="1470025"/>
          </a:xfrm>
        </p:spPr>
        <p:txBody>
          <a:bodyPr>
            <a:noAutofit/>
          </a:bodyPr>
          <a:lstStyle>
            <a:lvl1pPr algn="l">
              <a:defRPr sz="3600" b="1" i="0">
                <a:latin typeface="Arial"/>
                <a:cs typeface="Verdana"/>
              </a:defRPr>
            </a:lvl1pPr>
          </a:lstStyle>
          <a:p>
            <a:r>
              <a:rPr lang="en-US" smtClean="0"/>
              <a:t>Click to edit Master title style</a:t>
            </a:r>
            <a:endParaRPr lang="en-US" dirty="0"/>
          </a:p>
        </p:txBody>
      </p:sp>
      <p:sp>
        <p:nvSpPr>
          <p:cNvPr id="3" name="Subtitle 2"/>
          <p:cNvSpPr>
            <a:spLocks noGrp="1"/>
          </p:cNvSpPr>
          <p:nvPr>
            <p:ph type="subTitle" idx="1"/>
          </p:nvPr>
        </p:nvSpPr>
        <p:spPr>
          <a:xfrm>
            <a:off x="4493648" y="3886200"/>
            <a:ext cx="4062903" cy="1752600"/>
          </a:xfrm>
        </p:spPr>
        <p:txBody>
          <a:bodyPr>
            <a:normAutofit/>
          </a:bodyPr>
          <a:lstStyle>
            <a:lvl1pPr marL="0" indent="0" algn="l">
              <a:buNone/>
              <a:defRPr sz="2800">
                <a:solidFill>
                  <a:schemeClr val="tx1">
                    <a:tint val="75000"/>
                  </a:schemeClr>
                </a:solidFill>
                <a:latin typeface="Arial"/>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ED208E4-588A-D444-A7CC-20EDBE44F587}"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86C063-E22E-2E4C-A523-54089486E38F}" type="slidenum">
              <a:rPr lang="en-US" smtClean="0"/>
              <a:t>‹#›</a:t>
            </a:fld>
            <a:endParaRPr lang="en-US"/>
          </a:p>
        </p:txBody>
      </p:sp>
    </p:spTree>
    <p:extLst>
      <p:ext uri="{BB962C8B-B14F-4D97-AF65-F5344CB8AC3E}">
        <p14:creationId xmlns:p14="http://schemas.microsoft.com/office/powerpoint/2010/main" val="828492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D208E4-588A-D444-A7CC-20EDBE44F587}"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6C063-E22E-2E4C-A523-54089486E38F}" type="slidenum">
              <a:rPr lang="en-US" smtClean="0"/>
              <a:t>‹#›</a:t>
            </a:fld>
            <a:endParaRPr lang="en-US"/>
          </a:p>
        </p:txBody>
      </p:sp>
    </p:spTree>
    <p:extLst>
      <p:ext uri="{BB962C8B-B14F-4D97-AF65-F5344CB8AC3E}">
        <p14:creationId xmlns:p14="http://schemas.microsoft.com/office/powerpoint/2010/main" val="3584877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D208E4-588A-D444-A7CC-20EDBE44F587}"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6C063-E22E-2E4C-A523-54089486E38F}" type="slidenum">
              <a:rPr lang="en-US" smtClean="0"/>
              <a:t>‹#›</a:t>
            </a:fld>
            <a:endParaRPr lang="en-US"/>
          </a:p>
        </p:txBody>
      </p:sp>
    </p:spTree>
    <p:extLst>
      <p:ext uri="{BB962C8B-B14F-4D97-AF65-F5344CB8AC3E}">
        <p14:creationId xmlns:p14="http://schemas.microsoft.com/office/powerpoint/2010/main" val="31211605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2509828"/>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493647" y="2130425"/>
            <a:ext cx="4062903" cy="1470025"/>
          </a:xfrm>
        </p:spPr>
        <p:txBody>
          <a:bodyPr>
            <a:noAutofit/>
          </a:bodyPr>
          <a:lstStyle>
            <a:lvl1pPr algn="l">
              <a:defRPr sz="3600" b="1" i="0">
                <a:latin typeface="Arial"/>
                <a:cs typeface="Verdana"/>
              </a:defRPr>
            </a:lvl1pPr>
          </a:lstStyle>
          <a:p>
            <a:r>
              <a:rPr lang="en-US" smtClean="0"/>
              <a:t>Click to edit Master title style</a:t>
            </a:r>
            <a:endParaRPr lang="en-US" dirty="0"/>
          </a:p>
        </p:txBody>
      </p:sp>
      <p:sp>
        <p:nvSpPr>
          <p:cNvPr id="3" name="Subtitle 2"/>
          <p:cNvSpPr>
            <a:spLocks noGrp="1"/>
          </p:cNvSpPr>
          <p:nvPr>
            <p:ph type="subTitle" idx="1"/>
          </p:nvPr>
        </p:nvSpPr>
        <p:spPr>
          <a:xfrm>
            <a:off x="4493648" y="3886200"/>
            <a:ext cx="4062903" cy="1752600"/>
          </a:xfrm>
        </p:spPr>
        <p:txBody>
          <a:bodyPr>
            <a:normAutofit/>
          </a:bodyPr>
          <a:lstStyle>
            <a:lvl1pPr marL="0" indent="0" algn="l">
              <a:buNone/>
              <a:defRPr sz="2800">
                <a:solidFill>
                  <a:schemeClr val="tx1">
                    <a:tint val="75000"/>
                  </a:schemeClr>
                </a:solidFill>
                <a:latin typeface="Arial"/>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E75B856-90E5-42B2-8DDA-833735963FC7}" type="datetime1">
              <a:rPr lang="en-US" smtClean="0">
                <a:solidFill>
                  <a:srgbClr val="000000">
                    <a:tint val="75000"/>
                  </a:srgbClr>
                </a:solidFill>
              </a:rPr>
              <a:pPr/>
              <a:t>11/7/2018</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en-US" dirty="0">
              <a:solidFill>
                <a:srgbClr val="000000">
                  <a:tint val="75000"/>
                </a:srgbClr>
              </a:solidFill>
            </a:endParaRPr>
          </a:p>
        </p:txBody>
      </p:sp>
      <p:sp>
        <p:nvSpPr>
          <p:cNvPr id="6" name="Slide Number Placeholder 5"/>
          <p:cNvSpPr>
            <a:spLocks noGrp="1"/>
          </p:cNvSpPr>
          <p:nvPr>
            <p:ph type="sldNum" sz="quarter" idx="12"/>
          </p:nvPr>
        </p:nvSpPr>
        <p:spPr/>
        <p:txBody>
          <a:bodyPr/>
          <a:lstStyle/>
          <a:p>
            <a:fld id="{2E86C063-E22E-2E4C-A523-54089486E38F}"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11331924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25C878-90DC-4DA9-B201-B32091105B2D}" type="datetime1">
              <a:rPr lang="en-US" smtClean="0">
                <a:solidFill>
                  <a:srgbClr val="000000">
                    <a:tint val="75000"/>
                  </a:srgbClr>
                </a:solidFill>
              </a:rPr>
              <a:pPr/>
              <a:t>11/7/2018</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2E86C063-E22E-2E4C-A523-54089486E38F}"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41112652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FDB85F-19AC-4914-929B-C17481730967}" type="datetime1">
              <a:rPr lang="en-US" smtClean="0">
                <a:solidFill>
                  <a:srgbClr val="000000">
                    <a:tint val="75000"/>
                  </a:srgbClr>
                </a:solidFill>
              </a:rPr>
              <a:pPr/>
              <a:t>11/7/2018</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2E86C063-E22E-2E4C-A523-54089486E38F}"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32912478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0B73FDE-5E02-47AE-9965-4F8AA254E875}" type="datetime1">
              <a:rPr lang="en-US" smtClean="0">
                <a:solidFill>
                  <a:srgbClr val="000000">
                    <a:tint val="75000"/>
                  </a:srgbClr>
                </a:solidFill>
              </a:rPr>
              <a:pPr/>
              <a:t>11/7/2018</a:t>
            </a:fld>
            <a:endParaRPr lang="en-US">
              <a:solidFill>
                <a:srgbClr val="000000">
                  <a:tint val="75000"/>
                </a:srgbClr>
              </a:solidFill>
            </a:endParaRPr>
          </a:p>
        </p:txBody>
      </p:sp>
      <p:sp>
        <p:nvSpPr>
          <p:cNvPr id="6" name="Footer Placeholder 5"/>
          <p:cNvSpPr>
            <a:spLocks noGrp="1"/>
          </p:cNvSpPr>
          <p:nvPr>
            <p:ph type="ftr" sz="quarter" idx="11"/>
          </p:nvPr>
        </p:nvSpPr>
        <p:spPr/>
        <p:txBody>
          <a:bodyPr/>
          <a:lstStyle/>
          <a:p>
            <a:endParaRPr lang="en-US">
              <a:solidFill>
                <a:srgbClr val="000000">
                  <a:tint val="75000"/>
                </a:srgbClr>
              </a:solidFill>
            </a:endParaRPr>
          </a:p>
        </p:txBody>
      </p:sp>
      <p:sp>
        <p:nvSpPr>
          <p:cNvPr id="7" name="Slide Number Placeholder 6"/>
          <p:cNvSpPr>
            <a:spLocks noGrp="1"/>
          </p:cNvSpPr>
          <p:nvPr>
            <p:ph type="sldNum" sz="quarter" idx="12"/>
          </p:nvPr>
        </p:nvSpPr>
        <p:spPr/>
        <p:txBody>
          <a:bodyPr/>
          <a:lstStyle/>
          <a:p>
            <a:fld id="{2E86C063-E22E-2E4C-A523-54089486E38F}"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34144729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31527B-516D-4073-98C4-5756AC55A5D4}" type="datetime1">
              <a:rPr lang="en-US" smtClean="0">
                <a:solidFill>
                  <a:srgbClr val="000000">
                    <a:tint val="75000"/>
                  </a:srgbClr>
                </a:solidFill>
              </a:rPr>
              <a:pPr/>
              <a:t>11/7/2018</a:t>
            </a:fld>
            <a:endParaRPr lang="en-US">
              <a:solidFill>
                <a:srgbClr val="000000">
                  <a:tint val="75000"/>
                </a:srgbClr>
              </a:solidFill>
            </a:endParaRPr>
          </a:p>
        </p:txBody>
      </p:sp>
      <p:sp>
        <p:nvSpPr>
          <p:cNvPr id="8" name="Footer Placeholder 7"/>
          <p:cNvSpPr>
            <a:spLocks noGrp="1"/>
          </p:cNvSpPr>
          <p:nvPr>
            <p:ph type="ftr" sz="quarter" idx="11"/>
          </p:nvPr>
        </p:nvSpPr>
        <p:spPr/>
        <p:txBody>
          <a:bodyPr/>
          <a:lstStyle/>
          <a:p>
            <a:endParaRPr lang="en-US">
              <a:solidFill>
                <a:srgbClr val="000000">
                  <a:tint val="75000"/>
                </a:srgbClr>
              </a:solidFill>
            </a:endParaRPr>
          </a:p>
        </p:txBody>
      </p:sp>
      <p:sp>
        <p:nvSpPr>
          <p:cNvPr id="9" name="Slide Number Placeholder 8"/>
          <p:cNvSpPr>
            <a:spLocks noGrp="1"/>
          </p:cNvSpPr>
          <p:nvPr>
            <p:ph type="sldNum" sz="quarter" idx="12"/>
          </p:nvPr>
        </p:nvSpPr>
        <p:spPr/>
        <p:txBody>
          <a:bodyPr/>
          <a:lstStyle/>
          <a:p>
            <a:fld id="{2E86C063-E22E-2E4C-A523-54089486E38F}"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37854704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555830-18AE-4F8B-B7FE-A4E2539953D1}" type="datetime1">
              <a:rPr lang="en-US" smtClean="0">
                <a:solidFill>
                  <a:srgbClr val="000000">
                    <a:tint val="75000"/>
                  </a:srgbClr>
                </a:solidFill>
              </a:rPr>
              <a:pPr/>
              <a:t>11/7/2018</a:t>
            </a:fld>
            <a:endParaRPr lang="en-US">
              <a:solidFill>
                <a:srgbClr val="000000">
                  <a:tint val="75000"/>
                </a:srgbClr>
              </a:solidFill>
            </a:endParaRPr>
          </a:p>
        </p:txBody>
      </p:sp>
      <p:sp>
        <p:nvSpPr>
          <p:cNvPr id="4" name="Footer Placeholder 3"/>
          <p:cNvSpPr>
            <a:spLocks noGrp="1"/>
          </p:cNvSpPr>
          <p:nvPr>
            <p:ph type="ftr" sz="quarter" idx="11"/>
          </p:nvPr>
        </p:nvSpPr>
        <p:spPr/>
        <p:txBody>
          <a:bodyPr/>
          <a:lstStyle/>
          <a:p>
            <a:endParaRPr lang="en-US">
              <a:solidFill>
                <a:srgbClr val="000000">
                  <a:tint val="75000"/>
                </a:srgbClr>
              </a:solidFill>
            </a:endParaRPr>
          </a:p>
        </p:txBody>
      </p:sp>
      <p:sp>
        <p:nvSpPr>
          <p:cNvPr id="5" name="Slide Number Placeholder 4"/>
          <p:cNvSpPr>
            <a:spLocks noGrp="1"/>
          </p:cNvSpPr>
          <p:nvPr>
            <p:ph type="sldNum" sz="quarter" idx="12"/>
          </p:nvPr>
        </p:nvSpPr>
        <p:spPr/>
        <p:txBody>
          <a:bodyPr/>
          <a:lstStyle/>
          <a:p>
            <a:fld id="{2E86C063-E22E-2E4C-A523-54089486E38F}"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8425069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6AD83-081B-4333-BDB0-9434AE3C9474}" type="datetime1">
              <a:rPr lang="en-US" smtClean="0">
                <a:solidFill>
                  <a:srgbClr val="000000">
                    <a:tint val="75000"/>
                  </a:srgbClr>
                </a:solidFill>
              </a:rPr>
              <a:pPr/>
              <a:t>11/7/2018</a:t>
            </a:fld>
            <a:endParaRPr lang="en-US">
              <a:solidFill>
                <a:srgbClr val="000000">
                  <a:tint val="75000"/>
                </a:srgbClr>
              </a:solidFill>
            </a:endParaRPr>
          </a:p>
        </p:txBody>
      </p:sp>
      <p:sp>
        <p:nvSpPr>
          <p:cNvPr id="3" name="Footer Placeholder 2"/>
          <p:cNvSpPr>
            <a:spLocks noGrp="1"/>
          </p:cNvSpPr>
          <p:nvPr>
            <p:ph type="ftr" sz="quarter" idx="11"/>
          </p:nvPr>
        </p:nvSpPr>
        <p:spPr/>
        <p:txBody>
          <a:bodyPr/>
          <a:lstStyle/>
          <a:p>
            <a:endParaRPr lang="en-US">
              <a:solidFill>
                <a:srgbClr val="000000">
                  <a:tint val="75000"/>
                </a:srgbClr>
              </a:solidFill>
            </a:endParaRPr>
          </a:p>
        </p:txBody>
      </p:sp>
      <p:sp>
        <p:nvSpPr>
          <p:cNvPr id="4" name="Slide Number Placeholder 3"/>
          <p:cNvSpPr>
            <a:spLocks noGrp="1"/>
          </p:cNvSpPr>
          <p:nvPr>
            <p:ph type="sldNum" sz="quarter" idx="12"/>
          </p:nvPr>
        </p:nvSpPr>
        <p:spPr/>
        <p:txBody>
          <a:bodyPr/>
          <a:lstStyle/>
          <a:p>
            <a:fld id="{2E86C063-E22E-2E4C-A523-54089486E38F}"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2467044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D208E4-588A-D444-A7CC-20EDBE44F587}"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6C063-E22E-2E4C-A523-54089486E38F}" type="slidenum">
              <a:rPr lang="en-US" smtClean="0"/>
              <a:t>‹#›</a:t>
            </a:fld>
            <a:endParaRPr lang="en-US"/>
          </a:p>
        </p:txBody>
      </p:sp>
    </p:spTree>
    <p:extLst>
      <p:ext uri="{BB962C8B-B14F-4D97-AF65-F5344CB8AC3E}">
        <p14:creationId xmlns:p14="http://schemas.microsoft.com/office/powerpoint/2010/main" val="19602003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B204E-751E-4F9C-A567-41CB15C7C24E}" type="datetime1">
              <a:rPr lang="en-US" smtClean="0">
                <a:solidFill>
                  <a:srgbClr val="000000">
                    <a:tint val="75000"/>
                  </a:srgbClr>
                </a:solidFill>
              </a:rPr>
              <a:pPr/>
              <a:t>11/7/2018</a:t>
            </a:fld>
            <a:endParaRPr lang="en-US">
              <a:solidFill>
                <a:srgbClr val="000000">
                  <a:tint val="75000"/>
                </a:srgbClr>
              </a:solidFill>
            </a:endParaRPr>
          </a:p>
        </p:txBody>
      </p:sp>
      <p:sp>
        <p:nvSpPr>
          <p:cNvPr id="6" name="Footer Placeholder 5"/>
          <p:cNvSpPr>
            <a:spLocks noGrp="1"/>
          </p:cNvSpPr>
          <p:nvPr>
            <p:ph type="ftr" sz="quarter" idx="11"/>
          </p:nvPr>
        </p:nvSpPr>
        <p:spPr/>
        <p:txBody>
          <a:bodyPr/>
          <a:lstStyle/>
          <a:p>
            <a:endParaRPr lang="en-US">
              <a:solidFill>
                <a:srgbClr val="000000">
                  <a:tint val="75000"/>
                </a:srgbClr>
              </a:solidFill>
            </a:endParaRPr>
          </a:p>
        </p:txBody>
      </p:sp>
      <p:sp>
        <p:nvSpPr>
          <p:cNvPr id="7" name="Slide Number Placeholder 6"/>
          <p:cNvSpPr>
            <a:spLocks noGrp="1"/>
          </p:cNvSpPr>
          <p:nvPr>
            <p:ph type="sldNum" sz="quarter" idx="12"/>
          </p:nvPr>
        </p:nvSpPr>
        <p:spPr/>
        <p:txBody>
          <a:bodyPr/>
          <a:lstStyle/>
          <a:p>
            <a:fld id="{2E86C063-E22E-2E4C-A523-54089486E38F}"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29379513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5EF698-ADF5-4CCB-ACCF-B47BBC0BBF66}" type="datetime1">
              <a:rPr lang="en-US" smtClean="0">
                <a:solidFill>
                  <a:srgbClr val="000000">
                    <a:tint val="75000"/>
                  </a:srgbClr>
                </a:solidFill>
              </a:rPr>
              <a:pPr/>
              <a:t>11/7/2018</a:t>
            </a:fld>
            <a:endParaRPr lang="en-US">
              <a:solidFill>
                <a:srgbClr val="000000">
                  <a:tint val="75000"/>
                </a:srgbClr>
              </a:solidFill>
            </a:endParaRPr>
          </a:p>
        </p:txBody>
      </p:sp>
      <p:sp>
        <p:nvSpPr>
          <p:cNvPr id="6" name="Footer Placeholder 5"/>
          <p:cNvSpPr>
            <a:spLocks noGrp="1"/>
          </p:cNvSpPr>
          <p:nvPr>
            <p:ph type="ftr" sz="quarter" idx="11"/>
          </p:nvPr>
        </p:nvSpPr>
        <p:spPr/>
        <p:txBody>
          <a:bodyPr/>
          <a:lstStyle/>
          <a:p>
            <a:endParaRPr lang="en-US">
              <a:solidFill>
                <a:srgbClr val="000000">
                  <a:tint val="75000"/>
                </a:srgbClr>
              </a:solidFill>
            </a:endParaRPr>
          </a:p>
        </p:txBody>
      </p:sp>
      <p:sp>
        <p:nvSpPr>
          <p:cNvPr id="7" name="Slide Number Placeholder 6"/>
          <p:cNvSpPr>
            <a:spLocks noGrp="1"/>
          </p:cNvSpPr>
          <p:nvPr>
            <p:ph type="sldNum" sz="quarter" idx="12"/>
          </p:nvPr>
        </p:nvSpPr>
        <p:spPr/>
        <p:txBody>
          <a:bodyPr/>
          <a:lstStyle/>
          <a:p>
            <a:fld id="{2E86C063-E22E-2E4C-A523-54089486E38F}"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20060743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D70F4F-8F9B-4CE5-B156-D09753E3BF8B}" type="datetime1">
              <a:rPr lang="en-US" smtClean="0">
                <a:solidFill>
                  <a:srgbClr val="000000">
                    <a:tint val="75000"/>
                  </a:srgbClr>
                </a:solidFill>
              </a:rPr>
              <a:pPr/>
              <a:t>11/7/2018</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2E86C063-E22E-2E4C-A523-54089486E38F}"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11351146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9C72F8-A130-49CA-AD24-26F05DF65F6F}" type="datetime1">
              <a:rPr lang="en-US" smtClean="0">
                <a:solidFill>
                  <a:srgbClr val="000000">
                    <a:tint val="75000"/>
                  </a:srgbClr>
                </a:solidFill>
              </a:rPr>
              <a:pPr/>
              <a:t>11/7/2018</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2E86C063-E22E-2E4C-A523-54089486E38F}"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2556068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D208E4-588A-D444-A7CC-20EDBE44F587}"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6C063-E22E-2E4C-A523-54089486E38F}" type="slidenum">
              <a:rPr lang="en-US" smtClean="0"/>
              <a:t>‹#›</a:t>
            </a:fld>
            <a:endParaRPr lang="en-US"/>
          </a:p>
        </p:txBody>
      </p:sp>
    </p:spTree>
    <p:extLst>
      <p:ext uri="{BB962C8B-B14F-4D97-AF65-F5344CB8AC3E}">
        <p14:creationId xmlns:p14="http://schemas.microsoft.com/office/powerpoint/2010/main" val="3986853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ED208E4-588A-D444-A7CC-20EDBE44F587}"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86C063-E22E-2E4C-A523-54089486E38F}" type="slidenum">
              <a:rPr lang="en-US" smtClean="0"/>
              <a:t>‹#›</a:t>
            </a:fld>
            <a:endParaRPr lang="en-US"/>
          </a:p>
        </p:txBody>
      </p:sp>
    </p:spTree>
    <p:extLst>
      <p:ext uri="{BB962C8B-B14F-4D97-AF65-F5344CB8AC3E}">
        <p14:creationId xmlns:p14="http://schemas.microsoft.com/office/powerpoint/2010/main" val="427011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ED208E4-588A-D444-A7CC-20EDBE44F587}"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86C063-E22E-2E4C-A523-54089486E38F}" type="slidenum">
              <a:rPr lang="en-US" smtClean="0"/>
              <a:t>‹#›</a:t>
            </a:fld>
            <a:endParaRPr lang="en-US"/>
          </a:p>
        </p:txBody>
      </p:sp>
    </p:spTree>
    <p:extLst>
      <p:ext uri="{BB962C8B-B14F-4D97-AF65-F5344CB8AC3E}">
        <p14:creationId xmlns:p14="http://schemas.microsoft.com/office/powerpoint/2010/main" val="2559347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D208E4-588A-D444-A7CC-20EDBE44F587}"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86C063-E22E-2E4C-A523-54089486E38F}" type="slidenum">
              <a:rPr lang="en-US" smtClean="0"/>
              <a:t>‹#›</a:t>
            </a:fld>
            <a:endParaRPr lang="en-US"/>
          </a:p>
        </p:txBody>
      </p:sp>
    </p:spTree>
    <p:extLst>
      <p:ext uri="{BB962C8B-B14F-4D97-AF65-F5344CB8AC3E}">
        <p14:creationId xmlns:p14="http://schemas.microsoft.com/office/powerpoint/2010/main" val="2480228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D208E4-588A-D444-A7CC-20EDBE44F587}"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86C063-E22E-2E4C-A523-54089486E38F}" type="slidenum">
              <a:rPr lang="en-US" smtClean="0"/>
              <a:t>‹#›</a:t>
            </a:fld>
            <a:endParaRPr lang="en-US"/>
          </a:p>
        </p:txBody>
      </p:sp>
    </p:spTree>
    <p:extLst>
      <p:ext uri="{BB962C8B-B14F-4D97-AF65-F5344CB8AC3E}">
        <p14:creationId xmlns:p14="http://schemas.microsoft.com/office/powerpoint/2010/main" val="2314280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D208E4-588A-D444-A7CC-20EDBE44F587}"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86C063-E22E-2E4C-A523-54089486E38F}" type="slidenum">
              <a:rPr lang="en-US" smtClean="0"/>
              <a:t>‹#›</a:t>
            </a:fld>
            <a:endParaRPr lang="en-US"/>
          </a:p>
        </p:txBody>
      </p:sp>
    </p:spTree>
    <p:extLst>
      <p:ext uri="{BB962C8B-B14F-4D97-AF65-F5344CB8AC3E}">
        <p14:creationId xmlns:p14="http://schemas.microsoft.com/office/powerpoint/2010/main" val="1953305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D208E4-588A-D444-A7CC-20EDBE44F587}"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86C063-E22E-2E4C-A523-54089486E38F}" type="slidenum">
              <a:rPr lang="en-US" smtClean="0"/>
              <a:t>‹#›</a:t>
            </a:fld>
            <a:endParaRPr lang="en-US"/>
          </a:p>
        </p:txBody>
      </p:sp>
    </p:spTree>
    <p:extLst>
      <p:ext uri="{BB962C8B-B14F-4D97-AF65-F5344CB8AC3E}">
        <p14:creationId xmlns:p14="http://schemas.microsoft.com/office/powerpoint/2010/main" val="798747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4"/>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D208E4-588A-D444-A7CC-20EDBE44F587}" type="datetimeFigureOut">
              <a:rPr lang="en-US" smtClean="0"/>
              <a:t>11/7/2018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a:defRPr>
            </a:lvl1pPr>
          </a:lstStyle>
          <a:p>
            <a:fld id="{2E86C063-E22E-2E4C-A523-54089486E38F}" type="slidenum">
              <a:rPr lang="en-US" smtClean="0"/>
              <a:pPr/>
              <a:t>‹#›</a:t>
            </a:fld>
            <a:endParaRPr lang="en-US" dirty="0"/>
          </a:p>
        </p:txBody>
      </p:sp>
    </p:spTree>
    <p:extLst>
      <p:ext uri="{BB962C8B-B14F-4D97-AF65-F5344CB8AC3E}">
        <p14:creationId xmlns:p14="http://schemas.microsoft.com/office/powerpoint/2010/main" val="2501904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457200" rtl="0" eaLnBrk="1" latinLnBrk="0" hangingPunct="1">
        <a:spcBef>
          <a:spcPct val="0"/>
        </a:spcBef>
        <a:buNone/>
        <a:defRPr sz="3600" b="1" i="0" kern="1200">
          <a:solidFill>
            <a:schemeClr val="tx1"/>
          </a:solidFill>
          <a:latin typeface="Arial"/>
          <a:ea typeface="+mj-ea"/>
          <a:cs typeface="Verdana"/>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9F8797-5769-4ADE-849E-8C8D1BF31F2C}" type="datetime1">
              <a:rPr lang="en-US" smtClean="0">
                <a:solidFill>
                  <a:srgbClr val="000000">
                    <a:tint val="75000"/>
                  </a:srgbClr>
                </a:solidFill>
              </a:rPr>
              <a:pPr/>
              <a:t>11/7/2018</a:t>
            </a:fld>
            <a:endParaRPr lang="en-US" dirty="0">
              <a:solidFill>
                <a:srgbClr val="000000">
                  <a:tint val="75000"/>
                </a:srgb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a:defRPr>
            </a:lvl1pPr>
          </a:lstStyle>
          <a:p>
            <a:endParaRPr lang="en-US" dirty="0">
              <a:solidFill>
                <a:srgbClr val="000000">
                  <a:tint val="75000"/>
                </a:srgb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a:defRPr>
            </a:lvl1pPr>
          </a:lstStyle>
          <a:p>
            <a:fld id="{2E86C063-E22E-2E4C-A523-54089486E38F}"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398670620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defTabSz="457200" rtl="0" eaLnBrk="1" latinLnBrk="0" hangingPunct="1">
        <a:spcBef>
          <a:spcPct val="0"/>
        </a:spcBef>
        <a:buNone/>
        <a:defRPr sz="3600" b="1" i="0" kern="1200">
          <a:solidFill>
            <a:schemeClr val="tx1"/>
          </a:solidFill>
          <a:latin typeface="Arial"/>
          <a:ea typeface="+mj-ea"/>
          <a:cs typeface="Verdana"/>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hyperlink" Target="https://www.canada.ca/en/employment-social-development/programs/ei/ei-list/reports/monitoring2017.html" TargetMode="External"/><Relationship Id="rId4" Type="http://schemas.openxmlformats.org/officeDocument/2006/relationships/image" Target="../media/image5.png"/><Relationship Id="rId9" Type="http://schemas.openxmlformats.org/officeDocument/2006/relationships/hyperlink" Target="https://www.canada.ca/en/employment-social-development/programs/training-agreements/lmda.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flmm-fmmt.ca/wp-content/uploads/2017/02/Final-LMTA-Consultation-Summary-Report-EN.pdf" TargetMode="Externa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Labour Market Development Agreements and Work-Sharing</a:t>
            </a:r>
            <a:endParaRPr lang="en-US" dirty="0"/>
          </a:p>
        </p:txBody>
      </p:sp>
      <p:sp>
        <p:nvSpPr>
          <p:cNvPr id="3" name="Subtitle 2"/>
          <p:cNvSpPr>
            <a:spLocks noGrp="1"/>
          </p:cNvSpPr>
          <p:nvPr>
            <p:ph type="subTitle" idx="1"/>
          </p:nvPr>
        </p:nvSpPr>
        <p:spPr>
          <a:xfrm>
            <a:off x="4493648" y="4553196"/>
            <a:ext cx="4062903" cy="1752600"/>
          </a:xfrm>
        </p:spPr>
        <p:txBody>
          <a:bodyPr>
            <a:normAutofit/>
          </a:bodyPr>
          <a:lstStyle/>
          <a:p>
            <a:r>
              <a:rPr lang="en-US" sz="2200" dirty="0" smtClean="0"/>
              <a:t>Employment and Social Development Canada</a:t>
            </a:r>
          </a:p>
          <a:p>
            <a:endParaRPr lang="en-US" sz="2200" dirty="0"/>
          </a:p>
          <a:p>
            <a:r>
              <a:rPr lang="en-US" sz="2200" dirty="0" smtClean="0"/>
              <a:t>November 1, 2018</a:t>
            </a:r>
            <a:endParaRPr lang="en-US" sz="2200" dirty="0"/>
          </a:p>
        </p:txBody>
      </p:sp>
    </p:spTree>
    <p:extLst>
      <p:ext uri="{BB962C8B-B14F-4D97-AF65-F5344CB8AC3E}">
        <p14:creationId xmlns:p14="http://schemas.microsoft.com/office/powerpoint/2010/main" val="16869513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CA" sz="2800" dirty="0"/>
              <a:t>LMDA Workforce Adjustment Measures</a:t>
            </a:r>
          </a:p>
        </p:txBody>
      </p:sp>
      <p:sp>
        <p:nvSpPr>
          <p:cNvPr id="3" name="Content Placeholder 2"/>
          <p:cNvSpPr>
            <a:spLocks noGrp="1"/>
          </p:cNvSpPr>
          <p:nvPr>
            <p:ph idx="1"/>
          </p:nvPr>
        </p:nvSpPr>
        <p:spPr/>
        <p:txBody>
          <a:bodyPr>
            <a:normAutofit fontScale="92500" lnSpcReduction="10000"/>
          </a:bodyPr>
          <a:lstStyle/>
          <a:p>
            <a:pPr marL="0" indent="0">
              <a:buNone/>
            </a:pPr>
            <a:r>
              <a:rPr lang="en-CA" sz="1600" b="1" dirty="0">
                <a:latin typeface="Arial" panose="020B0604020202020204" pitchFamily="34" charset="0"/>
                <a:cs typeface="Arial" panose="020B0604020202020204" pitchFamily="34" charset="0"/>
              </a:rPr>
              <a:t>Budget 2018 commitment to provide $230 million to assist workers in seasonal industries</a:t>
            </a:r>
          </a:p>
          <a:p>
            <a:pPr marL="285750" indent="-285750">
              <a:spcBef>
                <a:spcPts val="300"/>
              </a:spcBef>
              <a:buFont typeface="Arial" panose="020B0604020202020204" pitchFamily="34" charset="0"/>
              <a:buChar char="‒"/>
            </a:pPr>
            <a:r>
              <a:rPr lang="en-CA" sz="1400" dirty="0">
                <a:latin typeface="Arial" panose="020B0604020202020204" pitchFamily="34" charset="0"/>
                <a:cs typeface="Arial" panose="020B0604020202020204" pitchFamily="34" charset="0"/>
              </a:rPr>
              <a:t>Making available $41 million over two years, in 2018-2019 and 2019-2020, to all PTs through their LMDAs to provide programming such as skills training, wage subsidies and employment supports for workers in seasonal industries</a:t>
            </a:r>
          </a:p>
          <a:p>
            <a:pPr marL="285750" indent="-285750">
              <a:spcBef>
                <a:spcPts val="300"/>
              </a:spcBef>
              <a:buFont typeface="Arial" panose="020B0604020202020204" pitchFamily="34" charset="0"/>
              <a:buChar char="‒"/>
            </a:pPr>
            <a:r>
              <a:rPr lang="en-CA" sz="1400" dirty="0">
                <a:latin typeface="Arial" panose="020B0604020202020204" pitchFamily="34" charset="0"/>
                <a:cs typeface="Arial" panose="020B0604020202020204" pitchFamily="34" charset="0"/>
              </a:rPr>
              <a:t>Complements $189 million to implement a new pilot project to provide up to five additional weeks of EI regular benefits to eligible seasonal claimants in 13 targeted EI regions</a:t>
            </a:r>
          </a:p>
          <a:p>
            <a:pPr marL="0" indent="0">
              <a:spcBef>
                <a:spcPts val="1000"/>
              </a:spcBef>
              <a:buNone/>
            </a:pPr>
            <a:r>
              <a:rPr lang="en-CA" sz="1600" b="1" dirty="0">
                <a:latin typeface="Arial" panose="020B0604020202020204" pitchFamily="34" charset="0"/>
                <a:cs typeface="Arial" panose="020B0604020202020204" pitchFamily="34" charset="0"/>
              </a:rPr>
              <a:t>Trade Disputes</a:t>
            </a:r>
          </a:p>
          <a:p>
            <a:pPr marL="285750" indent="-285750">
              <a:spcBef>
                <a:spcPts val="300"/>
              </a:spcBef>
              <a:buFont typeface="Arial" panose="020B0604020202020204" pitchFamily="34" charset="0"/>
              <a:buChar char="•"/>
            </a:pPr>
            <a:r>
              <a:rPr lang="en-CA" sz="1600" u="sng" dirty="0">
                <a:latin typeface="Arial" panose="020B0604020202020204" pitchFamily="34" charset="0"/>
                <a:cs typeface="Arial" panose="020B0604020202020204" pitchFamily="34" charset="0"/>
              </a:rPr>
              <a:t>Supports for </a:t>
            </a:r>
            <a:r>
              <a:rPr lang="en-CA" sz="1600" u="sng" dirty="0" smtClean="0">
                <a:latin typeface="Arial" panose="020B0604020202020204" pitchFamily="34" charset="0"/>
                <a:cs typeface="Arial" panose="020B0604020202020204" pitchFamily="34" charset="0"/>
              </a:rPr>
              <a:t>workers </a:t>
            </a:r>
            <a:r>
              <a:rPr lang="en-CA" sz="1600" u="sng" dirty="0">
                <a:latin typeface="Arial" panose="020B0604020202020204" pitchFamily="34" charset="0"/>
                <a:cs typeface="Arial" panose="020B0604020202020204" pitchFamily="34" charset="0"/>
              </a:rPr>
              <a:t>in steel and aluminum </a:t>
            </a:r>
            <a:r>
              <a:rPr lang="en-CA" sz="1600" u="sng" dirty="0" smtClean="0">
                <a:latin typeface="Arial" panose="020B0604020202020204" pitchFamily="34" charset="0"/>
                <a:cs typeface="Arial" panose="020B0604020202020204" pitchFamily="34" charset="0"/>
              </a:rPr>
              <a:t>industries directly and indirectly impacted</a:t>
            </a:r>
            <a:endParaRPr lang="en-CA" sz="1600" u="sng" dirty="0">
              <a:latin typeface="Arial" panose="020B0604020202020204" pitchFamily="34" charset="0"/>
              <a:cs typeface="Arial" panose="020B0604020202020204" pitchFamily="34" charset="0"/>
            </a:endParaRPr>
          </a:p>
          <a:p>
            <a:pPr lvl="1">
              <a:spcBef>
                <a:spcPts val="300"/>
              </a:spcBef>
              <a:spcAft>
                <a:spcPts val="600"/>
              </a:spcAft>
              <a:buFont typeface="Arial" panose="020B0604020202020204" pitchFamily="34" charset="0"/>
              <a:buChar char="‒"/>
            </a:pPr>
            <a:r>
              <a:rPr lang="en-CA" sz="1400" dirty="0">
                <a:latin typeface="Arial" panose="020B0604020202020204" pitchFamily="34" charset="0"/>
                <a:cs typeface="Arial" panose="020B0604020202020204" pitchFamily="34" charset="0"/>
              </a:rPr>
              <a:t>LMDA </a:t>
            </a:r>
            <a:r>
              <a:rPr lang="en-CA" sz="1400" dirty="0" smtClean="0">
                <a:latin typeface="Arial" panose="020B0604020202020204" pitchFamily="34" charset="0"/>
                <a:cs typeface="Arial" panose="020B0604020202020204" pitchFamily="34" charset="0"/>
              </a:rPr>
              <a:t>Top-up</a:t>
            </a:r>
            <a:r>
              <a:rPr lang="en-CA" sz="1400" dirty="0">
                <a:latin typeface="Arial" panose="020B0604020202020204" pitchFamily="34" charset="0"/>
                <a:cs typeface="Arial" panose="020B0604020202020204" pitchFamily="34" charset="0"/>
              </a:rPr>
              <a:t>: $50M over two years (2018-2019 and 2019-2020) in a one-time targeted top-up to provinces through amendments to their LMDAs to support skills training and employment supports for directly or indirectly affected workers facing job losses</a:t>
            </a:r>
          </a:p>
          <a:p>
            <a:pPr marL="285750" indent="-285750">
              <a:spcBef>
                <a:spcPts val="0"/>
              </a:spcBef>
              <a:buFont typeface="Arial" panose="020B0604020202020204" pitchFamily="34" charset="0"/>
              <a:buChar char="•"/>
            </a:pPr>
            <a:r>
              <a:rPr lang="en-CA" sz="1600" u="sng" dirty="0">
                <a:latin typeface="Arial" panose="020B0604020202020204" pitchFamily="34" charset="0"/>
                <a:cs typeface="Arial" panose="020B0604020202020204" pitchFamily="34" charset="0"/>
              </a:rPr>
              <a:t>Supports for workers in the forest sector directly and indirectly impacted</a:t>
            </a:r>
          </a:p>
          <a:p>
            <a:pPr lvl="1">
              <a:spcBef>
                <a:spcPts val="300"/>
              </a:spcBef>
              <a:buFont typeface="Arial" panose="020B0604020202020204" pitchFamily="34" charset="0"/>
              <a:buChar char="‒"/>
            </a:pPr>
            <a:r>
              <a:rPr lang="en-CA" sz="1400" dirty="0">
                <a:latin typeface="Arial" panose="020B0604020202020204" pitchFamily="34" charset="0"/>
                <a:cs typeface="Arial" panose="020B0604020202020204" pitchFamily="34" charset="0"/>
              </a:rPr>
              <a:t>Softwood Lumber Action Plan (2017-2018) included targeted LMDA top-up to most affected provinces </a:t>
            </a:r>
          </a:p>
          <a:p>
            <a:pPr lvl="1">
              <a:spcBef>
                <a:spcPts val="300"/>
              </a:spcBef>
              <a:spcAft>
                <a:spcPts val="600"/>
              </a:spcAft>
              <a:buFont typeface="Arial" panose="020B0604020202020204" pitchFamily="34" charset="0"/>
              <a:buChar char="‒"/>
            </a:pPr>
            <a:r>
              <a:rPr lang="en-CA" sz="1400" dirty="0">
                <a:latin typeface="Arial" panose="020B0604020202020204" pitchFamily="34" charset="0"/>
                <a:cs typeface="Arial" panose="020B0604020202020204" pitchFamily="34" charset="0"/>
              </a:rPr>
              <a:t>Eligibility broadened in 2018-2019 to make LMDA top-up available to all PTs in recognition of interconnectedness and integrated nature of the forest sector</a:t>
            </a:r>
          </a:p>
          <a:p>
            <a:pPr marL="285750" indent="-285750">
              <a:spcBef>
                <a:spcPts val="0"/>
              </a:spcBef>
              <a:buFont typeface="Arial" panose="020B0604020202020204" pitchFamily="34" charset="0"/>
              <a:buChar char="•"/>
            </a:pPr>
            <a:r>
              <a:rPr lang="en-CA" sz="1600" u="sng" dirty="0">
                <a:latin typeface="Arial" panose="020B0604020202020204" pitchFamily="34" charset="0"/>
                <a:cs typeface="Arial" panose="020B0604020202020204" pitchFamily="34" charset="0"/>
              </a:rPr>
              <a:t>Proactive response</a:t>
            </a:r>
            <a:r>
              <a:rPr lang="en-CA" sz="1600" dirty="0">
                <a:latin typeface="Arial" panose="020B0604020202020204" pitchFamily="34" charset="0"/>
                <a:cs typeface="Arial" panose="020B0604020202020204" pitchFamily="34" charset="0"/>
              </a:rPr>
              <a:t>: </a:t>
            </a:r>
            <a:r>
              <a:rPr lang="en-CA" sz="1400" dirty="0">
                <a:latin typeface="Arial" panose="020B0604020202020204" pitchFamily="34" charset="0"/>
                <a:cs typeface="Arial" panose="020B0604020202020204" pitchFamily="34" charset="0"/>
              </a:rPr>
              <a:t>In situations of labour market disruptions, Service Canada monitors and gathers intelligence on possible impacts and undertakes proactive community outreach with employers, labour </a:t>
            </a:r>
            <a:r>
              <a:rPr lang="en-CA" sz="1400" dirty="0" smtClean="0">
                <a:latin typeface="Arial" panose="020B0604020202020204" pitchFamily="34" charset="0"/>
                <a:cs typeface="Arial" panose="020B0604020202020204" pitchFamily="34" charset="0"/>
              </a:rPr>
              <a:t>organizations, </a:t>
            </a:r>
            <a:r>
              <a:rPr lang="en-CA" sz="1400" dirty="0">
                <a:latin typeface="Arial" panose="020B0604020202020204" pitchFamily="34" charset="0"/>
                <a:cs typeface="Arial" panose="020B0604020202020204" pitchFamily="34" charset="0"/>
              </a:rPr>
              <a:t>and </a:t>
            </a:r>
            <a:r>
              <a:rPr lang="en-CA" sz="1400" dirty="0" smtClean="0">
                <a:latin typeface="Arial" panose="020B0604020202020204" pitchFamily="34" charset="0"/>
                <a:cs typeface="Arial" panose="020B0604020202020204" pitchFamily="34" charset="0"/>
              </a:rPr>
              <a:t>communities </a:t>
            </a:r>
            <a:r>
              <a:rPr lang="en-CA" sz="1400" dirty="0">
                <a:latin typeface="Arial" panose="020B0604020202020204" pitchFamily="34" charset="0"/>
                <a:cs typeface="Arial" panose="020B0604020202020204" pitchFamily="34" charset="0"/>
              </a:rPr>
              <a:t>to raise awareness about available </a:t>
            </a:r>
            <a:r>
              <a:rPr lang="en-CA" sz="1400" dirty="0" smtClean="0">
                <a:latin typeface="Arial" panose="020B0604020202020204" pitchFamily="34" charset="0"/>
                <a:cs typeface="Arial" panose="020B0604020202020204" pitchFamily="34" charset="0"/>
              </a:rPr>
              <a:t>supports </a:t>
            </a:r>
            <a:r>
              <a:rPr lang="en-CA" sz="1400" dirty="0">
                <a:latin typeface="Arial" panose="020B0604020202020204" pitchFamily="34" charset="0"/>
                <a:cs typeface="Arial" panose="020B0604020202020204" pitchFamily="34" charset="0"/>
              </a:rPr>
              <a:t>before layoffs occur</a:t>
            </a:r>
          </a:p>
          <a:p>
            <a:endParaRPr lang="en-CA" dirty="0"/>
          </a:p>
        </p:txBody>
      </p:sp>
      <p:sp>
        <p:nvSpPr>
          <p:cNvPr id="4" name="Slide Number Placeholder 3"/>
          <p:cNvSpPr>
            <a:spLocks noGrp="1"/>
          </p:cNvSpPr>
          <p:nvPr>
            <p:ph type="sldNum" sz="quarter" idx="12"/>
          </p:nvPr>
        </p:nvSpPr>
        <p:spPr/>
        <p:txBody>
          <a:bodyPr/>
          <a:lstStyle/>
          <a:p>
            <a:fld id="{2E86C063-E22E-2E4C-A523-54089486E38F}" type="slidenum">
              <a:rPr lang="en-US" smtClean="0">
                <a:solidFill>
                  <a:srgbClr val="000000">
                    <a:tint val="75000"/>
                  </a:srgbClr>
                </a:solidFill>
              </a:rPr>
              <a:pPr/>
              <a:t>10</a:t>
            </a:fld>
            <a:endParaRPr lang="en-US">
              <a:solidFill>
                <a:srgbClr val="000000">
                  <a:tint val="75000"/>
                </a:srgbClr>
              </a:solidFill>
            </a:endParaRPr>
          </a:p>
        </p:txBody>
      </p:sp>
    </p:spTree>
    <p:extLst>
      <p:ext uri="{BB962C8B-B14F-4D97-AF65-F5344CB8AC3E}">
        <p14:creationId xmlns:p14="http://schemas.microsoft.com/office/powerpoint/2010/main" val="39058738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86C063-E22E-2E4C-A523-54089486E38F}" type="slidenum">
              <a:rPr lang="en-US" smtClean="0">
                <a:solidFill>
                  <a:srgbClr val="000000">
                    <a:tint val="75000"/>
                  </a:srgbClr>
                </a:solidFill>
              </a:rPr>
              <a:pPr/>
              <a:t>11</a:t>
            </a:fld>
            <a:endParaRPr lang="en-US">
              <a:solidFill>
                <a:srgbClr val="000000">
                  <a:tint val="75000"/>
                </a:srgbClr>
              </a:solidFill>
            </a:endParaRPr>
          </a:p>
        </p:txBody>
      </p:sp>
      <p:sp>
        <p:nvSpPr>
          <p:cNvPr id="6" name="TextBox 5"/>
          <p:cNvSpPr txBox="1"/>
          <p:nvPr/>
        </p:nvSpPr>
        <p:spPr>
          <a:xfrm>
            <a:off x="267783" y="1406675"/>
            <a:ext cx="5528854" cy="4732065"/>
          </a:xfrm>
          <a:prstGeom prst="rect">
            <a:avLst/>
          </a:prstGeom>
          <a:noFill/>
        </p:spPr>
        <p:txBody>
          <a:bodyPr wrap="square" rtlCol="0">
            <a:spAutoFit/>
          </a:bodyPr>
          <a:lstStyle/>
          <a:p>
            <a:pPr marL="285750" lvl="1" indent="-285750">
              <a:spcAft>
                <a:spcPts val="600"/>
              </a:spcAft>
              <a:buFont typeface="Arial" panose="020B0604020202020204" pitchFamily="34" charset="0"/>
              <a:buChar char="•"/>
            </a:pPr>
            <a:r>
              <a:rPr lang="en-CA" sz="1400" dirty="0" smtClean="0">
                <a:latin typeface="Arial" panose="020B0604020202020204" pitchFamily="34" charset="0"/>
                <a:cs typeface="Arial" panose="020B0604020202020204" pitchFamily="34" charset="0"/>
              </a:rPr>
              <a:t>WS is a three-party agreement involving employers, employees and Service Canada designed to help employers and workers avoid layoffs when there is a </a:t>
            </a:r>
            <a:r>
              <a:rPr lang="en-CA" sz="1400" b="1" dirty="0" smtClean="0">
                <a:latin typeface="Arial" panose="020B0604020202020204" pitchFamily="34" charset="0"/>
                <a:cs typeface="Arial" panose="020B0604020202020204" pitchFamily="34" charset="0"/>
              </a:rPr>
              <a:t>temporary</a:t>
            </a:r>
            <a:r>
              <a:rPr lang="en-CA" sz="1400" dirty="0" smtClean="0">
                <a:latin typeface="Arial" panose="020B0604020202020204" pitchFamily="34" charset="0"/>
                <a:cs typeface="Arial" panose="020B0604020202020204" pitchFamily="34" charset="0"/>
              </a:rPr>
              <a:t> reduction </a:t>
            </a:r>
            <a:r>
              <a:rPr lang="en-CA" sz="1400" dirty="0">
                <a:latin typeface="Arial" panose="020B0604020202020204" pitchFamily="34" charset="0"/>
                <a:cs typeface="Arial" panose="020B0604020202020204" pitchFamily="34" charset="0"/>
              </a:rPr>
              <a:t>in the normal level of business activity that is beyond the control of the </a:t>
            </a:r>
            <a:r>
              <a:rPr lang="en-CA" sz="1400" dirty="0" smtClean="0">
                <a:latin typeface="Arial" panose="020B0604020202020204" pitchFamily="34" charset="0"/>
                <a:cs typeface="Arial" panose="020B0604020202020204" pitchFamily="34" charset="0"/>
              </a:rPr>
              <a:t>employer</a:t>
            </a:r>
          </a:p>
          <a:p>
            <a:pPr marL="742950" lvl="1" indent="-285750">
              <a:buFont typeface="Arial" panose="020B0604020202020204" pitchFamily="34" charset="0"/>
              <a:buChar char="‒"/>
            </a:pPr>
            <a:r>
              <a:rPr lang="en-CA" sz="1200" dirty="0" smtClean="0">
                <a:latin typeface="Arial" panose="020B0604020202020204" pitchFamily="34" charset="0"/>
                <a:cs typeface="Arial" panose="020B0604020202020204" pitchFamily="34" charset="0"/>
              </a:rPr>
              <a:t>Neither </a:t>
            </a:r>
            <a:r>
              <a:rPr lang="en-CA" sz="1200" dirty="0">
                <a:latin typeface="Arial" panose="020B0604020202020204" pitchFamily="34" charset="0"/>
                <a:cs typeface="Arial" panose="020B0604020202020204" pitchFamily="34" charset="0"/>
              </a:rPr>
              <a:t>cyclical (</a:t>
            </a:r>
            <a:r>
              <a:rPr lang="en-CA" sz="1200" dirty="0" smtClean="0">
                <a:latin typeface="Arial" panose="020B0604020202020204" pitchFamily="34" charset="0"/>
                <a:cs typeface="Arial" panose="020B0604020202020204" pitchFamily="34" charset="0"/>
              </a:rPr>
              <a:t>seasonal</a:t>
            </a:r>
            <a:r>
              <a:rPr lang="en-CA" sz="1200" dirty="0">
                <a:latin typeface="Arial" panose="020B0604020202020204" pitchFamily="34" charset="0"/>
                <a:cs typeface="Arial" panose="020B0604020202020204" pitchFamily="34" charset="0"/>
              </a:rPr>
              <a:t>) nor the result of a pre-existing and ongoing </a:t>
            </a:r>
            <a:r>
              <a:rPr lang="en-CA" sz="1200" dirty="0" smtClean="0">
                <a:latin typeface="Arial" panose="020B0604020202020204" pitchFamily="34" charset="0"/>
                <a:cs typeface="Arial" panose="020B0604020202020204" pitchFamily="34" charset="0"/>
              </a:rPr>
              <a:t>problem</a:t>
            </a:r>
          </a:p>
          <a:p>
            <a:pPr lvl="1"/>
            <a:endParaRPr lang="en-CA" sz="5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CA" sz="1400" dirty="0" smtClean="0">
                <a:latin typeface="Arial" panose="020B0604020202020204" pitchFamily="34" charset="0"/>
                <a:cs typeface="Arial" panose="020B0604020202020204" pitchFamily="34" charset="0"/>
              </a:rPr>
              <a:t>WS program allows employers to avoid temporary layoffs by: </a:t>
            </a:r>
          </a:p>
          <a:p>
            <a:pPr marL="742950" lvl="1" indent="-285750">
              <a:spcBef>
                <a:spcPts val="300"/>
              </a:spcBef>
              <a:buFont typeface="Arial" panose="020B0604020202020204" pitchFamily="34" charset="0"/>
              <a:buChar char="‒"/>
            </a:pPr>
            <a:r>
              <a:rPr lang="en-CA" sz="1200" dirty="0" smtClean="0">
                <a:latin typeface="Arial" panose="020B0604020202020204" pitchFamily="34" charset="0"/>
                <a:cs typeface="Arial" panose="020B0604020202020204" pitchFamily="34" charset="0"/>
              </a:rPr>
              <a:t>Offering </a:t>
            </a:r>
            <a:r>
              <a:rPr lang="en-CA" sz="1200" dirty="0">
                <a:latin typeface="Arial" panose="020B0604020202020204" pitchFamily="34" charset="0"/>
                <a:cs typeface="Arial" panose="020B0604020202020204" pitchFamily="34" charset="0"/>
              </a:rPr>
              <a:t>income support to workers who are eligible for EI benefits and who work a temporarily reduced work week</a:t>
            </a:r>
          </a:p>
          <a:p>
            <a:pPr marL="742950" lvl="1" indent="-285750">
              <a:spcBef>
                <a:spcPts val="300"/>
              </a:spcBef>
              <a:buFont typeface="Arial" panose="020B0604020202020204" pitchFamily="34" charset="0"/>
              <a:buChar char="‒"/>
            </a:pPr>
            <a:r>
              <a:rPr lang="en-CA" sz="1200" dirty="0" smtClean="0">
                <a:latin typeface="Arial" panose="020B0604020202020204" pitchFamily="34" charset="0"/>
                <a:cs typeface="Arial" panose="020B0604020202020204" pitchFamily="34" charset="0"/>
              </a:rPr>
              <a:t>Shortening </a:t>
            </a:r>
            <a:r>
              <a:rPr lang="en-CA" sz="1200" dirty="0">
                <a:latin typeface="Arial" panose="020B0604020202020204" pitchFamily="34" charset="0"/>
                <a:cs typeface="Arial" panose="020B0604020202020204" pitchFamily="34" charset="0"/>
              </a:rPr>
              <a:t>the work week by a minimum of 10% and up to a maximum of </a:t>
            </a:r>
            <a:r>
              <a:rPr lang="en-CA" sz="1200" dirty="0" smtClean="0">
                <a:latin typeface="Arial" panose="020B0604020202020204" pitchFamily="34" charset="0"/>
                <a:cs typeface="Arial" panose="020B0604020202020204" pitchFamily="34" charset="0"/>
              </a:rPr>
              <a:t>60%</a:t>
            </a:r>
          </a:p>
          <a:p>
            <a:pPr lvl="1">
              <a:spcBef>
                <a:spcPts val="300"/>
              </a:spcBef>
            </a:pPr>
            <a:endParaRPr lang="en-CA" sz="5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CA" sz="1400" dirty="0" smtClean="0">
                <a:latin typeface="Arial" panose="020B0604020202020204" pitchFamily="34" charset="0"/>
                <a:cs typeface="Arial" panose="020B0604020202020204" pitchFamily="34" charset="0"/>
              </a:rPr>
              <a:t>Canada </a:t>
            </a:r>
            <a:r>
              <a:rPr lang="en-CA" sz="1400" dirty="0">
                <a:latin typeface="Arial" panose="020B0604020202020204" pitchFamily="34" charset="0"/>
                <a:cs typeface="Arial" panose="020B0604020202020204" pitchFamily="34" charset="0"/>
              </a:rPr>
              <a:t>Employment Insurance Commission </a:t>
            </a:r>
            <a:r>
              <a:rPr lang="en-CA" sz="1400" dirty="0" smtClean="0">
                <a:latin typeface="Arial" panose="020B0604020202020204" pitchFamily="34" charset="0"/>
                <a:cs typeface="Arial" panose="020B0604020202020204" pitchFamily="34" charset="0"/>
              </a:rPr>
              <a:t>responsible </a:t>
            </a:r>
            <a:r>
              <a:rPr lang="en-CA" sz="1400" dirty="0">
                <a:latin typeface="Arial" panose="020B0604020202020204" pitchFamily="34" charset="0"/>
                <a:cs typeface="Arial" panose="020B0604020202020204" pitchFamily="34" charset="0"/>
              </a:rPr>
              <a:t>for approving WS agreements and setting </a:t>
            </a:r>
            <a:r>
              <a:rPr lang="en-CA" sz="1400" dirty="0" smtClean="0">
                <a:latin typeface="Arial" panose="020B0604020202020204" pitchFamily="34" charset="0"/>
                <a:cs typeface="Arial" panose="020B0604020202020204" pitchFamily="34" charset="0"/>
              </a:rPr>
              <a:t>administrative WS policy</a:t>
            </a:r>
          </a:p>
          <a:p>
            <a:pPr marL="742950" lvl="1" indent="-285750">
              <a:buFont typeface="Arial" panose="020B0604020202020204" pitchFamily="34" charset="0"/>
              <a:buChar char="‒"/>
            </a:pPr>
            <a:r>
              <a:rPr lang="en-CA" sz="1200" dirty="0" smtClean="0">
                <a:latin typeface="Arial" panose="020B0604020202020204" pitchFamily="34" charset="0"/>
                <a:cs typeface="Arial" panose="020B0604020202020204" pitchFamily="34" charset="0"/>
              </a:rPr>
              <a:t>In case of disaster or state of emergency, the </a:t>
            </a:r>
            <a:r>
              <a:rPr lang="en-CA" sz="1200" dirty="0">
                <a:latin typeface="Arial" panose="020B0604020202020204" pitchFamily="34" charset="0"/>
                <a:cs typeface="Arial" panose="020B0604020202020204" pitchFamily="34" charset="0"/>
              </a:rPr>
              <a:t>Commission may determine that special government intervention is warranted to maintain employment in the affected area and provide the regions with authority to approve WS agreements based on special </a:t>
            </a:r>
            <a:r>
              <a:rPr lang="en-CA" sz="1200" dirty="0" smtClean="0">
                <a:latin typeface="Arial" panose="020B0604020202020204" pitchFamily="34" charset="0"/>
                <a:cs typeface="Arial" panose="020B0604020202020204" pitchFamily="34" charset="0"/>
              </a:rPr>
              <a:t>criteria</a:t>
            </a:r>
          </a:p>
          <a:p>
            <a:pPr lvl="1"/>
            <a:endParaRPr lang="en-CA" sz="5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CA" sz="1400" dirty="0" smtClean="0">
                <a:latin typeface="Arial" panose="020B0604020202020204" pitchFamily="34" charset="0"/>
                <a:cs typeface="Arial" panose="020B0604020202020204" pitchFamily="34" charset="0"/>
              </a:rPr>
              <a:t>WS policy recently expanded to allow for skills enhancement during WS agreement, </a:t>
            </a:r>
            <a:r>
              <a:rPr lang="en-CA" sz="1400" dirty="0">
                <a:latin typeface="Arial" panose="020B0604020202020204" pitchFamily="34" charset="0"/>
                <a:cs typeface="Arial" panose="020B0604020202020204" pitchFamily="34" charset="0"/>
              </a:rPr>
              <a:t>whether on-the-job training or off-site </a:t>
            </a:r>
            <a:r>
              <a:rPr lang="en-CA" sz="1400" dirty="0" smtClean="0">
                <a:latin typeface="Arial" panose="020B0604020202020204" pitchFamily="34" charset="0"/>
                <a:cs typeface="Arial" panose="020B0604020202020204" pitchFamily="34" charset="0"/>
              </a:rPr>
              <a:t>courses </a:t>
            </a:r>
            <a:endParaRPr lang="en-CA" sz="1400" dirty="0">
              <a:latin typeface="Arial" panose="020B0604020202020204" pitchFamily="34" charset="0"/>
              <a:cs typeface="Arial" panose="020B0604020202020204" pitchFamily="34" charset="0"/>
            </a:endParaRPr>
          </a:p>
        </p:txBody>
      </p:sp>
      <p:sp>
        <p:nvSpPr>
          <p:cNvPr id="7" name="Rectangle 6"/>
          <p:cNvSpPr>
            <a:spLocks noGrp="1" noChangeArrowheads="1"/>
          </p:cNvSpPr>
          <p:nvPr/>
        </p:nvSpPr>
        <p:spPr bwMode="auto">
          <a:xfrm>
            <a:off x="5763417" y="1575445"/>
            <a:ext cx="2923383" cy="2341790"/>
          </a:xfrm>
          <a:prstGeom prst="rect">
            <a:avLst/>
          </a:prstGeom>
          <a:solidFill>
            <a:schemeClr val="accent2">
              <a:lumMod val="20000"/>
              <a:lumOff val="80000"/>
            </a:schemeClr>
          </a:solidFill>
          <a:ln>
            <a:noFill/>
            <a:miter lim="800000"/>
            <a:headEnd/>
            <a:tailEnd/>
          </a:ln>
          <a:effectLst>
            <a:outerShdw blurRad="50800" dist="38100" dir="2700000" algn="tl" rotWithShape="0">
              <a:prstClr val="black">
                <a:alpha val="40000"/>
              </a:prstClr>
            </a:outerShdw>
          </a:effectLst>
          <a:extLst/>
        </p:spPr>
        <p:txBody>
          <a:bodyPr vert="horz" wrap="square" lIns="91440" tIns="45720" rIns="91440" bIns="45720" numCol="1" anchor="t" anchorCtr="0" compatLnSpc="1">
            <a:prstTxWarp prst="textNoShape">
              <a:avLst/>
            </a:prstTxWarp>
          </a:bodyPr>
          <a:lstStyle>
            <a:lvl1pPr marL="228600" indent="-228600" algn="l" rtl="0" fontAlgn="base">
              <a:spcBef>
                <a:spcPct val="20000"/>
              </a:spcBef>
              <a:spcAft>
                <a:spcPct val="0"/>
              </a:spcAft>
              <a:buClr>
                <a:srgbClr val="003366"/>
              </a:buClr>
              <a:buFont typeface="Wingdings" pitchFamily="2" charset="2"/>
              <a:buChar char="§"/>
              <a:defRPr sz="2800">
                <a:solidFill>
                  <a:schemeClr val="tx1"/>
                </a:solidFill>
                <a:latin typeface="+mn-lt"/>
                <a:ea typeface="+mn-ea"/>
                <a:cs typeface="+mn-cs"/>
              </a:defRPr>
            </a:lvl1pPr>
            <a:lvl2pPr marL="685800" indent="-285750" algn="l" rtl="0" fontAlgn="base">
              <a:spcBef>
                <a:spcPct val="20000"/>
              </a:spcBef>
              <a:spcAft>
                <a:spcPct val="0"/>
              </a:spcAft>
              <a:buClr>
                <a:srgbClr val="003366"/>
              </a:buClr>
              <a:buChar char="–"/>
              <a:defRPr sz="2800">
                <a:solidFill>
                  <a:schemeClr val="tx1"/>
                </a:solidFill>
                <a:latin typeface="+mn-lt"/>
              </a:defRPr>
            </a:lvl2pPr>
            <a:lvl3pPr marL="1143000" indent="-228600" algn="l" rtl="0" fontAlgn="base">
              <a:spcBef>
                <a:spcPct val="20000"/>
              </a:spcBef>
              <a:spcAft>
                <a:spcPct val="0"/>
              </a:spcAft>
              <a:buClr>
                <a:srgbClr val="003366"/>
              </a:buClr>
              <a:buChar char="•"/>
              <a:defRPr sz="2400">
                <a:solidFill>
                  <a:schemeClr val="tx1"/>
                </a:solidFill>
                <a:latin typeface="+mn-lt"/>
              </a:defRPr>
            </a:lvl3pPr>
            <a:lvl4pPr marL="1600200" indent="-228600" algn="l" rtl="0" fontAlgn="base">
              <a:spcBef>
                <a:spcPct val="20000"/>
              </a:spcBef>
              <a:spcAft>
                <a:spcPct val="0"/>
              </a:spcAft>
              <a:buClr>
                <a:srgbClr val="003366"/>
              </a:buClr>
              <a:buChar char="–"/>
              <a:defRPr sz="2000">
                <a:solidFill>
                  <a:schemeClr val="tx1"/>
                </a:solidFill>
                <a:latin typeface="+mn-lt"/>
              </a:defRPr>
            </a:lvl4pPr>
            <a:lvl5pPr marL="2057400" indent="-228600" algn="l" rtl="0" fontAlgn="base">
              <a:spcBef>
                <a:spcPct val="20000"/>
              </a:spcBef>
              <a:spcAft>
                <a:spcPct val="0"/>
              </a:spcAft>
              <a:buClr>
                <a:srgbClr val="003366"/>
              </a:buClr>
              <a:buChar char="»"/>
              <a:defRPr sz="2000">
                <a:solidFill>
                  <a:schemeClr val="tx1"/>
                </a:solidFill>
                <a:latin typeface="+mn-lt"/>
              </a:defRPr>
            </a:lvl5pPr>
            <a:lvl6pPr marL="2514600" indent="-228600" algn="l" rtl="0" fontAlgn="base">
              <a:spcBef>
                <a:spcPct val="20000"/>
              </a:spcBef>
              <a:spcAft>
                <a:spcPct val="0"/>
              </a:spcAft>
              <a:buClr>
                <a:srgbClr val="003366"/>
              </a:buClr>
              <a:buChar char="»"/>
              <a:defRPr sz="2000">
                <a:solidFill>
                  <a:schemeClr val="tx1"/>
                </a:solidFill>
                <a:latin typeface="+mn-lt"/>
              </a:defRPr>
            </a:lvl6pPr>
            <a:lvl7pPr marL="2971800" indent="-228600" algn="l" rtl="0" fontAlgn="base">
              <a:spcBef>
                <a:spcPct val="20000"/>
              </a:spcBef>
              <a:spcAft>
                <a:spcPct val="0"/>
              </a:spcAft>
              <a:buClr>
                <a:srgbClr val="003366"/>
              </a:buClr>
              <a:buChar char="»"/>
              <a:defRPr sz="2000">
                <a:solidFill>
                  <a:schemeClr val="tx1"/>
                </a:solidFill>
                <a:latin typeface="+mn-lt"/>
              </a:defRPr>
            </a:lvl7pPr>
            <a:lvl8pPr marL="3429000" indent="-228600" algn="l" rtl="0" fontAlgn="base">
              <a:spcBef>
                <a:spcPct val="20000"/>
              </a:spcBef>
              <a:spcAft>
                <a:spcPct val="0"/>
              </a:spcAft>
              <a:buClr>
                <a:srgbClr val="003366"/>
              </a:buClr>
              <a:buChar char="»"/>
              <a:defRPr sz="2000">
                <a:solidFill>
                  <a:schemeClr val="tx1"/>
                </a:solidFill>
                <a:latin typeface="+mn-lt"/>
              </a:defRPr>
            </a:lvl8pPr>
            <a:lvl9pPr marL="3886200" indent="-228600" algn="l" rtl="0" fontAlgn="base">
              <a:spcBef>
                <a:spcPct val="20000"/>
              </a:spcBef>
              <a:spcAft>
                <a:spcPct val="0"/>
              </a:spcAft>
              <a:buClr>
                <a:srgbClr val="003366"/>
              </a:buClr>
              <a:buChar char="»"/>
              <a:defRPr sz="2000">
                <a:solidFill>
                  <a:schemeClr val="tx1"/>
                </a:solidFill>
                <a:latin typeface="+mn-lt"/>
              </a:defRPr>
            </a:lvl9pPr>
          </a:lstStyle>
          <a:p>
            <a:pPr>
              <a:buFont typeface="Wingdings" pitchFamily="2" charset="2"/>
              <a:buNone/>
            </a:pPr>
            <a:r>
              <a:rPr lang="en-CA" altLang="en-US" sz="1100" b="1" dirty="0" smtClean="0">
                <a:latin typeface="Arial" panose="020B0604020202020204" pitchFamily="34" charset="0"/>
                <a:cs typeface="Arial" panose="020B0604020202020204" pitchFamily="34" charset="0"/>
              </a:rPr>
              <a:t>Employer eligibility</a:t>
            </a:r>
          </a:p>
          <a:p>
            <a:pPr>
              <a:buClr>
                <a:srgbClr val="7A82AA"/>
              </a:buClr>
              <a:buFont typeface="Arial" panose="020B0604020202020204" pitchFamily="34" charset="0"/>
              <a:buChar char="‒"/>
            </a:pPr>
            <a:r>
              <a:rPr lang="en-CA" altLang="en-US" sz="1100" dirty="0" smtClean="0">
                <a:latin typeface="Arial" panose="020B0604020202020204" pitchFamily="34" charset="0"/>
                <a:cs typeface="Arial" panose="020B0604020202020204" pitchFamily="34" charset="0"/>
              </a:rPr>
              <a:t>Be </a:t>
            </a:r>
            <a:r>
              <a:rPr lang="en-CA" altLang="en-US" sz="1100" dirty="0">
                <a:latin typeface="Arial" panose="020B0604020202020204" pitchFamily="34" charset="0"/>
                <a:cs typeface="Arial" panose="020B0604020202020204" pitchFamily="34" charset="0"/>
              </a:rPr>
              <a:t>in year-round business in Canada for </a:t>
            </a:r>
            <a:r>
              <a:rPr lang="en-CA" altLang="en-US" sz="1100" dirty="0" smtClean="0">
                <a:latin typeface="Arial" panose="020B0604020202020204" pitchFamily="34" charset="0"/>
                <a:cs typeface="Arial" panose="020B0604020202020204" pitchFamily="34" charset="0"/>
              </a:rPr>
              <a:t>at </a:t>
            </a:r>
            <a:r>
              <a:rPr lang="en-CA" altLang="en-US" sz="1100" dirty="0">
                <a:latin typeface="Arial" panose="020B0604020202020204" pitchFamily="34" charset="0"/>
                <a:cs typeface="Arial" panose="020B0604020202020204" pitchFamily="34" charset="0"/>
              </a:rPr>
              <a:t>least two </a:t>
            </a:r>
            <a:r>
              <a:rPr lang="en-CA" altLang="en-US" sz="1100" dirty="0" smtClean="0">
                <a:latin typeface="Arial" panose="020B0604020202020204" pitchFamily="34" charset="0"/>
                <a:cs typeface="Arial" panose="020B0604020202020204" pitchFamily="34" charset="0"/>
              </a:rPr>
              <a:t>years</a:t>
            </a:r>
          </a:p>
          <a:p>
            <a:pPr>
              <a:buClr>
                <a:srgbClr val="7A82AA"/>
              </a:buClr>
              <a:buFont typeface="Arial" panose="020B0604020202020204" pitchFamily="34" charset="0"/>
              <a:buChar char="‒"/>
            </a:pPr>
            <a:r>
              <a:rPr lang="en-CA" altLang="en-US" sz="1100" dirty="0" smtClean="0">
                <a:latin typeface="Arial" panose="020B0604020202020204" pitchFamily="34" charset="0"/>
                <a:cs typeface="Arial" panose="020B0604020202020204" pitchFamily="34" charset="0"/>
              </a:rPr>
              <a:t>Be </a:t>
            </a:r>
            <a:r>
              <a:rPr lang="en-CA" altLang="en-US" sz="1100" dirty="0">
                <a:latin typeface="Arial" panose="020B0604020202020204" pitchFamily="34" charset="0"/>
                <a:cs typeface="Arial" panose="020B0604020202020204" pitchFamily="34" charset="0"/>
              </a:rPr>
              <a:t>a publicly-held company, a private business or a not-for profit </a:t>
            </a:r>
            <a:r>
              <a:rPr lang="en-CA" altLang="en-US" sz="1100" dirty="0" smtClean="0">
                <a:latin typeface="Arial" panose="020B0604020202020204" pitchFamily="34" charset="0"/>
                <a:cs typeface="Arial" panose="020B0604020202020204" pitchFamily="34" charset="0"/>
              </a:rPr>
              <a:t>organization </a:t>
            </a:r>
          </a:p>
          <a:p>
            <a:pPr>
              <a:buClr>
                <a:srgbClr val="7A82AA"/>
              </a:buClr>
              <a:buFont typeface="Arial" panose="020B0604020202020204" pitchFamily="34" charset="0"/>
              <a:buChar char="‒"/>
            </a:pPr>
            <a:r>
              <a:rPr lang="en-CA" sz="1100" dirty="0">
                <a:latin typeface="Arial" panose="020B0604020202020204" pitchFamily="34" charset="0"/>
                <a:cs typeface="Arial" panose="020B0604020202020204" pitchFamily="34" charset="0"/>
              </a:rPr>
              <a:t>Be experiencing a temporary reduction in business </a:t>
            </a:r>
            <a:r>
              <a:rPr lang="en-CA" sz="1100" dirty="0" smtClean="0">
                <a:latin typeface="Arial" panose="020B0604020202020204" pitchFamily="34" charset="0"/>
                <a:cs typeface="Arial" panose="020B0604020202020204" pitchFamily="34" charset="0"/>
              </a:rPr>
              <a:t>activity</a:t>
            </a:r>
          </a:p>
          <a:p>
            <a:pPr>
              <a:buClr>
                <a:srgbClr val="7A82AA"/>
              </a:buClr>
              <a:buFont typeface="Arial" panose="020B0604020202020204" pitchFamily="34" charset="0"/>
              <a:buChar char="‒"/>
            </a:pPr>
            <a:r>
              <a:rPr lang="en-CA" altLang="en-US" sz="1100" dirty="0" smtClean="0">
                <a:latin typeface="Arial" panose="020B0604020202020204" pitchFamily="34" charset="0"/>
                <a:cs typeface="Arial" panose="020B0604020202020204" pitchFamily="34" charset="0"/>
              </a:rPr>
              <a:t>Employ a minimum </a:t>
            </a:r>
            <a:r>
              <a:rPr lang="en-CA" altLang="en-US" sz="1100" dirty="0">
                <a:latin typeface="Arial" panose="020B0604020202020204" pitchFamily="34" charset="0"/>
                <a:cs typeface="Arial" panose="020B0604020202020204" pitchFamily="34" charset="0"/>
              </a:rPr>
              <a:t>of two </a:t>
            </a:r>
            <a:r>
              <a:rPr lang="en-CA" altLang="en-US" sz="1100" dirty="0" smtClean="0">
                <a:latin typeface="Arial" panose="020B0604020202020204" pitchFamily="34" charset="0"/>
                <a:cs typeface="Arial" panose="020B0604020202020204" pitchFamily="34" charset="0"/>
              </a:rPr>
              <a:t>EI-eligible employees in work unit</a:t>
            </a:r>
          </a:p>
          <a:p>
            <a:pPr>
              <a:buClr>
                <a:srgbClr val="7A82AA"/>
              </a:buClr>
              <a:buFont typeface="Arial" panose="020B0604020202020204" pitchFamily="34" charset="0"/>
              <a:buChar char="‒"/>
            </a:pPr>
            <a:r>
              <a:rPr lang="en-CA" sz="1100" dirty="0">
                <a:latin typeface="Arial" panose="020B0604020202020204" pitchFamily="34" charset="0"/>
                <a:cs typeface="Arial" panose="020B0604020202020204" pitchFamily="34" charset="0"/>
              </a:rPr>
              <a:t>Be willing to implement a recovery </a:t>
            </a:r>
            <a:r>
              <a:rPr lang="en-CA" sz="1100" dirty="0" smtClean="0">
                <a:latin typeface="Arial" panose="020B0604020202020204" pitchFamily="34" charset="0"/>
                <a:cs typeface="Arial" panose="020B0604020202020204" pitchFamily="34" charset="0"/>
              </a:rPr>
              <a:t>plan</a:t>
            </a:r>
          </a:p>
          <a:p>
            <a:pPr>
              <a:buClr>
                <a:srgbClr val="7A82AA"/>
              </a:buClr>
              <a:buFont typeface="Arial" panose="020B0604020202020204" pitchFamily="34" charset="0"/>
              <a:buChar char="‒"/>
            </a:pPr>
            <a:r>
              <a:rPr lang="en-CA" altLang="en-US" sz="1100" dirty="0">
                <a:latin typeface="Arial" panose="020B0604020202020204" pitchFamily="34" charset="0"/>
                <a:cs typeface="Arial" panose="020B0604020202020204" pitchFamily="34" charset="0"/>
              </a:rPr>
              <a:t>H</a:t>
            </a:r>
            <a:r>
              <a:rPr lang="en-CA" altLang="en-US" sz="1100" dirty="0" smtClean="0">
                <a:latin typeface="Arial" panose="020B0604020202020204" pitchFamily="34" charset="0"/>
                <a:cs typeface="Arial" panose="020B0604020202020204" pitchFamily="34" charset="0"/>
              </a:rPr>
              <a:t>ave </a:t>
            </a:r>
            <a:r>
              <a:rPr lang="en-CA" altLang="en-US" sz="1100" dirty="0">
                <a:latin typeface="Arial" panose="020B0604020202020204" pitchFamily="34" charset="0"/>
                <a:cs typeface="Arial" panose="020B0604020202020204" pitchFamily="34" charset="0"/>
              </a:rPr>
              <a:t>the consent of the employees’ union and/or </a:t>
            </a:r>
            <a:r>
              <a:rPr lang="en-CA" altLang="en-US" sz="1100" dirty="0" smtClean="0">
                <a:latin typeface="Arial" panose="020B0604020202020204" pitchFamily="34" charset="0"/>
                <a:cs typeface="Arial" panose="020B0604020202020204" pitchFamily="34" charset="0"/>
              </a:rPr>
              <a:t>employees</a:t>
            </a:r>
            <a:endParaRPr lang="en-CA" altLang="en-US" sz="1100" dirty="0">
              <a:latin typeface="Arial" panose="020B0604020202020204" pitchFamily="34" charset="0"/>
              <a:cs typeface="Arial" panose="020B0604020202020204" pitchFamily="34" charset="0"/>
            </a:endParaRPr>
          </a:p>
          <a:p>
            <a:pPr marL="342900" indent="-342900">
              <a:lnSpc>
                <a:spcPct val="80000"/>
              </a:lnSpc>
              <a:buClr>
                <a:srgbClr val="7A82AA"/>
              </a:buClr>
              <a:buFont typeface="Arial"/>
              <a:buChar char="•"/>
            </a:pPr>
            <a:endParaRPr lang="en-CA" altLang="en-US" sz="1050" dirty="0">
              <a:latin typeface="Arial" panose="020B0604020202020204" pitchFamily="34" charset="0"/>
              <a:cs typeface="Arial" panose="020B0604020202020204" pitchFamily="34" charset="0"/>
            </a:endParaRPr>
          </a:p>
          <a:p>
            <a:endParaRPr lang="fr-CA" altLang="en-US" sz="1200" dirty="0"/>
          </a:p>
          <a:p>
            <a:endParaRPr lang="en-CA" altLang="en-US" sz="1400" b="1" dirty="0"/>
          </a:p>
          <a:p>
            <a:endParaRPr lang="en-CA" altLang="en-US" sz="1600" dirty="0"/>
          </a:p>
        </p:txBody>
      </p:sp>
      <p:sp>
        <p:nvSpPr>
          <p:cNvPr id="8" name="Rectangle 7"/>
          <p:cNvSpPr>
            <a:spLocks noChangeArrowheads="1"/>
          </p:cNvSpPr>
          <p:nvPr/>
        </p:nvSpPr>
        <p:spPr bwMode="auto">
          <a:xfrm>
            <a:off x="5763417" y="3986963"/>
            <a:ext cx="2923383" cy="1791348"/>
          </a:xfrm>
          <a:prstGeom prst="rect">
            <a:avLst/>
          </a:prstGeom>
          <a:solidFill>
            <a:schemeClr val="accent2">
              <a:lumMod val="20000"/>
              <a:lumOff val="80000"/>
            </a:schemeClr>
          </a:solidFill>
          <a:ln w="9525">
            <a:noFill/>
            <a:miter lim="800000"/>
            <a:headEnd/>
            <a:tailEnd/>
          </a:ln>
          <a:effectLst>
            <a:outerShdw blurRad="50800" dist="38100" dir="2700000" algn="tl" rotWithShape="0">
              <a:prstClr val="black">
                <a:alpha val="40000"/>
              </a:prstClr>
            </a:outerShdw>
          </a:effectLst>
          <a:extLst/>
        </p:spPr>
        <p:txBody>
          <a:bodyPr/>
          <a:ls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20000"/>
              </a:spcBef>
              <a:buClr>
                <a:srgbClr val="003366"/>
              </a:buClr>
              <a:buFont typeface="Wingdings" pitchFamily="2" charset="2"/>
              <a:buNone/>
            </a:pPr>
            <a:r>
              <a:rPr lang="en-CA" altLang="en-US" sz="1100" b="1" dirty="0" smtClean="0"/>
              <a:t>Employee eligibility</a:t>
            </a:r>
          </a:p>
          <a:p>
            <a:pPr marL="182563" indent="-182563">
              <a:spcBef>
                <a:spcPct val="20000"/>
              </a:spcBef>
              <a:buClr>
                <a:srgbClr val="7A82AA"/>
              </a:buClr>
              <a:buFontTx/>
              <a:buChar char="‒"/>
            </a:pPr>
            <a:r>
              <a:rPr lang="en-US" sz="1100" dirty="0" smtClean="0"/>
              <a:t>Be year-round </a:t>
            </a:r>
            <a:r>
              <a:rPr lang="en-US" sz="1100" dirty="0"/>
              <a:t>permanent full-time or part-time employees who are required to carry out the day-to-day functions of the </a:t>
            </a:r>
            <a:r>
              <a:rPr lang="en-US" sz="1100" dirty="0" smtClean="0"/>
              <a:t>business (i.e. </a:t>
            </a:r>
            <a:r>
              <a:rPr lang="en-CA" altLang="en-US" sz="1100" dirty="0" smtClean="0">
                <a:latin typeface="Arial"/>
                <a:cs typeface="Arial"/>
              </a:rPr>
              <a:t>‘core staff’)</a:t>
            </a:r>
          </a:p>
          <a:p>
            <a:pPr marL="182563" indent="-182563">
              <a:spcBef>
                <a:spcPct val="20000"/>
              </a:spcBef>
              <a:buClr>
                <a:srgbClr val="7A82AA"/>
              </a:buClr>
              <a:buFontTx/>
              <a:buChar char="‒"/>
            </a:pPr>
            <a:r>
              <a:rPr lang="en-CA" altLang="en-US" sz="1100" dirty="0" smtClean="0">
                <a:latin typeface="Arial"/>
                <a:cs typeface="Arial"/>
              </a:rPr>
              <a:t>Be </a:t>
            </a:r>
            <a:r>
              <a:rPr lang="en-CA" altLang="en-US" sz="1100" dirty="0">
                <a:latin typeface="Arial"/>
                <a:cs typeface="Arial"/>
              </a:rPr>
              <a:t>eligible to receive </a:t>
            </a:r>
            <a:r>
              <a:rPr lang="en-CA" altLang="en-US" sz="1100" dirty="0" smtClean="0">
                <a:latin typeface="Arial"/>
                <a:cs typeface="Arial"/>
              </a:rPr>
              <a:t>EI regular benefits</a:t>
            </a:r>
            <a:endParaRPr lang="en-CA" altLang="en-US" sz="1100" dirty="0">
              <a:latin typeface="Arial"/>
              <a:cs typeface="Arial"/>
            </a:endParaRPr>
          </a:p>
          <a:p>
            <a:pPr marL="182563" indent="-182563">
              <a:spcBef>
                <a:spcPct val="20000"/>
              </a:spcBef>
              <a:buClr>
                <a:srgbClr val="7A82AA"/>
              </a:buClr>
              <a:buFontTx/>
              <a:buChar char="‒"/>
            </a:pPr>
            <a:r>
              <a:rPr lang="en-CA" altLang="en-US" sz="1100" dirty="0" smtClean="0">
                <a:latin typeface="Arial"/>
                <a:cs typeface="Arial"/>
              </a:rPr>
              <a:t>Agree to participate in the WS agreement, and be available </a:t>
            </a:r>
            <a:r>
              <a:rPr lang="en-CA" altLang="en-US" sz="1100" dirty="0">
                <a:latin typeface="Arial"/>
                <a:cs typeface="Arial"/>
              </a:rPr>
              <a:t>to share available work over a reduced work </a:t>
            </a:r>
            <a:r>
              <a:rPr lang="en-CA" altLang="en-US" sz="1100" dirty="0" smtClean="0">
                <a:latin typeface="Arial"/>
                <a:cs typeface="Arial"/>
              </a:rPr>
              <a:t>week</a:t>
            </a:r>
            <a:endParaRPr lang="en-CA" altLang="en-US" sz="1100" dirty="0">
              <a:latin typeface="Arial"/>
              <a:cs typeface="Arial"/>
            </a:endParaRPr>
          </a:p>
        </p:txBody>
      </p:sp>
      <p:sp>
        <p:nvSpPr>
          <p:cNvPr id="9" name="Title 1"/>
          <p:cNvSpPr>
            <a:spLocks noGrp="1"/>
          </p:cNvSpPr>
          <p:nvPr>
            <p:ph type="title"/>
          </p:nvPr>
        </p:nvSpPr>
        <p:spPr/>
        <p:txBody>
          <a:bodyPr>
            <a:noAutofit/>
          </a:bodyPr>
          <a:lstStyle/>
          <a:p>
            <a:r>
              <a:rPr lang="en-CA" sz="2800" dirty="0" smtClean="0"/>
              <a:t>Work-Sharing Program (WS)</a:t>
            </a:r>
            <a:endParaRPr lang="en-CA" sz="2800" dirty="0"/>
          </a:p>
        </p:txBody>
      </p:sp>
    </p:spTree>
    <p:extLst>
      <p:ext uri="{BB962C8B-B14F-4D97-AF65-F5344CB8AC3E}">
        <p14:creationId xmlns:p14="http://schemas.microsoft.com/office/powerpoint/2010/main" val="37173959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a:t>Temporary Special WS Measures</a:t>
            </a:r>
          </a:p>
        </p:txBody>
      </p:sp>
      <p:sp>
        <p:nvSpPr>
          <p:cNvPr id="4" name="Slide Number Placeholder 3"/>
          <p:cNvSpPr>
            <a:spLocks noGrp="1"/>
          </p:cNvSpPr>
          <p:nvPr>
            <p:ph type="sldNum" sz="quarter" idx="12"/>
          </p:nvPr>
        </p:nvSpPr>
        <p:spPr/>
        <p:txBody>
          <a:bodyPr/>
          <a:lstStyle/>
          <a:p>
            <a:fld id="{2E86C063-E22E-2E4C-A523-54089486E38F}" type="slidenum">
              <a:rPr lang="en-US" smtClean="0">
                <a:solidFill>
                  <a:srgbClr val="000000">
                    <a:tint val="75000"/>
                  </a:srgbClr>
                </a:solidFill>
              </a:rPr>
              <a:pPr/>
              <a:t>12</a:t>
            </a:fld>
            <a:endParaRPr lang="en-US">
              <a:solidFill>
                <a:srgbClr val="000000">
                  <a:tint val="75000"/>
                </a:srgbClr>
              </a:solidFill>
            </a:endParaRPr>
          </a:p>
        </p:txBody>
      </p:sp>
      <p:sp>
        <p:nvSpPr>
          <p:cNvPr id="5" name="Content Placeholder 4"/>
          <p:cNvSpPr txBox="1">
            <a:spLocks noGrp="1"/>
          </p:cNvSpPr>
          <p:nvPr>
            <p:ph idx="1"/>
          </p:nvPr>
        </p:nvSpPr>
        <p:spPr>
          <a:xfrm>
            <a:off x="457200" y="1600200"/>
            <a:ext cx="8229600" cy="4224233"/>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CA" sz="1400" b="1" dirty="0">
                <a:latin typeface="Arial" panose="020B0604020202020204" pitchFamily="34" charset="0"/>
                <a:cs typeface="Arial" panose="020B0604020202020204" pitchFamily="34" charset="0"/>
              </a:rPr>
              <a:t>Steel and Aluminum </a:t>
            </a:r>
            <a:r>
              <a:rPr lang="en-CA" sz="1400" b="1" dirty="0" smtClean="0">
                <a:latin typeface="Arial" panose="020B0604020202020204" pitchFamily="34" charset="0"/>
                <a:cs typeface="Arial" panose="020B0604020202020204" pitchFamily="34" charset="0"/>
              </a:rPr>
              <a:t>industries: $25 million over three years to provide flexibilities to employers directly and indirectly affected by the trade dispute</a:t>
            </a:r>
            <a:endParaRPr lang="en-CA" sz="1400" b="1" dirty="0">
              <a:latin typeface="Arial" panose="020B0604020202020204" pitchFamily="34" charset="0"/>
              <a:cs typeface="Arial" panose="020B0604020202020204" pitchFamily="34" charset="0"/>
            </a:endParaRPr>
          </a:p>
          <a:p>
            <a:pPr marL="742950" lvl="1" indent="-285750">
              <a:spcBef>
                <a:spcPts val="300"/>
              </a:spcBef>
              <a:buFont typeface="Arial" panose="020B0604020202020204" pitchFamily="34" charset="0"/>
              <a:buChar char="‒"/>
            </a:pPr>
            <a:r>
              <a:rPr lang="en-CA" sz="1200" dirty="0">
                <a:latin typeface="Arial" panose="020B0604020202020204" pitchFamily="34" charset="0"/>
                <a:cs typeface="Arial" panose="020B0604020202020204" pitchFamily="34" charset="0"/>
              </a:rPr>
              <a:t>Effective from August 19, 2018 to March 27, </a:t>
            </a:r>
            <a:r>
              <a:rPr lang="en-CA" sz="1200" dirty="0" smtClean="0">
                <a:latin typeface="Arial" panose="020B0604020202020204" pitchFamily="34" charset="0"/>
                <a:cs typeface="Arial" panose="020B0604020202020204" pitchFamily="34" charset="0"/>
              </a:rPr>
              <a:t>2021</a:t>
            </a:r>
            <a:endParaRPr lang="en-CA" sz="1200" dirty="0">
              <a:latin typeface="Arial" panose="020B0604020202020204" pitchFamily="34" charset="0"/>
              <a:cs typeface="Arial" panose="020B0604020202020204" pitchFamily="34" charset="0"/>
            </a:endParaRPr>
          </a:p>
          <a:p>
            <a:pPr lvl="1">
              <a:spcBef>
                <a:spcPts val="300"/>
              </a:spcBef>
              <a:buFont typeface="Arial" panose="020B0604020202020204" pitchFamily="34" charset="0"/>
              <a:buChar char="‒"/>
            </a:pPr>
            <a:r>
              <a:rPr lang="en-CA" sz="1200" dirty="0" smtClean="0">
                <a:latin typeface="Arial" panose="020B0604020202020204" pitchFamily="34" charset="0"/>
                <a:cs typeface="Arial" panose="020B0604020202020204" pitchFamily="34" charset="0"/>
              </a:rPr>
              <a:t>Extends </a:t>
            </a:r>
            <a:r>
              <a:rPr lang="en-CA" sz="1200" dirty="0">
                <a:latin typeface="Arial" panose="020B0604020202020204" pitchFamily="34" charset="0"/>
                <a:cs typeface="Arial" panose="020B0604020202020204" pitchFamily="34" charset="0"/>
              </a:rPr>
              <a:t>the duration of WS Agreements from </a:t>
            </a:r>
            <a:r>
              <a:rPr lang="en-CA" sz="1200" dirty="0" smtClean="0">
                <a:latin typeface="Arial" panose="020B0604020202020204" pitchFamily="34" charset="0"/>
                <a:cs typeface="Arial" panose="020B0604020202020204" pitchFamily="34" charset="0"/>
              </a:rPr>
              <a:t>38 weeks to </a:t>
            </a:r>
            <a:r>
              <a:rPr lang="en-CA" sz="1200" dirty="0">
                <a:latin typeface="Arial" panose="020B0604020202020204" pitchFamily="34" charset="0"/>
                <a:cs typeface="Arial" panose="020B0604020202020204" pitchFamily="34" charset="0"/>
              </a:rPr>
              <a:t>a maximum of 76 weeks </a:t>
            </a:r>
            <a:r>
              <a:rPr lang="en-CA" sz="1200" dirty="0" smtClean="0">
                <a:latin typeface="Arial" panose="020B0604020202020204" pitchFamily="34" charset="0"/>
                <a:cs typeface="Arial" panose="020B0604020202020204" pitchFamily="34" charset="0"/>
              </a:rPr>
              <a:t>for </a:t>
            </a:r>
            <a:r>
              <a:rPr lang="en-CA" sz="1200" dirty="0">
                <a:latin typeface="Arial" panose="020B0604020202020204" pitchFamily="34" charset="0"/>
                <a:cs typeface="Arial" panose="020B0604020202020204" pitchFamily="34" charset="0"/>
              </a:rPr>
              <a:t>employers directly and indirectly affected across </a:t>
            </a:r>
            <a:r>
              <a:rPr lang="en-CA" sz="1200" dirty="0" smtClean="0">
                <a:latin typeface="Arial" panose="020B0604020202020204" pitchFamily="34" charset="0"/>
                <a:cs typeface="Arial" panose="020B0604020202020204" pitchFamily="34" charset="0"/>
              </a:rPr>
              <a:t>Canada</a:t>
            </a:r>
            <a:endParaRPr lang="en-CA" sz="1200" dirty="0">
              <a:latin typeface="Arial" panose="020B0604020202020204" pitchFamily="34" charset="0"/>
              <a:cs typeface="Arial" panose="020B0604020202020204" pitchFamily="34" charset="0"/>
            </a:endParaRPr>
          </a:p>
          <a:p>
            <a:pPr lvl="1">
              <a:spcBef>
                <a:spcPts val="300"/>
              </a:spcBef>
              <a:buFont typeface="Arial" panose="020B0604020202020204" pitchFamily="34" charset="0"/>
              <a:buChar char="‒"/>
            </a:pPr>
            <a:r>
              <a:rPr lang="en-CA" sz="1200" dirty="0" smtClean="0">
                <a:latin typeface="Arial" panose="020B0604020202020204" pitchFamily="34" charset="0"/>
                <a:cs typeface="Arial" panose="020B0604020202020204" pitchFamily="34" charset="0"/>
              </a:rPr>
              <a:t>Waives </a:t>
            </a:r>
            <a:r>
              <a:rPr lang="en-CA" sz="1200" dirty="0">
                <a:latin typeface="Arial" panose="020B0604020202020204" pitchFamily="34" charset="0"/>
                <a:cs typeface="Arial" panose="020B0604020202020204" pitchFamily="34" charset="0"/>
              </a:rPr>
              <a:t>the mandatory waiting period between WS </a:t>
            </a:r>
            <a:r>
              <a:rPr lang="en-CA" sz="1200" dirty="0" smtClean="0">
                <a:latin typeface="Arial" panose="020B0604020202020204" pitchFamily="34" charset="0"/>
                <a:cs typeface="Arial" panose="020B0604020202020204" pitchFamily="34" charset="0"/>
              </a:rPr>
              <a:t>agreements</a:t>
            </a:r>
            <a:endParaRPr lang="en-CA" sz="1200" dirty="0">
              <a:latin typeface="Arial" panose="020B0604020202020204" pitchFamily="34" charset="0"/>
              <a:cs typeface="Arial" panose="020B0604020202020204" pitchFamily="34" charset="0"/>
            </a:endParaRPr>
          </a:p>
          <a:p>
            <a:pPr marL="742950" lvl="1" indent="-285750">
              <a:spcBef>
                <a:spcPts val="300"/>
              </a:spcBef>
              <a:buFont typeface="Arial" panose="020B0604020202020204" pitchFamily="34" charset="0"/>
              <a:buChar char="‒"/>
            </a:pPr>
            <a:r>
              <a:rPr lang="en-CA" sz="1200" dirty="0" smtClean="0">
                <a:latin typeface="Arial" panose="020B0604020202020204" pitchFamily="34" charset="0"/>
                <a:cs typeface="Arial" panose="020B0604020202020204" pitchFamily="34" charset="0"/>
              </a:rPr>
              <a:t>Eases </a:t>
            </a:r>
            <a:r>
              <a:rPr lang="en-CA" sz="1200" dirty="0">
                <a:latin typeface="Arial" panose="020B0604020202020204" pitchFamily="34" charset="0"/>
                <a:cs typeface="Arial" panose="020B0604020202020204" pitchFamily="34" charset="0"/>
              </a:rPr>
              <a:t>employer recovery plan </a:t>
            </a:r>
            <a:r>
              <a:rPr lang="en-CA" sz="1200" dirty="0" smtClean="0">
                <a:latin typeface="Arial" panose="020B0604020202020204" pitchFamily="34" charset="0"/>
                <a:cs typeface="Arial" panose="020B0604020202020204" pitchFamily="34" charset="0"/>
              </a:rPr>
              <a:t>requirements</a:t>
            </a:r>
            <a:endParaRPr lang="en-CA" sz="1200" dirty="0">
              <a:latin typeface="Arial" panose="020B0604020202020204" pitchFamily="34" charset="0"/>
              <a:cs typeface="Arial" panose="020B0604020202020204" pitchFamily="34" charset="0"/>
            </a:endParaRPr>
          </a:p>
          <a:p>
            <a:pPr marL="285750" indent="-285750">
              <a:spcBef>
                <a:spcPts val="1200"/>
              </a:spcBef>
              <a:buFont typeface="Arial" panose="020B0604020202020204" pitchFamily="34" charset="0"/>
              <a:buChar char="•"/>
            </a:pPr>
            <a:r>
              <a:rPr lang="en-CA" sz="1400" b="1" dirty="0" smtClean="0">
                <a:latin typeface="Arial" panose="020B0604020202020204" pitchFamily="34" charset="0"/>
                <a:cs typeface="Arial" panose="020B0604020202020204" pitchFamily="34" charset="0"/>
              </a:rPr>
              <a:t>Forest sector: $9.5 million over three years to provide flexibilities to employers directly and indirectly affected by the trade dispute</a:t>
            </a:r>
            <a:endParaRPr lang="en-CA" sz="1400" b="1" dirty="0">
              <a:latin typeface="Arial" panose="020B0604020202020204" pitchFamily="34" charset="0"/>
              <a:cs typeface="Arial" panose="020B0604020202020204" pitchFamily="34" charset="0"/>
            </a:endParaRPr>
          </a:p>
          <a:p>
            <a:pPr marL="742950" lvl="1" indent="-285750">
              <a:spcBef>
                <a:spcPts val="300"/>
              </a:spcBef>
              <a:buFont typeface="Arial" panose="020B0604020202020204" pitchFamily="34" charset="0"/>
              <a:buChar char="‒"/>
            </a:pPr>
            <a:r>
              <a:rPr lang="en-CA" sz="1200" dirty="0" smtClean="0">
                <a:latin typeface="Arial" panose="020B0604020202020204" pitchFamily="34" charset="0"/>
                <a:cs typeface="Arial" panose="020B0604020202020204" pitchFamily="34" charset="0"/>
              </a:rPr>
              <a:t>Effective from July </a:t>
            </a:r>
            <a:r>
              <a:rPr lang="en-CA" sz="1200" dirty="0">
                <a:latin typeface="Arial" panose="020B0604020202020204" pitchFamily="34" charset="0"/>
                <a:cs typeface="Arial" panose="020B0604020202020204" pitchFamily="34" charset="0"/>
              </a:rPr>
              <a:t>30, 2017 to March 28, </a:t>
            </a:r>
            <a:r>
              <a:rPr lang="en-CA" sz="1200" dirty="0" smtClean="0">
                <a:latin typeface="Arial" panose="020B0604020202020204" pitchFamily="34" charset="0"/>
                <a:cs typeface="Arial" panose="020B0604020202020204" pitchFamily="34" charset="0"/>
              </a:rPr>
              <a:t>2020</a:t>
            </a:r>
            <a:endParaRPr lang="en-CA" sz="1200" dirty="0">
              <a:latin typeface="Arial" panose="020B0604020202020204" pitchFamily="34" charset="0"/>
              <a:cs typeface="Arial" panose="020B0604020202020204" pitchFamily="34" charset="0"/>
            </a:endParaRPr>
          </a:p>
          <a:p>
            <a:pPr lvl="1">
              <a:spcBef>
                <a:spcPts val="300"/>
              </a:spcBef>
              <a:buFont typeface="Arial" panose="020B0604020202020204" pitchFamily="34" charset="0"/>
              <a:buChar char="‒"/>
            </a:pPr>
            <a:r>
              <a:rPr lang="en-CA" sz="1200" dirty="0">
                <a:latin typeface="Arial" panose="020B0604020202020204" pitchFamily="34" charset="0"/>
                <a:cs typeface="Arial" panose="020B0604020202020204" pitchFamily="34" charset="0"/>
              </a:rPr>
              <a:t>Extends the duration of WS Agreements from </a:t>
            </a:r>
            <a:r>
              <a:rPr lang="en-CA" sz="1200" dirty="0" smtClean="0">
                <a:latin typeface="Arial" panose="020B0604020202020204" pitchFamily="34" charset="0"/>
                <a:cs typeface="Arial" panose="020B0604020202020204" pitchFamily="34" charset="0"/>
              </a:rPr>
              <a:t>38 weeks </a:t>
            </a:r>
            <a:r>
              <a:rPr lang="en-CA" sz="1200" dirty="0">
                <a:latin typeface="Arial" panose="020B0604020202020204" pitchFamily="34" charset="0"/>
                <a:cs typeface="Arial" panose="020B0604020202020204" pitchFamily="34" charset="0"/>
              </a:rPr>
              <a:t>to </a:t>
            </a:r>
            <a:r>
              <a:rPr lang="en-CA" sz="1200" dirty="0" smtClean="0">
                <a:latin typeface="Arial" panose="020B0604020202020204" pitchFamily="34" charset="0"/>
                <a:cs typeface="Arial" panose="020B0604020202020204" pitchFamily="34" charset="0"/>
              </a:rPr>
              <a:t>a maximum of 76 </a:t>
            </a:r>
            <a:r>
              <a:rPr lang="en-CA" sz="1200" dirty="0">
                <a:latin typeface="Arial" panose="020B0604020202020204" pitchFamily="34" charset="0"/>
                <a:cs typeface="Arial" panose="020B0604020202020204" pitchFamily="34" charset="0"/>
              </a:rPr>
              <a:t>weeks for employers impacted by the downturn in the </a:t>
            </a:r>
            <a:r>
              <a:rPr lang="en-CA" sz="1200" dirty="0" smtClean="0">
                <a:latin typeface="Arial" panose="020B0604020202020204" pitchFamily="34" charset="0"/>
                <a:cs typeface="Arial" panose="020B0604020202020204" pitchFamily="34" charset="0"/>
              </a:rPr>
              <a:t>forest </a:t>
            </a:r>
            <a:r>
              <a:rPr lang="en-CA" sz="1200" dirty="0">
                <a:latin typeface="Arial" panose="020B0604020202020204" pitchFamily="34" charset="0"/>
                <a:cs typeface="Arial" panose="020B0604020202020204" pitchFamily="34" charset="0"/>
              </a:rPr>
              <a:t>sector (following the introduction of tariffs for most Canadian softwood lumber producers</a:t>
            </a:r>
            <a:r>
              <a:rPr lang="en-CA" sz="1200" dirty="0" smtClean="0">
                <a:latin typeface="Arial" panose="020B0604020202020204" pitchFamily="34" charset="0"/>
                <a:cs typeface="Arial" panose="020B0604020202020204" pitchFamily="34" charset="0"/>
              </a:rPr>
              <a:t>)</a:t>
            </a:r>
            <a:endParaRPr lang="en-CA" sz="1200" dirty="0">
              <a:latin typeface="Arial" panose="020B0604020202020204" pitchFamily="34" charset="0"/>
              <a:cs typeface="Arial" panose="020B0604020202020204" pitchFamily="34" charset="0"/>
            </a:endParaRPr>
          </a:p>
          <a:p>
            <a:pPr lvl="1">
              <a:spcBef>
                <a:spcPts val="300"/>
              </a:spcBef>
              <a:buFont typeface="Arial" panose="020B0604020202020204" pitchFamily="34" charset="0"/>
              <a:buChar char="‒"/>
            </a:pPr>
            <a:r>
              <a:rPr lang="en-CA" sz="1200" dirty="0" smtClean="0">
                <a:latin typeface="Arial" panose="020B0604020202020204" pitchFamily="34" charset="0"/>
                <a:cs typeface="Arial" panose="020B0604020202020204" pitchFamily="34" charset="0"/>
              </a:rPr>
              <a:t>Waives the mandatory </a:t>
            </a:r>
            <a:r>
              <a:rPr lang="en-CA" sz="1200" dirty="0">
                <a:latin typeface="Arial" panose="020B0604020202020204" pitchFamily="34" charset="0"/>
                <a:cs typeface="Arial" panose="020B0604020202020204" pitchFamily="34" charset="0"/>
              </a:rPr>
              <a:t>waiting </a:t>
            </a:r>
            <a:r>
              <a:rPr lang="en-CA" sz="1200" dirty="0" smtClean="0">
                <a:latin typeface="Arial" panose="020B0604020202020204" pitchFamily="34" charset="0"/>
                <a:cs typeface="Arial" panose="020B0604020202020204" pitchFamily="34" charset="0"/>
              </a:rPr>
              <a:t>period between </a:t>
            </a:r>
            <a:r>
              <a:rPr lang="en-CA" sz="1200" dirty="0">
                <a:latin typeface="Arial" panose="020B0604020202020204" pitchFamily="34" charset="0"/>
                <a:cs typeface="Arial" panose="020B0604020202020204" pitchFamily="34" charset="0"/>
              </a:rPr>
              <a:t>WS </a:t>
            </a:r>
            <a:r>
              <a:rPr lang="en-CA" sz="1200" dirty="0" smtClean="0">
                <a:latin typeface="Arial" panose="020B0604020202020204" pitchFamily="34" charset="0"/>
                <a:cs typeface="Arial" panose="020B0604020202020204" pitchFamily="34" charset="0"/>
              </a:rPr>
              <a:t>agreements</a:t>
            </a:r>
          </a:p>
          <a:p>
            <a:pPr marL="742950" lvl="1" indent="-285750">
              <a:spcBef>
                <a:spcPts val="300"/>
              </a:spcBef>
              <a:buFont typeface="Arial" panose="020B0604020202020204" pitchFamily="34" charset="0"/>
              <a:buChar char="‒"/>
            </a:pPr>
            <a:r>
              <a:rPr lang="en-CA" sz="1200" dirty="0" smtClean="0">
                <a:latin typeface="Arial" panose="020B0604020202020204" pitchFamily="34" charset="0"/>
                <a:cs typeface="Arial" panose="020B0604020202020204" pitchFamily="34" charset="0"/>
              </a:rPr>
              <a:t>Eases </a:t>
            </a:r>
            <a:r>
              <a:rPr lang="en-CA" sz="1200" dirty="0">
                <a:latin typeface="Arial" panose="020B0604020202020204" pitchFamily="34" charset="0"/>
                <a:cs typeface="Arial" panose="020B0604020202020204" pitchFamily="34" charset="0"/>
              </a:rPr>
              <a:t>employer recovery plan </a:t>
            </a:r>
            <a:r>
              <a:rPr lang="en-CA" sz="1200" dirty="0" smtClean="0">
                <a:latin typeface="Arial" panose="020B0604020202020204" pitchFamily="34" charset="0"/>
                <a:cs typeface="Arial" panose="020B0604020202020204" pitchFamily="34" charset="0"/>
              </a:rPr>
              <a:t>requirements</a:t>
            </a:r>
            <a:endParaRPr lang="en-CA" sz="1200" dirty="0">
              <a:latin typeface="Arial" panose="020B0604020202020204" pitchFamily="34" charset="0"/>
              <a:cs typeface="Arial" panose="020B0604020202020204" pitchFamily="34" charset="0"/>
            </a:endParaRPr>
          </a:p>
          <a:p>
            <a:pPr marL="285750" indent="-285750">
              <a:spcBef>
                <a:spcPts val="1200"/>
              </a:spcBef>
              <a:buFont typeface="Arial" panose="020B0604020202020204" pitchFamily="34" charset="0"/>
              <a:buChar char="•"/>
            </a:pPr>
            <a:r>
              <a:rPr lang="en-CA" sz="1400" b="1" dirty="0" smtClean="0">
                <a:latin typeface="Arial" panose="020B0604020202020204" pitchFamily="34" charset="0"/>
                <a:cs typeface="Arial" panose="020B0604020202020204" pitchFamily="34" charset="0"/>
              </a:rPr>
              <a:t>There </a:t>
            </a:r>
            <a:r>
              <a:rPr lang="en-CA" sz="1400" b="1" dirty="0">
                <a:latin typeface="Arial" panose="020B0604020202020204" pitchFamily="34" charset="0"/>
                <a:cs typeface="Arial" panose="020B0604020202020204" pitchFamily="34" charset="0"/>
              </a:rPr>
              <a:t>is a history of using WS during challenging economic times: </a:t>
            </a:r>
          </a:p>
          <a:p>
            <a:pPr marL="742950" lvl="1" indent="-285750">
              <a:spcBef>
                <a:spcPts val="300"/>
              </a:spcBef>
              <a:buFont typeface="Arial" panose="020B0604020202020204" pitchFamily="34" charset="0"/>
              <a:buChar char="‒"/>
            </a:pPr>
            <a:r>
              <a:rPr lang="en-CA" sz="1200" dirty="0" smtClean="0">
                <a:latin typeface="Arial" panose="020B0604020202020204" pitchFamily="34" charset="0"/>
                <a:cs typeface="Arial" panose="020B0604020202020204" pitchFamily="34" charset="0"/>
              </a:rPr>
              <a:t>In </a:t>
            </a:r>
            <a:r>
              <a:rPr lang="en-CA" sz="1200" dirty="0">
                <a:latin typeface="Arial" panose="020B0604020202020204" pitchFamily="34" charset="0"/>
                <a:cs typeface="Arial" panose="020B0604020202020204" pitchFamily="34" charset="0"/>
              </a:rPr>
              <a:t>Budget 2016, temporary special measures were introduced to support employers affected by the downturn in the commodities </a:t>
            </a:r>
            <a:r>
              <a:rPr lang="en-CA" sz="1200" dirty="0" smtClean="0">
                <a:latin typeface="Arial" panose="020B0604020202020204" pitchFamily="34" charset="0"/>
                <a:cs typeface="Arial" panose="020B0604020202020204" pitchFamily="34" charset="0"/>
              </a:rPr>
              <a:t>sector</a:t>
            </a:r>
            <a:endParaRPr lang="en-CA"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26220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lements graphique-01.png" title="Graphic Elements-0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0848" y="-251910"/>
            <a:ext cx="7772400" cy="2712720"/>
          </a:xfrm>
          <a:prstGeom prst="rect">
            <a:avLst/>
          </a:prstGeom>
        </p:spPr>
      </p:pic>
      <p:pic>
        <p:nvPicPr>
          <p:cNvPr id="4" name="Picture 3" descr="Elements graphique-02.png" title="Graphic Elements-0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085" y="2287270"/>
            <a:ext cx="3508248" cy="2712720"/>
          </a:xfrm>
          <a:prstGeom prst="rect">
            <a:avLst/>
          </a:prstGeom>
        </p:spPr>
      </p:pic>
      <p:pic>
        <p:nvPicPr>
          <p:cNvPr id="5" name="Picture 4" descr="Elements graphique-03.png" title="Graphic Elements-0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2423" y="4571653"/>
            <a:ext cx="3508248" cy="2712720"/>
          </a:xfrm>
          <a:prstGeom prst="rect">
            <a:avLst/>
          </a:prstGeom>
        </p:spPr>
      </p:pic>
      <p:pic>
        <p:nvPicPr>
          <p:cNvPr id="6" name="Picture 5" descr="Elements graphique-04.png" title="Elements graphique-0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21340" y="4451091"/>
            <a:ext cx="3508248" cy="2712720"/>
          </a:xfrm>
          <a:prstGeom prst="rect">
            <a:avLst/>
          </a:prstGeom>
        </p:spPr>
      </p:pic>
      <p:pic>
        <p:nvPicPr>
          <p:cNvPr id="7" name="Picture 6" descr="Elements graphique-05.png" title="Graphic Elements-0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045067" y="76225"/>
            <a:ext cx="3508248" cy="2712720"/>
          </a:xfrm>
          <a:prstGeom prst="rect">
            <a:avLst/>
          </a:prstGeom>
        </p:spPr>
      </p:pic>
      <p:pic>
        <p:nvPicPr>
          <p:cNvPr id="8" name="Picture 7" descr="Elements graphique-06.png" title="Graphic Elements-0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265467" y="2460810"/>
            <a:ext cx="3508248" cy="2712720"/>
          </a:xfrm>
          <a:prstGeom prst="rect">
            <a:avLst/>
          </a:prstGeom>
        </p:spPr>
      </p:pic>
      <p:pic>
        <p:nvPicPr>
          <p:cNvPr id="10" name="Picture 9" descr="Elements graphique-07.png" title="Graphic Elements-0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10400" y="4306416"/>
            <a:ext cx="1789176" cy="2712720"/>
          </a:xfrm>
          <a:prstGeom prst="rect">
            <a:avLst/>
          </a:prstGeom>
        </p:spPr>
      </p:pic>
      <p:sp>
        <p:nvSpPr>
          <p:cNvPr id="11" name="Text Box 269"/>
          <p:cNvSpPr txBox="1">
            <a:spLocks noChangeArrowheads="1"/>
          </p:cNvSpPr>
          <p:nvPr/>
        </p:nvSpPr>
        <p:spPr bwMode="auto">
          <a:xfrm>
            <a:off x="2456576" y="1444739"/>
            <a:ext cx="4096623" cy="3986871"/>
          </a:xfrm>
          <a:prstGeom prst="rect">
            <a:avLst/>
          </a:prstGeom>
          <a:solidFill>
            <a:srgbClr val="FFFFFF">
              <a:alpha val="86000"/>
            </a:srgbClr>
          </a:solidFill>
          <a:ln w="12700">
            <a:solidFill>
              <a:schemeClr val="accent1"/>
            </a:solidFill>
            <a:miter lim="800000"/>
            <a:headEnd/>
            <a:tailEnd/>
          </a:ln>
        </p:spPr>
        <p:txBody>
          <a:bodyPr rot="0" vert="horz" wrap="square" lIns="91440" tIns="45720" rIns="91440" bIns="45720" anchor="t" anchorCtr="0" upright="1">
            <a:noAutofit/>
          </a:bodyPr>
          <a:lstStyle/>
          <a:p>
            <a:pPr>
              <a:lnSpc>
                <a:spcPct val="115000"/>
              </a:lnSpc>
              <a:spcAft>
                <a:spcPts val="1000"/>
              </a:spcAft>
            </a:pPr>
            <a:r>
              <a:rPr lang="en-CA" sz="2400" b="1" u="sng" dirty="0" smtClean="0">
                <a:solidFill>
                  <a:schemeClr val="accent1"/>
                </a:solidFill>
                <a:effectLst/>
                <a:latin typeface="+mj-lt"/>
                <a:ea typeface="Calibri"/>
                <a:cs typeface="Arial" panose="020B0604020202020204" pitchFamily="34" charset="0"/>
              </a:rPr>
              <a:t>Thank you</a:t>
            </a:r>
          </a:p>
          <a:p>
            <a:pPr lvl="0">
              <a:spcBef>
                <a:spcPct val="20000"/>
              </a:spcBef>
              <a:buClr>
                <a:srgbClr val="7A82AA"/>
              </a:buClr>
            </a:pPr>
            <a:r>
              <a:rPr lang="en-CA" dirty="0">
                <a:solidFill>
                  <a:prstClr val="black"/>
                </a:solidFill>
                <a:cs typeface="Arial"/>
              </a:rPr>
              <a:t>Additional information can be found at</a:t>
            </a:r>
            <a:r>
              <a:rPr lang="en-CA" dirty="0" smtClean="0">
                <a:solidFill>
                  <a:prstClr val="black"/>
                </a:solidFill>
                <a:cs typeface="Arial"/>
              </a:rPr>
              <a:t>:</a:t>
            </a:r>
          </a:p>
          <a:p>
            <a:pPr lvl="0">
              <a:spcBef>
                <a:spcPct val="20000"/>
              </a:spcBef>
              <a:buClr>
                <a:srgbClr val="7A82AA"/>
              </a:buClr>
            </a:pPr>
            <a:endParaRPr lang="en-CA" dirty="0">
              <a:solidFill>
                <a:prstClr val="black"/>
              </a:solidFill>
              <a:cs typeface="Arial"/>
            </a:endParaRPr>
          </a:p>
          <a:p>
            <a:pPr lvl="0">
              <a:spcBef>
                <a:spcPct val="20000"/>
              </a:spcBef>
              <a:buClr>
                <a:srgbClr val="7A82AA"/>
              </a:buClr>
            </a:pPr>
            <a:r>
              <a:rPr lang="en-CA" u="sng" dirty="0">
                <a:solidFill>
                  <a:prstClr val="black"/>
                </a:solidFill>
                <a:cs typeface="Arial"/>
                <a:hlinkClick r:id="rId9"/>
              </a:rPr>
              <a:t>https://</a:t>
            </a:r>
            <a:r>
              <a:rPr lang="en-CA" u="sng" dirty="0" smtClean="0">
                <a:solidFill>
                  <a:prstClr val="black"/>
                </a:solidFill>
                <a:cs typeface="Arial"/>
                <a:hlinkClick r:id="rId9"/>
              </a:rPr>
              <a:t>www.canada.ca/en/employment-social-development/programs/training-agreements/lmda.html</a:t>
            </a:r>
            <a:endParaRPr lang="en-CA" u="sng" dirty="0" smtClean="0">
              <a:solidFill>
                <a:prstClr val="black"/>
              </a:solidFill>
              <a:cs typeface="Arial"/>
            </a:endParaRPr>
          </a:p>
          <a:p>
            <a:pPr lvl="0">
              <a:spcBef>
                <a:spcPct val="20000"/>
              </a:spcBef>
              <a:buClr>
                <a:srgbClr val="7A82AA"/>
              </a:buClr>
            </a:pPr>
            <a:endParaRPr lang="en-CA" u="sng" dirty="0">
              <a:solidFill>
                <a:prstClr val="black"/>
              </a:solidFill>
              <a:cs typeface="Arial"/>
            </a:endParaRPr>
          </a:p>
          <a:p>
            <a:pPr lvl="0">
              <a:spcBef>
                <a:spcPct val="20000"/>
              </a:spcBef>
              <a:buClr>
                <a:srgbClr val="7A82AA"/>
              </a:buClr>
            </a:pPr>
            <a:r>
              <a:rPr lang="en-CA" u="sng" dirty="0">
                <a:solidFill>
                  <a:prstClr val="black"/>
                </a:solidFill>
                <a:cs typeface="Arial"/>
                <a:hlinkClick r:id="rId10"/>
              </a:rPr>
              <a:t>https://</a:t>
            </a:r>
            <a:r>
              <a:rPr lang="en-CA" u="sng" dirty="0" smtClean="0">
                <a:solidFill>
                  <a:prstClr val="black"/>
                </a:solidFill>
                <a:cs typeface="Arial"/>
                <a:hlinkClick r:id="rId10"/>
              </a:rPr>
              <a:t>www.canada.ca/en/employment-social-development/programs/ei/ei-list/reports/monitoring2017.html</a:t>
            </a:r>
            <a:endParaRPr lang="en-CA" u="sng" dirty="0" smtClean="0">
              <a:solidFill>
                <a:prstClr val="black"/>
              </a:solidFill>
              <a:cs typeface="Arial"/>
            </a:endParaRPr>
          </a:p>
          <a:p>
            <a:pPr lvl="0">
              <a:spcBef>
                <a:spcPct val="20000"/>
              </a:spcBef>
              <a:buClr>
                <a:srgbClr val="7A82AA"/>
              </a:buClr>
            </a:pPr>
            <a:endParaRPr lang="en-CA" u="sng" dirty="0" smtClean="0">
              <a:solidFill>
                <a:prstClr val="black"/>
              </a:solidFill>
              <a:cs typeface="Arial"/>
            </a:endParaRPr>
          </a:p>
          <a:p>
            <a:pPr lvl="0">
              <a:spcBef>
                <a:spcPct val="20000"/>
              </a:spcBef>
              <a:buClr>
                <a:srgbClr val="7A82AA"/>
              </a:buClr>
            </a:pPr>
            <a:endParaRPr lang="en-CA" b="1" dirty="0">
              <a:solidFill>
                <a:srgbClr val="FF0000"/>
              </a:solidFill>
              <a:cs typeface="Arial"/>
            </a:endParaRPr>
          </a:p>
          <a:p>
            <a:pPr lvl="0">
              <a:spcBef>
                <a:spcPct val="20000"/>
              </a:spcBef>
              <a:buClr>
                <a:srgbClr val="7A82AA"/>
              </a:buClr>
            </a:pPr>
            <a:r>
              <a:rPr lang="en-CA" b="1" i="1" dirty="0">
                <a:solidFill>
                  <a:srgbClr val="7A82AA"/>
                </a:solidFill>
                <a:cs typeface="Arial"/>
              </a:rPr>
              <a:t> </a:t>
            </a:r>
          </a:p>
        </p:txBody>
      </p:sp>
      <p:sp>
        <p:nvSpPr>
          <p:cNvPr id="14" name="Slide Number Placeholder 3"/>
          <p:cNvSpPr txBox="1">
            <a:spLocks/>
          </p:cNvSpPr>
          <p:nvPr/>
        </p:nvSpPr>
        <p:spPr>
          <a:xfrm>
            <a:off x="6553200" y="6356350"/>
            <a:ext cx="21336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2E86C063-E22E-2E4C-A523-54089486E38F}" type="slidenum">
              <a:rPr lang="en-US" sz="1200" smtClean="0">
                <a:solidFill>
                  <a:srgbClr val="000000">
                    <a:tint val="75000"/>
                  </a:srgbClr>
                </a:solidFill>
              </a:rPr>
              <a:pPr algn="r"/>
              <a:t>13</a:t>
            </a:fld>
            <a:endParaRPr lang="en-US" sz="1200" dirty="0">
              <a:solidFill>
                <a:srgbClr val="000000">
                  <a:tint val="75000"/>
                </a:srgbClr>
              </a:solidFill>
            </a:endParaRPr>
          </a:p>
        </p:txBody>
      </p:sp>
    </p:spTree>
    <p:extLst>
      <p:ext uri="{BB962C8B-B14F-4D97-AF65-F5344CB8AC3E}">
        <p14:creationId xmlns:p14="http://schemas.microsoft.com/office/powerpoint/2010/main" val="3090388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p:spPr>
        <p:txBody>
          <a:bodyPr/>
          <a:lstStyle/>
          <a:p>
            <a:fld id="{2E86C063-E22E-2E4C-A523-54089486E38F}" type="slidenum">
              <a:rPr lang="en-US" smtClean="0">
                <a:solidFill>
                  <a:srgbClr val="000000">
                    <a:tint val="75000"/>
                  </a:srgbClr>
                </a:solidFill>
              </a:rPr>
              <a:pPr/>
              <a:t>14</a:t>
            </a:fld>
            <a:endParaRPr lang="en-US" dirty="0">
              <a:solidFill>
                <a:srgbClr val="000000">
                  <a:tint val="75000"/>
                </a:srgbClr>
              </a:solidFill>
            </a:endParaRPr>
          </a:p>
        </p:txBody>
      </p:sp>
      <p:sp>
        <p:nvSpPr>
          <p:cNvPr id="5" name="TextBox 4"/>
          <p:cNvSpPr txBox="1"/>
          <p:nvPr/>
        </p:nvSpPr>
        <p:spPr>
          <a:xfrm>
            <a:off x="401012" y="5921375"/>
            <a:ext cx="4007828" cy="246221"/>
          </a:xfrm>
          <a:prstGeom prst="rect">
            <a:avLst/>
          </a:prstGeom>
          <a:noFill/>
        </p:spPr>
        <p:txBody>
          <a:bodyPr wrap="none" rtlCol="0">
            <a:spAutoFit/>
          </a:bodyPr>
          <a:lstStyle/>
          <a:p>
            <a:r>
              <a:rPr lang="en-CA" sz="1000" dirty="0" smtClean="0"/>
              <a:t>*TRF already implemented in Quebec, British Columbia and Alberta</a:t>
            </a:r>
            <a:endParaRPr lang="en-CA" sz="1000" dirty="0"/>
          </a:p>
        </p:txBody>
      </p:sp>
      <p:sp>
        <p:nvSpPr>
          <p:cNvPr id="7" name="Title 1"/>
          <p:cNvSpPr>
            <a:spLocks noGrp="1"/>
          </p:cNvSpPr>
          <p:nvPr>
            <p:ph type="title"/>
          </p:nvPr>
        </p:nvSpPr>
        <p:spPr/>
        <p:txBody>
          <a:bodyPr>
            <a:normAutofit/>
          </a:bodyPr>
          <a:lstStyle/>
          <a:p>
            <a:r>
              <a:rPr lang="en-CA" sz="2800" dirty="0" smtClean="0"/>
              <a:t>Annex 1: Targeting</a:t>
            </a:r>
            <a:r>
              <a:rPr lang="en-CA" sz="2800" dirty="0"/>
              <a:t>, Referral, and Feedback</a:t>
            </a:r>
          </a:p>
        </p:txBody>
      </p:sp>
      <p:sp>
        <p:nvSpPr>
          <p:cNvPr id="9" name="Content Placeholder 2"/>
          <p:cNvSpPr>
            <a:spLocks noGrp="1"/>
          </p:cNvSpPr>
          <p:nvPr>
            <p:ph idx="1"/>
          </p:nvPr>
        </p:nvSpPr>
        <p:spPr>
          <a:xfrm>
            <a:off x="457200" y="1600200"/>
            <a:ext cx="8229600" cy="4155621"/>
          </a:xfrm>
        </p:spPr>
        <p:txBody>
          <a:bodyPr>
            <a:noAutofit/>
          </a:bodyPr>
          <a:lstStyle/>
          <a:p>
            <a:pPr>
              <a:spcBef>
                <a:spcPts val="0"/>
              </a:spcBef>
              <a:buClrTx/>
            </a:pPr>
            <a:r>
              <a:rPr lang="en-CA" sz="1600" dirty="0" smtClean="0"/>
              <a:t>LMDA </a:t>
            </a:r>
            <a:r>
              <a:rPr lang="en-CA" sz="1600" dirty="0"/>
              <a:t>evaluations demonstrate that clients who access services early in their EI claim have better employment and earnings outcomes and return to work more </a:t>
            </a:r>
            <a:r>
              <a:rPr lang="en-CA" sz="1600" dirty="0" smtClean="0"/>
              <a:t>quickly</a:t>
            </a:r>
            <a:endParaRPr lang="en-CA" sz="1600" dirty="0"/>
          </a:p>
          <a:p>
            <a:pPr>
              <a:spcBef>
                <a:spcPts val="0"/>
              </a:spcBef>
              <a:buClrTx/>
            </a:pPr>
            <a:endParaRPr lang="en-CA" sz="1600" dirty="0"/>
          </a:p>
          <a:p>
            <a:pPr>
              <a:spcBef>
                <a:spcPts val="0"/>
              </a:spcBef>
            </a:pPr>
            <a:r>
              <a:rPr lang="en-CA" sz="1600" dirty="0"/>
              <a:t>Analysis of EI data has found, however, that a substantial portion of LMDA clients who are active EI claimants do not access programs and services until six months or later into their EI </a:t>
            </a:r>
            <a:r>
              <a:rPr lang="en-CA" sz="1600" dirty="0" smtClean="0"/>
              <a:t>claim</a:t>
            </a:r>
          </a:p>
          <a:p>
            <a:pPr marL="0" indent="0">
              <a:spcBef>
                <a:spcPts val="0"/>
              </a:spcBef>
              <a:buNone/>
            </a:pPr>
            <a:endParaRPr lang="en-CA" sz="1600" dirty="0"/>
          </a:p>
          <a:p>
            <a:pPr>
              <a:spcBef>
                <a:spcPts val="0"/>
              </a:spcBef>
              <a:buClrTx/>
            </a:pPr>
            <a:r>
              <a:rPr lang="en-CA" sz="1600" dirty="0" smtClean="0"/>
              <a:t>Through </a:t>
            </a:r>
            <a:r>
              <a:rPr lang="en-CA" sz="1600" dirty="0"/>
              <a:t>TRF, </a:t>
            </a:r>
            <a:r>
              <a:rPr lang="en-CA" sz="1600" dirty="0" smtClean="0"/>
              <a:t>PTs </a:t>
            </a:r>
            <a:r>
              <a:rPr lang="en-CA" sz="1600" dirty="0"/>
              <a:t>can proactively target EI applicants for early intervention, </a:t>
            </a:r>
            <a:r>
              <a:rPr lang="en-CA" sz="1600" dirty="0" smtClean="0"/>
              <a:t>either directing </a:t>
            </a:r>
            <a:r>
              <a:rPr lang="en-CA" sz="1600" dirty="0"/>
              <a:t>them to </a:t>
            </a:r>
            <a:r>
              <a:rPr lang="en-CA" sz="1600" dirty="0" smtClean="0"/>
              <a:t>relevant </a:t>
            </a:r>
            <a:r>
              <a:rPr lang="en-CA" sz="1600" dirty="0"/>
              <a:t>job opportunities or </a:t>
            </a:r>
            <a:r>
              <a:rPr lang="en-CA" sz="1600" dirty="0" smtClean="0"/>
              <a:t>PT </a:t>
            </a:r>
            <a:r>
              <a:rPr lang="en-CA" sz="1600" dirty="0"/>
              <a:t>programs and </a:t>
            </a:r>
            <a:r>
              <a:rPr lang="en-CA" sz="1600" dirty="0" smtClean="0"/>
              <a:t>services</a:t>
            </a:r>
          </a:p>
          <a:p>
            <a:pPr>
              <a:spcBef>
                <a:spcPts val="0"/>
              </a:spcBef>
              <a:buClrTx/>
            </a:pPr>
            <a:endParaRPr lang="en-CA" sz="1600" dirty="0" smtClean="0"/>
          </a:p>
          <a:p>
            <a:pPr>
              <a:spcBef>
                <a:spcPts val="0"/>
              </a:spcBef>
              <a:buClrTx/>
            </a:pPr>
            <a:r>
              <a:rPr lang="en-CA" sz="1600" dirty="0" smtClean="0"/>
              <a:t>PTs required to implement TRF system by no later than March 31, 2020, if not already in place*</a:t>
            </a:r>
            <a:endParaRPr lang="en-CA" sz="1600" dirty="0"/>
          </a:p>
          <a:p>
            <a:pPr>
              <a:spcBef>
                <a:spcPts val="0"/>
              </a:spcBef>
              <a:buClrTx/>
            </a:pPr>
            <a:endParaRPr lang="en-CA" sz="1600" dirty="0"/>
          </a:p>
          <a:p>
            <a:pPr>
              <a:spcBef>
                <a:spcPts val="0"/>
              </a:spcBef>
            </a:pPr>
            <a:r>
              <a:rPr lang="en-CA" sz="1600" dirty="0"/>
              <a:t>Implementation by March 31, 2020 means that a PT must have the technical infrastructure and resourcing in place to implement the components of </a:t>
            </a:r>
            <a:r>
              <a:rPr lang="en-CA" sz="1600" dirty="0" smtClean="0"/>
              <a:t>TRF</a:t>
            </a:r>
            <a:endParaRPr lang="en-CA" sz="1600" dirty="0"/>
          </a:p>
          <a:p>
            <a:pPr>
              <a:spcBef>
                <a:spcPts val="0"/>
              </a:spcBef>
              <a:buClrTx/>
            </a:pPr>
            <a:endParaRPr lang="en-CA" sz="1600" dirty="0" smtClean="0"/>
          </a:p>
          <a:p>
            <a:pPr>
              <a:spcBef>
                <a:spcPts val="0"/>
              </a:spcBef>
              <a:buClrTx/>
            </a:pPr>
            <a:endParaRPr lang="en-CA" sz="1600" dirty="0" smtClean="0"/>
          </a:p>
          <a:p>
            <a:pPr>
              <a:spcBef>
                <a:spcPts val="0"/>
              </a:spcBef>
              <a:buClrTx/>
            </a:pPr>
            <a:endParaRPr lang="en-CA" sz="1600" i="1" dirty="0" smtClean="0"/>
          </a:p>
        </p:txBody>
      </p:sp>
    </p:spTree>
    <p:extLst>
      <p:ext uri="{BB962C8B-B14F-4D97-AF65-F5344CB8AC3E}">
        <p14:creationId xmlns:p14="http://schemas.microsoft.com/office/powerpoint/2010/main" val="24191183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86C063-E22E-2E4C-A523-54089486E38F}" type="slidenum">
              <a:rPr lang="en-US" smtClean="0">
                <a:solidFill>
                  <a:srgbClr val="000000">
                    <a:tint val="75000"/>
                  </a:srgbClr>
                </a:solidFill>
              </a:rPr>
              <a:pPr/>
              <a:t>15</a:t>
            </a:fld>
            <a:endParaRPr lang="en-US">
              <a:solidFill>
                <a:srgbClr val="000000">
                  <a:tint val="75000"/>
                </a:srgbClr>
              </a:solidFill>
            </a:endParaRPr>
          </a:p>
        </p:txBody>
      </p:sp>
      <p:sp>
        <p:nvSpPr>
          <p:cNvPr id="7" name="Title 1"/>
          <p:cNvSpPr>
            <a:spLocks noGrp="1"/>
          </p:cNvSpPr>
          <p:nvPr>
            <p:ph type="title"/>
          </p:nvPr>
        </p:nvSpPr>
        <p:spPr/>
        <p:txBody>
          <a:bodyPr>
            <a:normAutofit/>
          </a:bodyPr>
          <a:lstStyle/>
          <a:p>
            <a:r>
              <a:rPr lang="en-CA" sz="2800" dirty="0" smtClean="0"/>
              <a:t>Annex 2: WS Program Highlights</a:t>
            </a:r>
            <a:endParaRPr lang="en-CA" sz="2800" dirty="0"/>
          </a:p>
        </p:txBody>
      </p:sp>
      <p:sp>
        <p:nvSpPr>
          <p:cNvPr id="8" name="Content Placeholder 2"/>
          <p:cNvSpPr>
            <a:spLocks noGrp="1"/>
          </p:cNvSpPr>
          <p:nvPr>
            <p:ph idx="1"/>
          </p:nvPr>
        </p:nvSpPr>
        <p:spPr/>
        <p:txBody>
          <a:bodyPr>
            <a:noAutofit/>
          </a:bodyPr>
          <a:lstStyle/>
          <a:p>
            <a:pPr>
              <a:spcBef>
                <a:spcPts val="0"/>
              </a:spcBef>
              <a:buClrTx/>
            </a:pPr>
            <a:r>
              <a:rPr lang="en-CA" sz="1600" dirty="0"/>
              <a:t>During the 2008 recession, the Program averted 34,800 layoffs for at least 6 months after the WS agreement ended. </a:t>
            </a:r>
          </a:p>
          <a:p>
            <a:pPr>
              <a:spcBef>
                <a:spcPts val="0"/>
              </a:spcBef>
              <a:buClrTx/>
            </a:pPr>
            <a:endParaRPr lang="en-CA" sz="1600" dirty="0"/>
          </a:p>
          <a:p>
            <a:pPr>
              <a:spcBef>
                <a:spcPts val="0"/>
              </a:spcBef>
              <a:buClrTx/>
            </a:pPr>
            <a:r>
              <a:rPr lang="en-CA" sz="1600" dirty="0"/>
              <a:t>The 2016 downturn in the commodities sector increased the number of new WS agreements from 411 in 2014-2015 to 917 in 2015-2016. This represents an increase of 123% in new agreements.</a:t>
            </a:r>
          </a:p>
          <a:p>
            <a:pPr>
              <a:spcBef>
                <a:spcPts val="0"/>
              </a:spcBef>
              <a:buClrTx/>
            </a:pPr>
            <a:endParaRPr lang="en-CA" sz="1600" dirty="0"/>
          </a:p>
          <a:p>
            <a:pPr>
              <a:spcBef>
                <a:spcPts val="0"/>
              </a:spcBef>
              <a:buClrTx/>
            </a:pPr>
            <a:r>
              <a:rPr lang="en-CA" sz="1600" dirty="0"/>
              <a:t>Between 2014-2017, of the 3,300 applications received by employers across Canada, 80% were approved and helped approximately 85,000 employees keep their jobs.</a:t>
            </a:r>
          </a:p>
          <a:p>
            <a:pPr>
              <a:spcBef>
                <a:spcPts val="0"/>
              </a:spcBef>
              <a:buClrTx/>
            </a:pPr>
            <a:endParaRPr lang="en-CA" sz="1600" dirty="0"/>
          </a:p>
        </p:txBody>
      </p:sp>
    </p:spTree>
    <p:extLst>
      <p:ext uri="{BB962C8B-B14F-4D97-AF65-F5344CB8AC3E}">
        <p14:creationId xmlns:p14="http://schemas.microsoft.com/office/powerpoint/2010/main" val="37560267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a:bodyPr>
          <a:lstStyle/>
          <a:p>
            <a:r>
              <a:rPr lang="en-CA" sz="2800" dirty="0" smtClean="0"/>
              <a:t>Outline</a:t>
            </a:r>
            <a:endParaRPr lang="en-CA" sz="2800" dirty="0"/>
          </a:p>
        </p:txBody>
      </p:sp>
      <p:sp>
        <p:nvSpPr>
          <p:cNvPr id="7" name="Content Placeholder 2"/>
          <p:cNvSpPr>
            <a:spLocks noGrp="1"/>
          </p:cNvSpPr>
          <p:nvPr>
            <p:ph idx="1"/>
          </p:nvPr>
        </p:nvSpPr>
        <p:spPr/>
        <p:txBody>
          <a:bodyPr>
            <a:normAutofit/>
          </a:bodyPr>
          <a:lstStyle/>
          <a:p>
            <a:pPr lvl="0">
              <a:spcBef>
                <a:spcPts val="600"/>
              </a:spcBef>
              <a:spcAft>
                <a:spcPts val="600"/>
              </a:spcAft>
            </a:pPr>
            <a:r>
              <a:rPr lang="en-CA" sz="2000" dirty="0" smtClean="0"/>
              <a:t>Employment Insurance Part II </a:t>
            </a:r>
          </a:p>
          <a:p>
            <a:pPr lvl="0">
              <a:spcBef>
                <a:spcPts val="600"/>
              </a:spcBef>
              <a:spcAft>
                <a:spcPts val="600"/>
              </a:spcAft>
            </a:pPr>
            <a:r>
              <a:rPr lang="en-CA" sz="2000" dirty="0" smtClean="0"/>
              <a:t>Labour </a:t>
            </a:r>
            <a:r>
              <a:rPr lang="en-CA" sz="2000" dirty="0"/>
              <a:t>Market </a:t>
            </a:r>
            <a:r>
              <a:rPr lang="en-CA" sz="2000" dirty="0" smtClean="0"/>
              <a:t>Development Agreements</a:t>
            </a:r>
            <a:endParaRPr lang="en-CA" sz="2000" dirty="0"/>
          </a:p>
          <a:p>
            <a:pPr lvl="0">
              <a:spcBef>
                <a:spcPts val="600"/>
              </a:spcBef>
              <a:spcAft>
                <a:spcPts val="600"/>
              </a:spcAft>
            </a:pPr>
            <a:r>
              <a:rPr lang="en-CA" sz="2000" dirty="0"/>
              <a:t>Renewed priority to strengthen labour market </a:t>
            </a:r>
            <a:r>
              <a:rPr lang="en-CA" sz="2000" dirty="0" smtClean="0"/>
              <a:t>programming</a:t>
            </a:r>
          </a:p>
          <a:p>
            <a:pPr lvl="0">
              <a:spcBef>
                <a:spcPts val="600"/>
              </a:spcBef>
              <a:spcAft>
                <a:spcPts val="600"/>
              </a:spcAft>
            </a:pPr>
            <a:r>
              <a:rPr lang="en-CA" sz="2000" dirty="0" smtClean="0"/>
              <a:t>Workforce Adjustment Measures</a:t>
            </a:r>
          </a:p>
          <a:p>
            <a:pPr lvl="0">
              <a:spcBef>
                <a:spcPts val="600"/>
              </a:spcBef>
              <a:spcAft>
                <a:spcPts val="600"/>
              </a:spcAft>
            </a:pPr>
            <a:r>
              <a:rPr lang="en-CA" sz="2000" dirty="0" smtClean="0"/>
              <a:t>Work-Sharing </a:t>
            </a:r>
            <a:r>
              <a:rPr lang="en-CA" sz="2000" dirty="0"/>
              <a:t>p</a:t>
            </a:r>
            <a:r>
              <a:rPr lang="en-CA" sz="2000" dirty="0" smtClean="0"/>
              <a:t>rogram and temporary </a:t>
            </a:r>
            <a:r>
              <a:rPr lang="en-CA" sz="2000" dirty="0"/>
              <a:t>s</a:t>
            </a:r>
            <a:r>
              <a:rPr lang="en-CA" sz="2000" dirty="0" smtClean="0"/>
              <a:t>pecial measures</a:t>
            </a:r>
          </a:p>
          <a:p>
            <a:pPr lvl="0">
              <a:spcBef>
                <a:spcPts val="600"/>
              </a:spcBef>
              <a:spcAft>
                <a:spcPts val="600"/>
              </a:spcAft>
            </a:pPr>
            <a:r>
              <a:rPr lang="en-CA" sz="2000" dirty="0" smtClean="0"/>
              <a:t>Annex 1: Targeting</a:t>
            </a:r>
            <a:r>
              <a:rPr lang="en-CA" sz="2000" dirty="0"/>
              <a:t>, </a:t>
            </a:r>
            <a:r>
              <a:rPr lang="en-CA" sz="2000" dirty="0" smtClean="0"/>
              <a:t>Referral </a:t>
            </a:r>
            <a:r>
              <a:rPr lang="en-CA" sz="2000" dirty="0"/>
              <a:t>and </a:t>
            </a:r>
            <a:r>
              <a:rPr lang="en-CA" sz="2000" dirty="0" smtClean="0"/>
              <a:t>Feedback</a:t>
            </a:r>
          </a:p>
          <a:p>
            <a:pPr>
              <a:spcBef>
                <a:spcPts val="600"/>
              </a:spcBef>
              <a:spcAft>
                <a:spcPts val="600"/>
              </a:spcAft>
            </a:pPr>
            <a:r>
              <a:rPr lang="en-CA" sz="2000" dirty="0" smtClean="0"/>
              <a:t>Annex 2: Work-Sharing program </a:t>
            </a:r>
            <a:r>
              <a:rPr lang="en-CA" sz="2000" dirty="0"/>
              <a:t>h</a:t>
            </a:r>
            <a:r>
              <a:rPr lang="en-CA" sz="2000" dirty="0" smtClean="0"/>
              <a:t>ighlights </a:t>
            </a:r>
            <a:r>
              <a:rPr lang="en-CA" sz="2000" dirty="0"/>
              <a:t> </a:t>
            </a:r>
            <a:endParaRPr lang="en-CA" sz="2000" b="1" dirty="0" smtClean="0"/>
          </a:p>
          <a:p>
            <a:endParaRPr lang="en-CA" sz="2400" dirty="0"/>
          </a:p>
        </p:txBody>
      </p:sp>
    </p:spTree>
    <p:extLst>
      <p:ext uri="{BB962C8B-B14F-4D97-AF65-F5344CB8AC3E}">
        <p14:creationId xmlns:p14="http://schemas.microsoft.com/office/powerpoint/2010/main" val="21041668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E86C063-E22E-2E4C-A523-54089486E38F}" type="slidenum">
              <a:rPr lang="en-US" smtClean="0"/>
              <a:t>3</a:t>
            </a:fld>
            <a:endParaRPr lang="en-US"/>
          </a:p>
        </p:txBody>
      </p:sp>
      <p:sp>
        <p:nvSpPr>
          <p:cNvPr id="6" name="Title 1"/>
          <p:cNvSpPr>
            <a:spLocks noGrp="1"/>
          </p:cNvSpPr>
          <p:nvPr>
            <p:ph type="title"/>
          </p:nvPr>
        </p:nvSpPr>
        <p:spPr/>
        <p:txBody>
          <a:bodyPr>
            <a:normAutofit/>
          </a:bodyPr>
          <a:lstStyle/>
          <a:p>
            <a:r>
              <a:rPr lang="en-US" sz="2800" dirty="0" smtClean="0"/>
              <a:t>Employment Insurance (EI) Part II</a:t>
            </a:r>
            <a:endParaRPr lang="en-US" sz="2800" dirty="0"/>
          </a:p>
        </p:txBody>
      </p:sp>
      <p:sp>
        <p:nvSpPr>
          <p:cNvPr id="10" name="Content Placeholder 2"/>
          <p:cNvSpPr>
            <a:spLocks noGrp="1"/>
          </p:cNvSpPr>
          <p:nvPr>
            <p:ph idx="1"/>
          </p:nvPr>
        </p:nvSpPr>
        <p:spPr/>
        <p:txBody>
          <a:bodyPr>
            <a:normAutofit lnSpcReduction="10000"/>
          </a:bodyPr>
          <a:lstStyle/>
          <a:p>
            <a:pPr marL="0" lvl="0" indent="0">
              <a:spcBef>
                <a:spcPts val="0"/>
              </a:spcBef>
              <a:spcAft>
                <a:spcPts val="300"/>
              </a:spcAft>
              <a:buNone/>
            </a:pPr>
            <a:r>
              <a:rPr lang="en-CA" sz="1600" b="1" dirty="0" smtClean="0"/>
              <a:t>EI Part II objectives</a:t>
            </a:r>
            <a:endParaRPr lang="en-CA" sz="1600" dirty="0" smtClean="0"/>
          </a:p>
          <a:p>
            <a:pPr marL="182563" indent="-182563">
              <a:spcBef>
                <a:spcPts val="0"/>
              </a:spcBef>
              <a:spcAft>
                <a:spcPts val="300"/>
              </a:spcAft>
            </a:pPr>
            <a:r>
              <a:rPr lang="en-CA" sz="1400" dirty="0"/>
              <a:t>Help maintain a sustainable </a:t>
            </a:r>
            <a:r>
              <a:rPr lang="en-CA" sz="1400" dirty="0" smtClean="0"/>
              <a:t>EI system through the establishment </a:t>
            </a:r>
            <a:r>
              <a:rPr lang="en-CA" sz="1400" dirty="0"/>
              <a:t>of </a:t>
            </a:r>
            <a:r>
              <a:rPr lang="en-CA" sz="1400" dirty="0" smtClean="0"/>
              <a:t>Employment </a:t>
            </a:r>
            <a:r>
              <a:rPr lang="en-CA" sz="1400" dirty="0"/>
              <a:t>B</a:t>
            </a:r>
            <a:r>
              <a:rPr lang="en-CA" sz="1400" dirty="0" smtClean="0"/>
              <a:t>enefits </a:t>
            </a:r>
            <a:r>
              <a:rPr lang="en-CA" sz="1400" dirty="0"/>
              <a:t>and </a:t>
            </a:r>
            <a:r>
              <a:rPr lang="en-CA" sz="1400" dirty="0" smtClean="0"/>
              <a:t>Support </a:t>
            </a:r>
            <a:r>
              <a:rPr lang="en-CA" sz="1400" dirty="0"/>
              <a:t>M</a:t>
            </a:r>
            <a:r>
              <a:rPr lang="en-CA" sz="1400" dirty="0" smtClean="0"/>
              <a:t>easures </a:t>
            </a:r>
            <a:r>
              <a:rPr lang="en-CA" sz="1400" dirty="0"/>
              <a:t>(EBSMs</a:t>
            </a:r>
            <a:r>
              <a:rPr lang="en-CA" sz="1400" dirty="0" smtClean="0"/>
              <a:t>) and the maintenance </a:t>
            </a:r>
            <a:r>
              <a:rPr lang="en-CA" sz="1400" dirty="0"/>
              <a:t>of a national employment service</a:t>
            </a:r>
          </a:p>
          <a:p>
            <a:pPr marL="182563" indent="-182563">
              <a:spcBef>
                <a:spcPts val="0"/>
              </a:spcBef>
              <a:spcAft>
                <a:spcPts val="300"/>
              </a:spcAft>
            </a:pPr>
            <a:r>
              <a:rPr lang="en-CA" sz="1400" dirty="0"/>
              <a:t>Get people back to work more effectively and reduce risks of future unemployment</a:t>
            </a:r>
          </a:p>
          <a:p>
            <a:pPr marL="182563" indent="-182563">
              <a:spcBef>
                <a:spcPts val="0"/>
              </a:spcBef>
              <a:spcAft>
                <a:spcPts val="600"/>
              </a:spcAft>
            </a:pPr>
            <a:r>
              <a:rPr lang="en-CA" sz="1400" dirty="0"/>
              <a:t>Respond to labour market needs for skilled </a:t>
            </a:r>
            <a:r>
              <a:rPr lang="en-CA" sz="1400" dirty="0" smtClean="0"/>
              <a:t>workers</a:t>
            </a:r>
            <a:endParaRPr lang="en-CA" sz="1400" b="1" dirty="0" smtClean="0"/>
          </a:p>
          <a:p>
            <a:pPr marL="0" lvl="0" indent="0">
              <a:spcBef>
                <a:spcPts val="0"/>
              </a:spcBef>
              <a:spcAft>
                <a:spcPts val="300"/>
              </a:spcAft>
              <a:buNone/>
            </a:pPr>
            <a:r>
              <a:rPr lang="en-CA" sz="1600" b="1" dirty="0"/>
              <a:t>Eligible clients and programming under EI Part </a:t>
            </a:r>
            <a:r>
              <a:rPr lang="en-CA" sz="1600" b="1" dirty="0" smtClean="0"/>
              <a:t>II</a:t>
            </a:r>
            <a:endParaRPr lang="en-CA" sz="1600" b="1" dirty="0"/>
          </a:p>
          <a:p>
            <a:pPr marL="182563" indent="-182563">
              <a:spcBef>
                <a:spcPts val="0"/>
              </a:spcBef>
              <a:spcAft>
                <a:spcPts val="200"/>
              </a:spcAft>
            </a:pPr>
            <a:r>
              <a:rPr lang="en-CA" sz="1400" dirty="0"/>
              <a:t>Employment</a:t>
            </a:r>
            <a:r>
              <a:rPr lang="en-CA" sz="1400" dirty="0" smtClean="0"/>
              <a:t> Benefits for eligible individuals (active and former EI Part I claimants, as well as individuals </a:t>
            </a:r>
            <a:r>
              <a:rPr lang="en-CA" sz="1400" dirty="0"/>
              <a:t>who have made minimum EI premium contributions in at least five of the last </a:t>
            </a:r>
            <a:r>
              <a:rPr lang="en-CA" sz="1400" dirty="0" smtClean="0"/>
              <a:t>10 years)</a:t>
            </a:r>
          </a:p>
          <a:p>
            <a:pPr lvl="1">
              <a:spcBef>
                <a:spcPts val="0"/>
              </a:spcBef>
              <a:spcAft>
                <a:spcPts val="200"/>
              </a:spcAft>
            </a:pPr>
            <a:r>
              <a:rPr lang="en-CA" sz="1200" i="1" dirty="0" smtClean="0"/>
              <a:t>Skills Development </a:t>
            </a:r>
            <a:r>
              <a:rPr lang="en-CA" sz="1200" dirty="0" smtClean="0"/>
              <a:t>– helps clients obtain skills for employment ranging from basic to advanced</a:t>
            </a:r>
          </a:p>
          <a:p>
            <a:pPr lvl="1">
              <a:spcBef>
                <a:spcPts val="0"/>
              </a:spcBef>
              <a:spcAft>
                <a:spcPts val="200"/>
              </a:spcAft>
            </a:pPr>
            <a:r>
              <a:rPr lang="en-CA" sz="1200" i="1" dirty="0" smtClean="0"/>
              <a:t>Targeted </a:t>
            </a:r>
            <a:r>
              <a:rPr lang="en-CA" sz="1200" i="1" dirty="0"/>
              <a:t>Wage Subsidies </a:t>
            </a:r>
            <a:r>
              <a:rPr lang="en-CA" sz="1200" dirty="0"/>
              <a:t>– </a:t>
            </a:r>
            <a:r>
              <a:rPr lang="en-CA" sz="1200" dirty="0" smtClean="0"/>
              <a:t>encourage </a:t>
            </a:r>
            <a:r>
              <a:rPr lang="en-CA" sz="1200" dirty="0"/>
              <a:t>employers to hire clients</a:t>
            </a:r>
          </a:p>
          <a:p>
            <a:pPr lvl="1">
              <a:spcBef>
                <a:spcPts val="0"/>
              </a:spcBef>
              <a:spcAft>
                <a:spcPts val="200"/>
              </a:spcAft>
            </a:pPr>
            <a:r>
              <a:rPr lang="en-CA" sz="1200" i="1" dirty="0"/>
              <a:t>Self-Employment </a:t>
            </a:r>
            <a:r>
              <a:rPr lang="en-CA" sz="1200" dirty="0"/>
              <a:t>– helps clients start a business or become self-employed</a:t>
            </a:r>
          </a:p>
          <a:p>
            <a:pPr lvl="1">
              <a:spcBef>
                <a:spcPts val="0"/>
              </a:spcBef>
              <a:spcAft>
                <a:spcPts val="200"/>
              </a:spcAft>
            </a:pPr>
            <a:r>
              <a:rPr lang="en-CA" sz="1200" i="1" dirty="0"/>
              <a:t>Job Creation Partnerships </a:t>
            </a:r>
            <a:r>
              <a:rPr lang="en-CA" sz="1200" dirty="0"/>
              <a:t>– </a:t>
            </a:r>
            <a:r>
              <a:rPr lang="en-CA" sz="1200" dirty="0" smtClean="0"/>
              <a:t>provide </a:t>
            </a:r>
            <a:r>
              <a:rPr lang="en-CA" sz="1200" dirty="0"/>
              <a:t>clients with employment opportunities through which they gain work experience</a:t>
            </a:r>
          </a:p>
          <a:p>
            <a:pPr lvl="1">
              <a:spcBef>
                <a:spcPts val="0"/>
              </a:spcBef>
              <a:spcAft>
                <a:spcPts val="300"/>
              </a:spcAft>
            </a:pPr>
            <a:r>
              <a:rPr lang="en-CA" sz="1200" i="1" dirty="0"/>
              <a:t>Targeted Earnings Supplements </a:t>
            </a:r>
            <a:r>
              <a:rPr lang="en-CA" sz="1200" dirty="0"/>
              <a:t>– </a:t>
            </a:r>
            <a:r>
              <a:rPr lang="en-CA" sz="1200" dirty="0" smtClean="0"/>
              <a:t>encourage clients </a:t>
            </a:r>
            <a:r>
              <a:rPr lang="en-CA" sz="1200" dirty="0"/>
              <a:t>to accept employment by offering </a:t>
            </a:r>
            <a:r>
              <a:rPr lang="en-CA" sz="1200" dirty="0" smtClean="0"/>
              <a:t>financial incentives</a:t>
            </a:r>
            <a:r>
              <a:rPr lang="en-CA" sz="1100" dirty="0" smtClean="0"/>
              <a:t> </a:t>
            </a:r>
            <a:endParaRPr lang="en-CA" sz="1100" dirty="0"/>
          </a:p>
          <a:p>
            <a:pPr marL="182563" indent="-182563">
              <a:spcBef>
                <a:spcPts val="0"/>
              </a:spcBef>
              <a:spcAft>
                <a:spcPts val="200"/>
              </a:spcAft>
            </a:pPr>
            <a:r>
              <a:rPr lang="en-CA" sz="1400" dirty="0" smtClean="0"/>
              <a:t>Support </a:t>
            </a:r>
            <a:r>
              <a:rPr lang="en-CA" sz="1400" dirty="0"/>
              <a:t>Measures </a:t>
            </a:r>
            <a:r>
              <a:rPr lang="en-CA" sz="1400" dirty="0" smtClean="0"/>
              <a:t>(all Canadians)</a:t>
            </a:r>
          </a:p>
          <a:p>
            <a:pPr lvl="1">
              <a:spcBef>
                <a:spcPts val="0"/>
              </a:spcBef>
              <a:spcAft>
                <a:spcPts val="200"/>
              </a:spcAft>
            </a:pPr>
            <a:r>
              <a:rPr lang="en-CA" sz="1200" i="1" dirty="0" smtClean="0"/>
              <a:t>Employment Assistance Services </a:t>
            </a:r>
            <a:r>
              <a:rPr lang="en-CA" sz="1200" dirty="0" smtClean="0"/>
              <a:t>– for example, employment counselling, job search assistance, return-to-work action plans, provision of labour market information</a:t>
            </a:r>
          </a:p>
          <a:p>
            <a:pPr lvl="1">
              <a:spcBef>
                <a:spcPts val="0"/>
              </a:spcBef>
              <a:spcAft>
                <a:spcPts val="200"/>
              </a:spcAft>
            </a:pPr>
            <a:r>
              <a:rPr lang="en-CA" sz="1200" i="1" dirty="0" smtClean="0"/>
              <a:t>Labour </a:t>
            </a:r>
            <a:r>
              <a:rPr lang="en-CA" sz="1200" i="1" dirty="0"/>
              <a:t>Market Partnerships </a:t>
            </a:r>
            <a:r>
              <a:rPr lang="en-CA" sz="1200" dirty="0"/>
              <a:t>– </a:t>
            </a:r>
            <a:r>
              <a:rPr lang="en-CA" sz="1200" dirty="0" smtClean="0"/>
              <a:t>help </a:t>
            </a:r>
            <a:r>
              <a:rPr lang="en-CA" sz="1200" dirty="0"/>
              <a:t>communities develop/implement strategies for dealing with labour force adjustments and human resource requirements</a:t>
            </a:r>
          </a:p>
          <a:p>
            <a:pPr lvl="1">
              <a:lnSpc>
                <a:spcPct val="110000"/>
              </a:lnSpc>
              <a:spcBef>
                <a:spcPts val="0"/>
              </a:spcBef>
            </a:pPr>
            <a:r>
              <a:rPr lang="en-CA" sz="1200" i="1" dirty="0"/>
              <a:t>Research and Innovation </a:t>
            </a:r>
            <a:r>
              <a:rPr lang="en-CA" sz="1200" dirty="0"/>
              <a:t>– </a:t>
            </a:r>
            <a:r>
              <a:rPr lang="en-CA" sz="1200" dirty="0" smtClean="0"/>
              <a:t>identify </a:t>
            </a:r>
            <a:r>
              <a:rPr lang="en-CA" sz="1200" dirty="0"/>
              <a:t>better ways of helping individuals prepare for, return to, or keep employment</a:t>
            </a:r>
            <a:endParaRPr lang="en-CA" altLang="en-US" sz="1200" dirty="0"/>
          </a:p>
          <a:p>
            <a:pPr marL="0" indent="0">
              <a:spcBef>
                <a:spcPts val="0"/>
              </a:spcBef>
              <a:buClr>
                <a:schemeClr val="tx1"/>
              </a:buClr>
              <a:buNone/>
              <a:defRPr/>
            </a:pPr>
            <a:endParaRPr lang="en-CA" sz="1200" b="1" dirty="0" smtClean="0">
              <a:ea typeface="MS PGothic" pitchFamily="34" charset="-128"/>
            </a:endParaRPr>
          </a:p>
          <a:p>
            <a:pPr marL="0" indent="0">
              <a:spcBef>
                <a:spcPts val="0"/>
              </a:spcBef>
              <a:buClr>
                <a:schemeClr val="tx1"/>
              </a:buClr>
              <a:buNone/>
              <a:defRPr/>
            </a:pPr>
            <a:endParaRPr lang="en-CA" sz="1200" dirty="0">
              <a:ea typeface="MS PGothic" pitchFamily="34" charset="-128"/>
            </a:endParaRPr>
          </a:p>
          <a:p>
            <a:endParaRPr lang="en-US" dirty="0"/>
          </a:p>
        </p:txBody>
      </p:sp>
    </p:spTree>
    <p:extLst>
      <p:ext uri="{BB962C8B-B14F-4D97-AF65-F5344CB8AC3E}">
        <p14:creationId xmlns:p14="http://schemas.microsoft.com/office/powerpoint/2010/main" val="243452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589442"/>
            <a:ext cx="8460889" cy="4525963"/>
          </a:xfrm>
        </p:spPr>
        <p:txBody>
          <a:bodyPr>
            <a:normAutofit/>
          </a:bodyPr>
          <a:lstStyle/>
          <a:p>
            <a:pPr marL="182563" indent="-182563"/>
            <a:r>
              <a:rPr lang="en-CA" sz="1800" dirty="0"/>
              <a:t>Provides flexibility to respond to both short and longer‑term labour market challenges that are of national and strategic importance</a:t>
            </a:r>
          </a:p>
          <a:p>
            <a:pPr marL="720725" lvl="1" indent="-365125">
              <a:spcBef>
                <a:spcPts val="600"/>
              </a:spcBef>
            </a:pPr>
            <a:r>
              <a:rPr lang="en-CA" sz="1500" dirty="0"/>
              <a:t>Agreements with Indigenous organizations through the Aboriginal Skills and Employment Training Strategy (ASETS</a:t>
            </a:r>
            <a:r>
              <a:rPr lang="en-CA" sz="1500" dirty="0" smtClean="0"/>
              <a:t>) </a:t>
            </a:r>
            <a:r>
              <a:rPr lang="en-CA" sz="1500" dirty="0"/>
              <a:t>(approx. $94 million in 2018-2019)</a:t>
            </a:r>
          </a:p>
          <a:p>
            <a:pPr marL="720725" lvl="1" indent="-365125">
              <a:spcBef>
                <a:spcPts val="600"/>
              </a:spcBef>
            </a:pPr>
            <a:r>
              <a:rPr lang="en-CA" sz="1500" dirty="0"/>
              <a:t>Foundational labour market programming – e.g</a:t>
            </a:r>
            <a:r>
              <a:rPr lang="en-CA" sz="1500" dirty="0" smtClean="0"/>
              <a:t>.</a:t>
            </a:r>
            <a:r>
              <a:rPr lang="en-CA" sz="1500" dirty="0"/>
              <a:t> National </a:t>
            </a:r>
            <a:r>
              <a:rPr lang="en-CA" sz="1500" dirty="0" smtClean="0"/>
              <a:t>Occupational </a:t>
            </a:r>
            <a:r>
              <a:rPr lang="en-CA" sz="1500" dirty="0"/>
              <a:t>Classification, Skilled Trades and Apprenticeship, Red Seal Program</a:t>
            </a:r>
          </a:p>
          <a:p>
            <a:pPr marL="720725" lvl="1" indent="-365125">
              <a:spcBef>
                <a:spcPts val="600"/>
              </a:spcBef>
            </a:pPr>
            <a:r>
              <a:rPr lang="en-CA" sz="1500" dirty="0"/>
              <a:t>Supports Canada’s National Employment Service – </a:t>
            </a:r>
            <a:r>
              <a:rPr lang="en-CA" sz="1500" dirty="0" smtClean="0"/>
              <a:t>e.g. Job </a:t>
            </a:r>
            <a:r>
              <a:rPr lang="en-CA" sz="1500" dirty="0"/>
              <a:t>Bank, Labour Market Information</a:t>
            </a:r>
          </a:p>
          <a:p>
            <a:pPr marL="720725" lvl="1" indent="-365125">
              <a:spcBef>
                <a:spcPts val="600"/>
              </a:spcBef>
            </a:pPr>
            <a:r>
              <a:rPr lang="en-CA" sz="1500" dirty="0"/>
              <a:t>EI Part II measures </a:t>
            </a:r>
            <a:r>
              <a:rPr lang="en-CA" sz="1500" dirty="0" smtClean="0"/>
              <a:t>included as </a:t>
            </a:r>
            <a:r>
              <a:rPr lang="en-CA" sz="1500" dirty="0"/>
              <a:t>part of Government of Canada’s workforce adjustment responses to recent trade disputes (e.g</a:t>
            </a:r>
            <a:r>
              <a:rPr lang="en-CA" sz="1500" dirty="0" smtClean="0"/>
              <a:t>. </a:t>
            </a:r>
            <a:r>
              <a:rPr lang="en-CA" sz="1500" dirty="0"/>
              <a:t>steel and aluminum and softwood lumber and forest sector trade disputes)</a:t>
            </a:r>
          </a:p>
          <a:p>
            <a:pPr marL="182563" indent="-182563"/>
            <a:endParaRPr lang="en-CA" sz="1600" dirty="0"/>
          </a:p>
          <a:p>
            <a:pPr marL="182563" indent="-182563">
              <a:spcBef>
                <a:spcPts val="0"/>
              </a:spcBef>
              <a:spcAft>
                <a:spcPts val="600"/>
              </a:spcAft>
            </a:pPr>
            <a:r>
              <a:rPr lang="en-CA" sz="1800" dirty="0"/>
              <a:t>Delivered by ESDC, provinces/territories (PTs) or third party service </a:t>
            </a:r>
            <a:r>
              <a:rPr lang="en-CA" sz="1800" dirty="0" smtClean="0"/>
              <a:t>providers</a:t>
            </a:r>
            <a:endParaRPr lang="en-CA" sz="1800" dirty="0"/>
          </a:p>
        </p:txBody>
      </p:sp>
      <p:sp>
        <p:nvSpPr>
          <p:cNvPr id="4" name="Slide Number Placeholder 3"/>
          <p:cNvSpPr>
            <a:spLocks noGrp="1"/>
          </p:cNvSpPr>
          <p:nvPr>
            <p:ph type="sldNum" sz="quarter" idx="12"/>
          </p:nvPr>
        </p:nvSpPr>
        <p:spPr/>
        <p:txBody>
          <a:bodyPr/>
          <a:lstStyle/>
          <a:p>
            <a:fld id="{2E86C063-E22E-2E4C-A523-54089486E38F}" type="slidenum">
              <a:rPr lang="en-US" smtClean="0"/>
              <a:t>4</a:t>
            </a:fld>
            <a:endParaRPr lang="en-US"/>
          </a:p>
        </p:txBody>
      </p:sp>
      <p:sp>
        <p:nvSpPr>
          <p:cNvPr id="6" name="Title 1"/>
          <p:cNvSpPr>
            <a:spLocks noGrp="1"/>
          </p:cNvSpPr>
          <p:nvPr>
            <p:ph type="title"/>
          </p:nvPr>
        </p:nvSpPr>
        <p:spPr/>
        <p:txBody>
          <a:bodyPr>
            <a:normAutofit/>
          </a:bodyPr>
          <a:lstStyle/>
          <a:p>
            <a:r>
              <a:rPr lang="en-CA" sz="2800" dirty="0" smtClean="0"/>
              <a:t>EI Part II Pan-Canadian Programming</a:t>
            </a:r>
            <a:endParaRPr lang="en-CA" sz="2800" dirty="0"/>
          </a:p>
        </p:txBody>
      </p:sp>
    </p:spTree>
    <p:extLst>
      <p:ext uri="{BB962C8B-B14F-4D97-AF65-F5344CB8AC3E}">
        <p14:creationId xmlns:p14="http://schemas.microsoft.com/office/powerpoint/2010/main" val="183836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457200" y="1600201"/>
            <a:ext cx="8229600" cy="857250"/>
          </a:xfrm>
        </p:spPr>
        <p:txBody>
          <a:bodyPr>
            <a:normAutofit/>
          </a:bodyPr>
          <a:lstStyle/>
          <a:p>
            <a:pPr marL="0" indent="0">
              <a:buNone/>
            </a:pPr>
            <a:r>
              <a:rPr lang="en-CA" sz="1600" dirty="0" smtClean="0"/>
              <a:t>While Government of Canada sets broad objectives, PTs determine individual priorities and design and deliver programs and services based on their local labour market needs</a:t>
            </a:r>
          </a:p>
          <a:p>
            <a:pPr marL="0" indent="0">
              <a:buNone/>
            </a:pPr>
            <a:endParaRPr lang="en-CA" sz="1600" dirty="0" smtClean="0"/>
          </a:p>
          <a:p>
            <a:endParaRPr lang="en-CA" sz="1600" dirty="0" smtClean="0"/>
          </a:p>
          <a:p>
            <a:pPr marL="0" indent="0">
              <a:buNone/>
            </a:pPr>
            <a:endParaRPr lang="en-CA" sz="1600" dirty="0" smtClean="0"/>
          </a:p>
          <a:p>
            <a:pPr marL="0" indent="0">
              <a:buNone/>
            </a:pPr>
            <a:endParaRPr lang="en-CA" sz="1600" dirty="0"/>
          </a:p>
          <a:p>
            <a:pPr marL="0" indent="0">
              <a:buNone/>
            </a:pPr>
            <a:endParaRPr lang="en-CA" sz="1600" dirty="0"/>
          </a:p>
        </p:txBody>
      </p:sp>
      <p:sp>
        <p:nvSpPr>
          <p:cNvPr id="6" name="Slide Number Placeholder 5"/>
          <p:cNvSpPr>
            <a:spLocks noGrp="1"/>
          </p:cNvSpPr>
          <p:nvPr>
            <p:ph type="sldNum" sz="quarter" idx="12"/>
          </p:nvPr>
        </p:nvSpPr>
        <p:spPr/>
        <p:txBody>
          <a:bodyPr/>
          <a:lstStyle/>
          <a:p>
            <a:fld id="{2E86C063-E22E-2E4C-A523-54089486E38F}" type="slidenum">
              <a:rPr lang="en-US" smtClean="0"/>
              <a:t>5</a:t>
            </a:fld>
            <a:endParaRPr lang="en-US" dirty="0"/>
          </a:p>
        </p:txBody>
      </p:sp>
      <p:sp>
        <p:nvSpPr>
          <p:cNvPr id="7" name="Rounded Rectangle 6"/>
          <p:cNvSpPr/>
          <p:nvPr/>
        </p:nvSpPr>
        <p:spPr>
          <a:xfrm>
            <a:off x="871242" y="2457451"/>
            <a:ext cx="7416000" cy="751029"/>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CA" sz="1400" b="1" dirty="0" smtClean="0">
                <a:solidFill>
                  <a:schemeClr val="tx1"/>
                </a:solidFill>
              </a:rPr>
              <a:t>Government of Canada</a:t>
            </a:r>
          </a:p>
          <a:p>
            <a:pPr algn="ctr"/>
            <a:r>
              <a:rPr lang="en-CA" sz="1400" dirty="0"/>
              <a:t>T</a:t>
            </a:r>
            <a:r>
              <a:rPr lang="en-CA" sz="1400" dirty="0" smtClean="0"/>
              <a:t>ransfers funding to PTs through agreements which include parameters for eligible activities and clients</a:t>
            </a:r>
            <a:endParaRPr lang="en-CA" sz="1400" dirty="0"/>
          </a:p>
        </p:txBody>
      </p:sp>
      <p:sp>
        <p:nvSpPr>
          <p:cNvPr id="8" name="Rounded Rectangle 7"/>
          <p:cNvSpPr/>
          <p:nvPr/>
        </p:nvSpPr>
        <p:spPr>
          <a:xfrm>
            <a:off x="871242" y="3857625"/>
            <a:ext cx="7416000" cy="612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CA" sz="1400" b="1" dirty="0" smtClean="0">
                <a:solidFill>
                  <a:schemeClr val="tx1"/>
                </a:solidFill>
              </a:rPr>
              <a:t>Provinces and Territories</a:t>
            </a:r>
          </a:p>
          <a:p>
            <a:pPr algn="ctr"/>
            <a:r>
              <a:rPr lang="en-CA" sz="1400" dirty="0" smtClean="0"/>
              <a:t>Design jurisdiction-specific programming/services under terms of the agreements </a:t>
            </a:r>
            <a:endParaRPr lang="en-CA" sz="1400" dirty="0"/>
          </a:p>
        </p:txBody>
      </p:sp>
      <p:sp>
        <p:nvSpPr>
          <p:cNvPr id="9" name="Rounded Rectangle 8"/>
          <p:cNvSpPr/>
          <p:nvPr/>
        </p:nvSpPr>
        <p:spPr>
          <a:xfrm>
            <a:off x="871242" y="4947990"/>
            <a:ext cx="7416000" cy="612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CA" sz="1400" b="1" dirty="0" smtClean="0">
                <a:solidFill>
                  <a:schemeClr val="tx1"/>
                </a:solidFill>
              </a:rPr>
              <a:t>Service Delivery</a:t>
            </a:r>
          </a:p>
          <a:p>
            <a:pPr algn="ctr"/>
            <a:r>
              <a:rPr lang="en-CA" sz="1400" dirty="0" smtClean="0"/>
              <a:t>Delivered to eligible clients by PTs or third </a:t>
            </a:r>
            <a:r>
              <a:rPr lang="en-CA" sz="1400" dirty="0"/>
              <a:t>party</a:t>
            </a:r>
            <a:r>
              <a:rPr lang="en-CA" sz="1400" dirty="0" smtClean="0"/>
              <a:t> service providers</a:t>
            </a:r>
            <a:endParaRPr lang="en-CA" sz="1400" dirty="0"/>
          </a:p>
        </p:txBody>
      </p:sp>
      <p:cxnSp>
        <p:nvCxnSpPr>
          <p:cNvPr id="14" name="Straight Arrow Connector 13"/>
          <p:cNvCxnSpPr>
            <a:stCxn id="7" idx="2"/>
            <a:endCxn id="8" idx="0"/>
          </p:cNvCxnSpPr>
          <p:nvPr/>
        </p:nvCxnSpPr>
        <p:spPr>
          <a:xfrm>
            <a:off x="4579242" y="3208480"/>
            <a:ext cx="0" cy="64914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a:stCxn id="8" idx="2"/>
            <a:endCxn id="9" idx="0"/>
          </p:cNvCxnSpPr>
          <p:nvPr/>
        </p:nvCxnSpPr>
        <p:spPr>
          <a:xfrm>
            <a:off x="4579242" y="4469625"/>
            <a:ext cx="0" cy="47836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1" name="Title 1"/>
          <p:cNvSpPr>
            <a:spLocks noGrp="1"/>
          </p:cNvSpPr>
          <p:nvPr>
            <p:ph type="title"/>
          </p:nvPr>
        </p:nvSpPr>
        <p:spPr/>
        <p:txBody>
          <a:bodyPr>
            <a:normAutofit/>
          </a:bodyPr>
          <a:lstStyle/>
          <a:p>
            <a:r>
              <a:rPr lang="en-CA" sz="2800" dirty="0" smtClean="0"/>
              <a:t>Labour Market Development Agreements (LMDAs): </a:t>
            </a:r>
            <a:r>
              <a:rPr lang="en-CA" sz="2800" dirty="0"/>
              <a:t>Program design and delivery</a:t>
            </a:r>
          </a:p>
        </p:txBody>
      </p:sp>
    </p:spTree>
    <p:extLst>
      <p:ext uri="{BB962C8B-B14F-4D97-AF65-F5344CB8AC3E}">
        <p14:creationId xmlns:p14="http://schemas.microsoft.com/office/powerpoint/2010/main" val="40646763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79378" y="2320711"/>
            <a:ext cx="2920277" cy="276999"/>
          </a:xfrm>
          <a:prstGeom prst="rect">
            <a:avLst/>
          </a:prstGeom>
        </p:spPr>
        <p:txBody>
          <a:bodyPr wrap="square">
            <a:spAutoFit/>
          </a:bodyPr>
          <a:lstStyle/>
          <a:p>
            <a:pPr marL="171450" indent="-1714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p:txBody>
      </p:sp>
      <p:sp>
        <p:nvSpPr>
          <p:cNvPr id="6" name="Rectangle 5"/>
          <p:cNvSpPr/>
          <p:nvPr/>
        </p:nvSpPr>
        <p:spPr>
          <a:xfrm>
            <a:off x="3612015" y="1758619"/>
            <a:ext cx="2286000" cy="369332"/>
          </a:xfrm>
          <a:prstGeom prst="rect">
            <a:avLst/>
          </a:prstGeom>
        </p:spPr>
        <p:txBody>
          <a:bodyPr wrap="square">
            <a:spAutoFit/>
          </a:bodyPr>
          <a:lstStyle/>
          <a:p>
            <a:pPr lvl="0"/>
            <a:endParaRPr lang="en-US" dirty="0">
              <a:solidFill>
                <a:schemeClr val="tx2"/>
              </a:solidFill>
            </a:endParaRPr>
          </a:p>
        </p:txBody>
      </p:sp>
      <p:sp>
        <p:nvSpPr>
          <p:cNvPr id="7" name="Rectangle 6"/>
          <p:cNvSpPr/>
          <p:nvPr/>
        </p:nvSpPr>
        <p:spPr>
          <a:xfrm>
            <a:off x="6486517" y="1759798"/>
            <a:ext cx="1492716" cy="369332"/>
          </a:xfrm>
          <a:prstGeom prst="rect">
            <a:avLst/>
          </a:prstGeom>
        </p:spPr>
        <p:txBody>
          <a:bodyPr wrap="none">
            <a:spAutoFit/>
          </a:bodyPr>
          <a:lstStyle/>
          <a:p>
            <a:pPr lvl="0"/>
            <a:r>
              <a:rPr lang="en-US" i="1" dirty="0">
                <a:solidFill>
                  <a:schemeClr val="tx2"/>
                </a:solidFill>
                <a:latin typeface="Arial" panose="020B0604020202020204" pitchFamily="34" charset="0"/>
                <a:cs typeface="Arial" panose="020B0604020202020204" pitchFamily="34" charset="0"/>
              </a:rPr>
              <a:t>Budget </a:t>
            </a:r>
            <a:r>
              <a:rPr lang="en-US" i="1" dirty="0" smtClean="0">
                <a:solidFill>
                  <a:schemeClr val="tx2"/>
                </a:solidFill>
                <a:latin typeface="Arial" panose="020B0604020202020204" pitchFamily="34" charset="0"/>
                <a:cs typeface="Arial" panose="020B0604020202020204" pitchFamily="34" charset="0"/>
              </a:rPr>
              <a:t>2017</a:t>
            </a:r>
            <a:endParaRPr lang="en-US" i="1" dirty="0">
              <a:solidFill>
                <a:schemeClr val="tx2"/>
              </a:solidFill>
              <a:latin typeface="Arial" panose="020B0604020202020204" pitchFamily="34" charset="0"/>
              <a:cs typeface="Arial" panose="020B0604020202020204" pitchFamily="34" charset="0"/>
            </a:endParaRPr>
          </a:p>
        </p:txBody>
      </p:sp>
      <p:sp>
        <p:nvSpPr>
          <p:cNvPr id="8" name="Rectangle 7"/>
          <p:cNvSpPr/>
          <p:nvPr/>
        </p:nvSpPr>
        <p:spPr>
          <a:xfrm>
            <a:off x="846947" y="1724974"/>
            <a:ext cx="2536679" cy="369332"/>
          </a:xfrm>
          <a:prstGeom prst="rect">
            <a:avLst/>
          </a:prstGeom>
        </p:spPr>
        <p:txBody>
          <a:bodyPr wrap="square">
            <a:spAutoFit/>
          </a:bodyPr>
          <a:lstStyle/>
          <a:p>
            <a:pPr lvl="0"/>
            <a:r>
              <a:rPr lang="en-US" i="1" dirty="0" smtClean="0">
                <a:solidFill>
                  <a:schemeClr val="tx2"/>
                </a:solidFill>
                <a:latin typeface="Arial" panose="020B0604020202020204" pitchFamily="34" charset="0"/>
                <a:cs typeface="Arial" panose="020B0604020202020204" pitchFamily="34" charset="0"/>
              </a:rPr>
              <a:t>Budget 2016</a:t>
            </a:r>
            <a:endParaRPr lang="en-US" i="1" dirty="0">
              <a:solidFill>
                <a:schemeClr val="tx2"/>
              </a:solidFill>
              <a:latin typeface="Arial" panose="020B0604020202020204" pitchFamily="34" charset="0"/>
              <a:cs typeface="Arial" panose="020B0604020202020204" pitchFamily="34" charset="0"/>
            </a:endParaRPr>
          </a:p>
        </p:txBody>
      </p:sp>
      <p:grpSp>
        <p:nvGrpSpPr>
          <p:cNvPr id="10" name="Group 9"/>
          <p:cNvGrpSpPr/>
          <p:nvPr/>
        </p:nvGrpSpPr>
        <p:grpSpPr>
          <a:xfrm>
            <a:off x="2923903" y="1672808"/>
            <a:ext cx="526330" cy="466045"/>
            <a:chOff x="2147204" y="54268"/>
            <a:chExt cx="681753" cy="466045"/>
          </a:xfrm>
          <a:solidFill>
            <a:schemeClr val="tx2"/>
          </a:solidFill>
        </p:grpSpPr>
        <p:sp>
          <p:nvSpPr>
            <p:cNvPr id="11" name="Right Arrow 10"/>
            <p:cNvSpPr/>
            <p:nvPr/>
          </p:nvSpPr>
          <p:spPr>
            <a:xfrm>
              <a:off x="2183100" y="54268"/>
              <a:ext cx="645857" cy="466045"/>
            </a:xfrm>
            <a:prstGeom prst="rightArrow">
              <a:avLst>
                <a:gd name="adj1" fmla="val 60000"/>
                <a:gd name="adj2" fmla="val 50000"/>
              </a:avLst>
            </a:prstGeom>
            <a:grpFill/>
          </p:spPr>
          <p:style>
            <a:lnRef idx="0">
              <a:schemeClr val="dk1">
                <a:tint val="60000"/>
                <a:hueOff val="0"/>
                <a:satOff val="0"/>
                <a:lumOff val="0"/>
                <a:alphaOff val="0"/>
              </a:schemeClr>
            </a:lnRef>
            <a:fillRef idx="1">
              <a:schemeClr val="dk1">
                <a:tint val="60000"/>
                <a:hueOff val="0"/>
                <a:satOff val="0"/>
                <a:lumOff val="0"/>
                <a:alphaOff val="0"/>
              </a:schemeClr>
            </a:fillRef>
            <a:effectRef idx="0">
              <a:schemeClr val="dk1">
                <a:tint val="60000"/>
                <a:hueOff val="0"/>
                <a:satOff val="0"/>
                <a:lumOff val="0"/>
                <a:alphaOff val="0"/>
              </a:schemeClr>
            </a:effectRef>
            <a:fontRef idx="minor">
              <a:schemeClr val="dk1">
                <a:hueOff val="0"/>
                <a:satOff val="0"/>
                <a:lumOff val="0"/>
                <a:alphaOff val="0"/>
              </a:schemeClr>
            </a:fontRef>
          </p:style>
        </p:sp>
        <p:sp>
          <p:nvSpPr>
            <p:cNvPr id="12" name="Right Arrow 4"/>
            <p:cNvSpPr/>
            <p:nvPr/>
          </p:nvSpPr>
          <p:spPr>
            <a:xfrm>
              <a:off x="2147204" y="147477"/>
              <a:ext cx="506041" cy="279627"/>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100" kern="1200"/>
            </a:p>
          </p:txBody>
        </p:sp>
      </p:grpSp>
      <p:sp>
        <p:nvSpPr>
          <p:cNvPr id="9" name="Slide Number Placeholder 8"/>
          <p:cNvSpPr>
            <a:spLocks noGrp="1"/>
          </p:cNvSpPr>
          <p:nvPr>
            <p:ph type="sldNum" sz="quarter" idx="12"/>
          </p:nvPr>
        </p:nvSpPr>
        <p:spPr/>
        <p:txBody>
          <a:bodyPr/>
          <a:lstStyle/>
          <a:p>
            <a:fld id="{2E86C063-E22E-2E4C-A523-54089486E38F}" type="slidenum">
              <a:rPr lang="en-US" smtClean="0"/>
              <a:t>6</a:t>
            </a:fld>
            <a:endParaRPr lang="en-US"/>
          </a:p>
        </p:txBody>
      </p:sp>
      <p:sp>
        <p:nvSpPr>
          <p:cNvPr id="16" name="Rectangle 15"/>
          <p:cNvSpPr/>
          <p:nvPr/>
        </p:nvSpPr>
        <p:spPr>
          <a:xfrm>
            <a:off x="3765885" y="1752732"/>
            <a:ext cx="2192902" cy="369332"/>
          </a:xfrm>
          <a:prstGeom prst="rect">
            <a:avLst/>
          </a:prstGeom>
        </p:spPr>
        <p:txBody>
          <a:bodyPr wrap="square">
            <a:spAutoFit/>
          </a:bodyPr>
          <a:lstStyle/>
          <a:p>
            <a:pPr lvl="0"/>
            <a:r>
              <a:rPr lang="en-US" i="1" dirty="0" smtClean="0">
                <a:solidFill>
                  <a:schemeClr val="tx2"/>
                </a:solidFill>
                <a:latin typeface="Arial" panose="020B0604020202020204" pitchFamily="34" charset="0"/>
                <a:cs typeface="Arial" panose="020B0604020202020204" pitchFamily="34" charset="0"/>
              </a:rPr>
              <a:t>Consultation</a:t>
            </a:r>
            <a:endParaRPr lang="en-US" i="1" dirty="0">
              <a:solidFill>
                <a:schemeClr val="tx2"/>
              </a:solidFill>
              <a:latin typeface="Arial" panose="020B0604020202020204" pitchFamily="34" charset="0"/>
              <a:cs typeface="Arial" panose="020B0604020202020204" pitchFamily="34" charset="0"/>
            </a:endParaRPr>
          </a:p>
        </p:txBody>
      </p:sp>
      <p:sp>
        <p:nvSpPr>
          <p:cNvPr id="17" name="Rectangle 16"/>
          <p:cNvSpPr/>
          <p:nvPr/>
        </p:nvSpPr>
        <p:spPr>
          <a:xfrm>
            <a:off x="3226770" y="2231142"/>
            <a:ext cx="2866303" cy="4201150"/>
          </a:xfrm>
          <a:prstGeom prst="rect">
            <a:avLst/>
          </a:prstGeom>
        </p:spPr>
        <p:txBody>
          <a:bodyPr wrap="square">
            <a:spAutoFit/>
          </a:bodyPr>
          <a:lstStyle/>
          <a:p>
            <a:pPr>
              <a:spcAft>
                <a:spcPts val="600"/>
              </a:spcAft>
            </a:pPr>
            <a:r>
              <a:rPr lang="en-CA" sz="1200" dirty="0" smtClean="0">
                <a:latin typeface="Arial" panose="020B0604020202020204" pitchFamily="34" charset="0"/>
                <a:cs typeface="Arial" panose="020B0604020202020204" pitchFamily="34" charset="0"/>
              </a:rPr>
              <a:t>Broad </a:t>
            </a:r>
            <a:r>
              <a:rPr lang="en-CA" sz="1200" dirty="0">
                <a:latin typeface="Arial" panose="020B0604020202020204" pitchFamily="34" charset="0"/>
                <a:cs typeface="Arial" panose="020B0604020202020204" pitchFamily="34" charset="0"/>
              </a:rPr>
              <a:t>consensus among </a:t>
            </a:r>
            <a:r>
              <a:rPr lang="en-CA" sz="1200" dirty="0" smtClean="0">
                <a:latin typeface="Arial" panose="020B0604020202020204" pitchFamily="34" charset="0"/>
                <a:cs typeface="Arial" panose="020B0604020202020204" pitchFamily="34" charset="0"/>
              </a:rPr>
              <a:t>PTs </a:t>
            </a:r>
            <a:r>
              <a:rPr lang="en-CA" sz="1200" dirty="0">
                <a:latin typeface="Arial" panose="020B0604020202020204" pitchFamily="34" charset="0"/>
                <a:cs typeface="Arial" panose="020B0604020202020204" pitchFamily="34" charset="0"/>
              </a:rPr>
              <a:t>and stakeholders that the new generation of </a:t>
            </a:r>
            <a:r>
              <a:rPr lang="en-CA" sz="1200" dirty="0" smtClean="0">
                <a:latin typeface="Arial" panose="020B0604020202020204" pitchFamily="34" charset="0"/>
                <a:cs typeface="Arial" panose="020B0604020202020204" pitchFamily="34" charset="0"/>
              </a:rPr>
              <a:t>labour market transfer agreements </a:t>
            </a:r>
            <a:r>
              <a:rPr lang="en-CA" sz="1200" dirty="0">
                <a:latin typeface="Arial" panose="020B0604020202020204" pitchFamily="34" charset="0"/>
                <a:cs typeface="Arial" panose="020B0604020202020204" pitchFamily="34" charset="0"/>
              </a:rPr>
              <a:t>must be</a:t>
            </a:r>
            <a:r>
              <a:rPr lang="en-CA" sz="1200" dirty="0" smtClean="0">
                <a:latin typeface="Arial" panose="020B0604020202020204" pitchFamily="34" charset="0"/>
                <a:cs typeface="Arial" panose="020B0604020202020204" pitchFamily="34" charset="0"/>
              </a:rPr>
              <a:t>:</a:t>
            </a:r>
            <a:endParaRPr lang="en-CA" sz="1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CA" sz="1200" b="1" dirty="0" smtClean="0">
                <a:latin typeface="Arial" panose="020B0604020202020204" pitchFamily="34" charset="0"/>
                <a:cs typeface="Arial" panose="020B0604020202020204" pitchFamily="34" charset="0"/>
              </a:rPr>
              <a:t>Client-centered</a:t>
            </a:r>
            <a:endParaRPr lang="en-CA" sz="1200"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CA" sz="1200" b="1" dirty="0">
                <a:latin typeface="Arial" panose="020B0604020202020204" pitchFamily="34" charset="0"/>
                <a:cs typeface="Arial" panose="020B0604020202020204" pitchFamily="34" charset="0"/>
              </a:rPr>
              <a:t>Outcome focused</a:t>
            </a:r>
          </a:p>
          <a:p>
            <a:pPr marL="342900" indent="-342900">
              <a:buFont typeface="Arial" panose="020B0604020202020204" pitchFamily="34" charset="0"/>
              <a:buChar char="•"/>
            </a:pPr>
            <a:r>
              <a:rPr lang="en-CA" sz="1200" b="1" dirty="0">
                <a:latin typeface="Arial" panose="020B0604020202020204" pitchFamily="34" charset="0"/>
                <a:cs typeface="Arial" panose="020B0604020202020204" pitchFamily="34" charset="0"/>
              </a:rPr>
              <a:t>Flexible</a:t>
            </a:r>
          </a:p>
          <a:p>
            <a:pPr marL="342900" indent="-342900">
              <a:buFont typeface="Arial" panose="020B0604020202020204" pitchFamily="34" charset="0"/>
              <a:buChar char="•"/>
            </a:pPr>
            <a:r>
              <a:rPr lang="en-CA" sz="1200" b="1" dirty="0">
                <a:latin typeface="Arial" panose="020B0604020202020204" pitchFamily="34" charset="0"/>
                <a:cs typeface="Arial" panose="020B0604020202020204" pitchFamily="34" charset="0"/>
              </a:rPr>
              <a:t>Responsive to needs of workers and employers</a:t>
            </a:r>
          </a:p>
          <a:p>
            <a:pPr marL="342900" indent="-342900">
              <a:buFont typeface="Arial" panose="020B0604020202020204" pitchFamily="34" charset="0"/>
              <a:buChar char="•"/>
            </a:pPr>
            <a:r>
              <a:rPr lang="en-CA" sz="1200" b="1" dirty="0">
                <a:latin typeface="Arial" panose="020B0604020202020204" pitchFamily="34" charset="0"/>
                <a:cs typeface="Arial" panose="020B0604020202020204" pitchFamily="34" charset="0"/>
              </a:rPr>
              <a:t>Support measurable, positive outcomes</a:t>
            </a:r>
          </a:p>
          <a:p>
            <a:pPr marL="342900" indent="-342900">
              <a:spcAft>
                <a:spcPts val="600"/>
              </a:spcAft>
              <a:buFont typeface="Arial" panose="020B0604020202020204" pitchFamily="34" charset="0"/>
              <a:buChar char="•"/>
            </a:pPr>
            <a:r>
              <a:rPr lang="en-CA" sz="1200" b="1" dirty="0">
                <a:latin typeface="Arial" panose="020B0604020202020204" pitchFamily="34" charset="0"/>
                <a:cs typeface="Arial" panose="020B0604020202020204" pitchFamily="34" charset="0"/>
              </a:rPr>
              <a:t>Foster innovation and inclusive </a:t>
            </a:r>
            <a:r>
              <a:rPr lang="en-CA" sz="1200" b="1" dirty="0" smtClean="0">
                <a:latin typeface="Arial" panose="020B0604020202020204" pitchFamily="34" charset="0"/>
                <a:cs typeface="Arial" panose="020B0604020202020204" pitchFamily="34" charset="0"/>
              </a:rPr>
              <a:t>growth</a:t>
            </a:r>
          </a:p>
          <a:p>
            <a:pPr>
              <a:spcAft>
                <a:spcPts val="600"/>
              </a:spcAft>
            </a:pPr>
            <a:r>
              <a:rPr lang="en-CA" sz="1200" dirty="0" smtClean="0">
                <a:latin typeface="Arial" panose="020B0604020202020204" pitchFamily="34" charset="0"/>
                <a:cs typeface="Arial" panose="020B0604020202020204" pitchFamily="34" charset="0"/>
              </a:rPr>
              <a:t>More </a:t>
            </a:r>
            <a:r>
              <a:rPr lang="en-CA" sz="1200" dirty="0">
                <a:latin typeface="Arial" panose="020B0604020202020204" pitchFamily="34" charset="0"/>
                <a:cs typeface="Arial" panose="020B0604020202020204" pitchFamily="34" charset="0"/>
              </a:rPr>
              <a:t>than 70 submissions </a:t>
            </a:r>
            <a:r>
              <a:rPr lang="en-CA" sz="1200" dirty="0" smtClean="0">
                <a:latin typeface="Arial" panose="020B0604020202020204" pitchFamily="34" charset="0"/>
                <a:cs typeface="Arial" panose="020B0604020202020204" pitchFamily="34" charset="0"/>
              </a:rPr>
              <a:t>received </a:t>
            </a:r>
            <a:r>
              <a:rPr lang="en-CA" sz="1200" dirty="0">
                <a:latin typeface="Arial" panose="020B0604020202020204" pitchFamily="34" charset="0"/>
                <a:cs typeface="Arial" panose="020B0604020202020204" pitchFamily="34" charset="0"/>
              </a:rPr>
              <a:t>and more than 700 organizations consulted across Canada</a:t>
            </a:r>
            <a:r>
              <a:rPr lang="en-CA" sz="1200" dirty="0" smtClean="0">
                <a:latin typeface="Arial" panose="020B0604020202020204" pitchFamily="34" charset="0"/>
                <a:cs typeface="Arial" panose="020B0604020202020204" pitchFamily="34" charset="0"/>
              </a:rPr>
              <a:t>.</a:t>
            </a:r>
          </a:p>
          <a:p>
            <a:r>
              <a:rPr lang="en-CA" sz="1200" dirty="0">
                <a:latin typeface="Arial" panose="020B0604020202020204" pitchFamily="34" charset="0"/>
                <a:cs typeface="Arial" panose="020B0604020202020204" pitchFamily="34" charset="0"/>
              </a:rPr>
              <a:t>Summary report available online:</a:t>
            </a:r>
          </a:p>
          <a:p>
            <a:r>
              <a:rPr lang="en-CA" sz="1000" dirty="0">
                <a:latin typeface="Arial" panose="020B0604020202020204" pitchFamily="34" charset="0"/>
                <a:cs typeface="Arial" panose="020B0604020202020204" pitchFamily="34" charset="0"/>
                <a:hlinkClick r:id="rId2"/>
              </a:rPr>
              <a:t>http://</a:t>
            </a:r>
            <a:r>
              <a:rPr lang="en-CA" sz="1000" dirty="0" smtClean="0">
                <a:latin typeface="Arial" panose="020B0604020202020204" pitchFamily="34" charset="0"/>
                <a:cs typeface="Arial" panose="020B0604020202020204" pitchFamily="34" charset="0"/>
                <a:hlinkClick r:id="rId2"/>
              </a:rPr>
              <a:t>www.flmm-fmmt.ca/wp-content/uploads/2017/02/Final-LMTA-Consultation-Summary-Report-EN.pdf</a:t>
            </a:r>
            <a:endParaRPr lang="en-CA" sz="1000" dirty="0" smtClean="0">
              <a:latin typeface="Arial" panose="020B0604020202020204" pitchFamily="34" charset="0"/>
              <a:cs typeface="Arial" panose="020B0604020202020204" pitchFamily="34" charset="0"/>
            </a:endParaRPr>
          </a:p>
          <a:p>
            <a:endParaRPr lang="en-CA" sz="1200" dirty="0">
              <a:latin typeface="Arial" panose="020B0604020202020204" pitchFamily="34" charset="0"/>
              <a:cs typeface="Arial" panose="020B0604020202020204" pitchFamily="34" charset="0"/>
            </a:endParaRPr>
          </a:p>
        </p:txBody>
      </p:sp>
      <p:sp>
        <p:nvSpPr>
          <p:cNvPr id="18" name="Rectangle 17"/>
          <p:cNvSpPr/>
          <p:nvPr/>
        </p:nvSpPr>
        <p:spPr>
          <a:xfrm>
            <a:off x="6144350" y="2228829"/>
            <a:ext cx="2675117" cy="2123658"/>
          </a:xfrm>
          <a:prstGeom prst="rect">
            <a:avLst/>
          </a:prstGeom>
        </p:spPr>
        <p:txBody>
          <a:bodyPr wrap="square">
            <a:spAutoFit/>
          </a:bodyPr>
          <a:lstStyle/>
          <a:p>
            <a:r>
              <a:rPr lang="en-CA" sz="1200" dirty="0" smtClean="0">
                <a:latin typeface="Arial" panose="020B0604020202020204" pitchFamily="34" charset="0"/>
                <a:cs typeface="Arial" panose="020B0604020202020204" pitchFamily="34" charset="0"/>
              </a:rPr>
              <a:t>“The </a:t>
            </a:r>
            <a:r>
              <a:rPr lang="en-CA" sz="1200" dirty="0">
                <a:latin typeface="Arial" panose="020B0604020202020204" pitchFamily="34" charset="0"/>
                <a:cs typeface="Arial" panose="020B0604020202020204" pitchFamily="34" charset="0"/>
              </a:rPr>
              <a:t>Government intends to undertake a significant reform of the Labour </a:t>
            </a:r>
            <a:r>
              <a:rPr lang="en-CA" sz="1200" dirty="0" smtClean="0">
                <a:latin typeface="Arial" panose="020B0604020202020204" pitchFamily="34" charset="0"/>
                <a:cs typeface="Arial" panose="020B0604020202020204" pitchFamily="34" charset="0"/>
              </a:rPr>
              <a:t>Market Transfer </a:t>
            </a:r>
            <a:r>
              <a:rPr lang="en-CA" sz="1200" dirty="0">
                <a:latin typeface="Arial" panose="020B0604020202020204" pitchFamily="34" charset="0"/>
                <a:cs typeface="Arial" panose="020B0604020202020204" pitchFamily="34" charset="0"/>
              </a:rPr>
              <a:t>Agreements, in collaboration with the provinces and territories. </a:t>
            </a:r>
            <a:r>
              <a:rPr lang="en-CA" sz="1200" dirty="0" smtClean="0">
                <a:latin typeface="Arial" panose="020B0604020202020204" pitchFamily="34" charset="0"/>
                <a:cs typeface="Arial" panose="020B0604020202020204" pitchFamily="34" charset="0"/>
              </a:rPr>
              <a:t>This reform </a:t>
            </a:r>
            <a:r>
              <a:rPr lang="en-CA" sz="1200" dirty="0">
                <a:latin typeface="Arial" panose="020B0604020202020204" pitchFamily="34" charset="0"/>
                <a:cs typeface="Arial" panose="020B0604020202020204" pitchFamily="34" charset="0"/>
              </a:rPr>
              <a:t>will ensure that more </a:t>
            </a:r>
            <a:r>
              <a:rPr lang="en-CA" sz="1200" dirty="0" smtClean="0">
                <a:latin typeface="Arial" panose="020B0604020202020204" pitchFamily="34" charset="0"/>
                <a:cs typeface="Arial" panose="020B0604020202020204" pitchFamily="34" charset="0"/>
              </a:rPr>
              <a:t>Canadians </a:t>
            </a:r>
            <a:r>
              <a:rPr lang="en-CA" sz="1200" dirty="0">
                <a:latin typeface="Arial" panose="020B0604020202020204" pitchFamily="34" charset="0"/>
                <a:cs typeface="Arial" panose="020B0604020202020204" pitchFamily="34" charset="0"/>
              </a:rPr>
              <a:t>get the assistance they need to find </a:t>
            </a:r>
            <a:r>
              <a:rPr lang="en-CA" sz="1200" dirty="0" smtClean="0">
                <a:latin typeface="Arial" panose="020B0604020202020204" pitchFamily="34" charset="0"/>
                <a:cs typeface="Arial" panose="020B0604020202020204" pitchFamily="34" charset="0"/>
              </a:rPr>
              <a:t>and keep </a:t>
            </a:r>
            <a:r>
              <a:rPr lang="en-CA" sz="1200" dirty="0">
                <a:latin typeface="Arial" panose="020B0604020202020204" pitchFamily="34" charset="0"/>
                <a:cs typeface="Arial" panose="020B0604020202020204" pitchFamily="34" charset="0"/>
              </a:rPr>
              <a:t>good jobs in the new economy, and build better lives for themselves </a:t>
            </a:r>
            <a:r>
              <a:rPr lang="en-CA" sz="1200" dirty="0" smtClean="0">
                <a:latin typeface="Arial" panose="020B0604020202020204" pitchFamily="34" charset="0"/>
                <a:cs typeface="Arial" panose="020B0604020202020204" pitchFamily="34" charset="0"/>
              </a:rPr>
              <a:t>and their </a:t>
            </a:r>
            <a:r>
              <a:rPr lang="en-CA" sz="1200" dirty="0">
                <a:latin typeface="Arial" panose="020B0604020202020204" pitchFamily="34" charset="0"/>
                <a:cs typeface="Arial" panose="020B0604020202020204" pitchFamily="34" charset="0"/>
              </a:rPr>
              <a:t>families</a:t>
            </a:r>
            <a:r>
              <a:rPr lang="en-CA" sz="1200" dirty="0" smtClean="0">
                <a:latin typeface="Arial" panose="020B0604020202020204" pitchFamily="34" charset="0"/>
                <a:cs typeface="Arial" panose="020B0604020202020204" pitchFamily="34" charset="0"/>
              </a:rPr>
              <a:t>.”</a:t>
            </a:r>
          </a:p>
          <a:p>
            <a:endParaRPr lang="en-CA" sz="1200" dirty="0">
              <a:latin typeface="Arial" panose="020B0604020202020204" pitchFamily="34" charset="0"/>
              <a:cs typeface="Arial" panose="020B0604020202020204" pitchFamily="34" charset="0"/>
            </a:endParaRPr>
          </a:p>
        </p:txBody>
      </p:sp>
      <p:sp>
        <p:nvSpPr>
          <p:cNvPr id="5" name="Rectangle 4"/>
          <p:cNvSpPr/>
          <p:nvPr/>
        </p:nvSpPr>
        <p:spPr>
          <a:xfrm>
            <a:off x="457030" y="2229573"/>
            <a:ext cx="2712946" cy="3308598"/>
          </a:xfrm>
          <a:prstGeom prst="rect">
            <a:avLst/>
          </a:prstGeom>
        </p:spPr>
        <p:txBody>
          <a:bodyPr wrap="square">
            <a:spAutoFit/>
          </a:bodyPr>
          <a:lstStyle/>
          <a:p>
            <a:pPr>
              <a:spcAft>
                <a:spcPts val="600"/>
              </a:spcAft>
            </a:pPr>
            <a:r>
              <a:rPr lang="en-CA" sz="1200" dirty="0" smtClean="0"/>
              <a:t>“Budget </a:t>
            </a:r>
            <a:r>
              <a:rPr lang="en-CA" sz="1200" dirty="0"/>
              <a:t>2016 proposes to provide an additional $125 </a:t>
            </a:r>
            <a:r>
              <a:rPr lang="en-CA" sz="1200" dirty="0" smtClean="0"/>
              <a:t>million in </a:t>
            </a:r>
            <a:r>
              <a:rPr lang="en-CA" sz="1200" dirty="0"/>
              <a:t>2016–17 for the Labour Market Development Agreements, and an </a:t>
            </a:r>
            <a:r>
              <a:rPr lang="en-CA" sz="1200" dirty="0" smtClean="0"/>
              <a:t>additional $</a:t>
            </a:r>
            <a:r>
              <a:rPr lang="en-CA" sz="1200" dirty="0"/>
              <a:t>50 million in 2016–17 for the Canada Job Fund Agreements</a:t>
            </a:r>
            <a:r>
              <a:rPr lang="en-CA" sz="1200" dirty="0" smtClean="0"/>
              <a:t>.”</a:t>
            </a:r>
          </a:p>
          <a:p>
            <a:r>
              <a:rPr lang="en-CA" sz="1200" dirty="0" smtClean="0"/>
              <a:t>“This </a:t>
            </a:r>
            <a:r>
              <a:rPr lang="en-CA" sz="1200" dirty="0"/>
              <a:t>is the first step in the Government’s plan to boost support for skills </a:t>
            </a:r>
            <a:r>
              <a:rPr lang="en-CA" sz="1200" dirty="0" smtClean="0"/>
              <a:t>and training </a:t>
            </a:r>
            <a:r>
              <a:rPr lang="en-CA" sz="1200" dirty="0"/>
              <a:t>through these agreements. The </a:t>
            </a:r>
            <a:r>
              <a:rPr lang="en-CA" sz="1200" dirty="0" smtClean="0"/>
              <a:t>Government </a:t>
            </a:r>
            <a:r>
              <a:rPr lang="en-CA" sz="1200" dirty="0"/>
              <a:t>will conduct </a:t>
            </a:r>
            <a:r>
              <a:rPr lang="en-CA" sz="1200" dirty="0" smtClean="0"/>
              <a:t>broad-based consultations </a:t>
            </a:r>
            <a:r>
              <a:rPr lang="en-CA" sz="1200" dirty="0"/>
              <a:t>with provinces, territories and stakeholders in 2016–17 to </a:t>
            </a:r>
            <a:r>
              <a:rPr lang="en-CA" sz="1200" dirty="0" smtClean="0"/>
              <a:t>identify ways </a:t>
            </a:r>
            <a:r>
              <a:rPr lang="en-CA" sz="1200" dirty="0"/>
              <a:t>to improve these agreements and guide future </a:t>
            </a:r>
            <a:r>
              <a:rPr lang="en-CA" sz="1200" dirty="0" smtClean="0"/>
              <a:t>investments </a:t>
            </a:r>
            <a:r>
              <a:rPr lang="en-CA" sz="1200" dirty="0"/>
              <a:t>to </a:t>
            </a:r>
            <a:r>
              <a:rPr lang="en-CA" sz="1200" dirty="0" smtClean="0"/>
              <a:t>strengthen labour </a:t>
            </a:r>
            <a:r>
              <a:rPr lang="en-CA" sz="1200" dirty="0"/>
              <a:t>market programming</a:t>
            </a:r>
            <a:r>
              <a:rPr lang="en-CA" sz="1200" dirty="0" smtClean="0"/>
              <a:t>.”</a:t>
            </a:r>
            <a:endParaRPr lang="en-CA" sz="1200" dirty="0"/>
          </a:p>
        </p:txBody>
      </p:sp>
      <p:sp>
        <p:nvSpPr>
          <p:cNvPr id="19" name="Title 1"/>
          <p:cNvSpPr>
            <a:spLocks noGrp="1"/>
          </p:cNvSpPr>
          <p:nvPr>
            <p:ph type="title"/>
          </p:nvPr>
        </p:nvSpPr>
        <p:spPr/>
        <p:txBody>
          <a:bodyPr>
            <a:noAutofit/>
          </a:bodyPr>
          <a:lstStyle/>
          <a:p>
            <a:r>
              <a:rPr lang="en-US" sz="2800" dirty="0"/>
              <a:t>Budget 2016 </a:t>
            </a:r>
            <a:r>
              <a:rPr lang="en-US" sz="2800" dirty="0" smtClean="0"/>
              <a:t>&amp; Budget </a:t>
            </a:r>
            <a:r>
              <a:rPr lang="en-US" sz="2800" dirty="0"/>
              <a:t>2017: Renewed </a:t>
            </a:r>
            <a:r>
              <a:rPr lang="en-US" sz="2800" dirty="0" smtClean="0"/>
              <a:t>priority to strengthen labour market programming</a:t>
            </a:r>
            <a:endParaRPr lang="en-US" sz="2800" dirty="0">
              <a:solidFill>
                <a:schemeClr val="tx1"/>
              </a:solidFill>
            </a:endParaRPr>
          </a:p>
        </p:txBody>
      </p:sp>
      <p:grpSp>
        <p:nvGrpSpPr>
          <p:cNvPr id="20" name="Group 19"/>
          <p:cNvGrpSpPr/>
          <p:nvPr/>
        </p:nvGrpSpPr>
        <p:grpSpPr>
          <a:xfrm>
            <a:off x="5644346" y="1676617"/>
            <a:ext cx="526330" cy="466045"/>
            <a:chOff x="2147204" y="54268"/>
            <a:chExt cx="681753" cy="466045"/>
          </a:xfrm>
          <a:solidFill>
            <a:schemeClr val="tx2"/>
          </a:solidFill>
        </p:grpSpPr>
        <p:sp>
          <p:nvSpPr>
            <p:cNvPr id="21" name="Right Arrow 20"/>
            <p:cNvSpPr/>
            <p:nvPr/>
          </p:nvSpPr>
          <p:spPr>
            <a:xfrm>
              <a:off x="2183100" y="54268"/>
              <a:ext cx="645857" cy="466045"/>
            </a:xfrm>
            <a:prstGeom prst="rightArrow">
              <a:avLst>
                <a:gd name="adj1" fmla="val 60000"/>
                <a:gd name="adj2" fmla="val 50000"/>
              </a:avLst>
            </a:prstGeom>
            <a:grpFill/>
          </p:spPr>
          <p:style>
            <a:lnRef idx="0">
              <a:schemeClr val="dk1">
                <a:tint val="60000"/>
                <a:hueOff val="0"/>
                <a:satOff val="0"/>
                <a:lumOff val="0"/>
                <a:alphaOff val="0"/>
              </a:schemeClr>
            </a:lnRef>
            <a:fillRef idx="1">
              <a:schemeClr val="dk1">
                <a:tint val="60000"/>
                <a:hueOff val="0"/>
                <a:satOff val="0"/>
                <a:lumOff val="0"/>
                <a:alphaOff val="0"/>
              </a:schemeClr>
            </a:fillRef>
            <a:effectRef idx="0">
              <a:schemeClr val="dk1">
                <a:tint val="60000"/>
                <a:hueOff val="0"/>
                <a:satOff val="0"/>
                <a:lumOff val="0"/>
                <a:alphaOff val="0"/>
              </a:schemeClr>
            </a:effectRef>
            <a:fontRef idx="minor">
              <a:schemeClr val="dk1">
                <a:hueOff val="0"/>
                <a:satOff val="0"/>
                <a:lumOff val="0"/>
                <a:alphaOff val="0"/>
              </a:schemeClr>
            </a:fontRef>
          </p:style>
        </p:sp>
        <p:sp>
          <p:nvSpPr>
            <p:cNvPr id="22" name="Right Arrow 4"/>
            <p:cNvSpPr/>
            <p:nvPr/>
          </p:nvSpPr>
          <p:spPr>
            <a:xfrm>
              <a:off x="2147204" y="147477"/>
              <a:ext cx="506041" cy="279627"/>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100" kern="1200"/>
            </a:p>
          </p:txBody>
        </p:sp>
      </p:grpSp>
    </p:spTree>
    <p:extLst>
      <p:ext uri="{BB962C8B-B14F-4D97-AF65-F5344CB8AC3E}">
        <p14:creationId xmlns:p14="http://schemas.microsoft.com/office/powerpoint/2010/main" val="30825221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27"/>
          <p:cNvSpPr txBox="1">
            <a:spLocks noChangeArrowheads="1"/>
          </p:cNvSpPr>
          <p:nvPr/>
        </p:nvSpPr>
        <p:spPr>
          <a:xfrm>
            <a:off x="259697" y="1606533"/>
            <a:ext cx="4283128" cy="424431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pPr>
            <a:r>
              <a:rPr lang="en-US" sz="1150" dirty="0">
                <a:latin typeface="Arial" panose="020B0604020202020204" pitchFamily="34" charset="0"/>
                <a:cs typeface="Arial" panose="020B0604020202020204" pitchFamily="34" charset="0"/>
              </a:rPr>
              <a:t>Reporting on EI Part II and LMDA investments </a:t>
            </a:r>
            <a:r>
              <a:rPr lang="en-US" sz="1150" dirty="0" smtClean="0">
                <a:latin typeface="Arial" panose="020B0604020202020204" pitchFamily="34" charset="0"/>
                <a:cs typeface="Arial" panose="020B0604020202020204" pitchFamily="34" charset="0"/>
              </a:rPr>
              <a:t>prepared </a:t>
            </a:r>
            <a:r>
              <a:rPr lang="en-US" sz="1150" dirty="0">
                <a:latin typeface="Arial" panose="020B0604020202020204" pitchFamily="34" charset="0"/>
                <a:cs typeface="Arial" panose="020B0604020202020204" pitchFamily="34" charset="0"/>
              </a:rPr>
              <a:t>annually </a:t>
            </a:r>
            <a:r>
              <a:rPr lang="en-US" sz="1150" dirty="0" smtClean="0">
                <a:latin typeface="Arial" panose="020B0604020202020204" pitchFamily="34" charset="0"/>
                <a:cs typeface="Arial" panose="020B0604020202020204" pitchFamily="34" charset="0"/>
              </a:rPr>
              <a:t>as part of  </a:t>
            </a:r>
            <a:r>
              <a:rPr lang="en-US" sz="1150" dirty="0">
                <a:latin typeface="Arial" panose="020B0604020202020204" pitchFamily="34" charset="0"/>
                <a:cs typeface="Arial" panose="020B0604020202020204" pitchFamily="34" charset="0"/>
              </a:rPr>
              <a:t>EI Monitoring and Assessment Report</a:t>
            </a:r>
          </a:p>
          <a:p>
            <a:pPr>
              <a:spcBef>
                <a:spcPts val="0"/>
              </a:spcBef>
            </a:pPr>
            <a:endParaRPr lang="en-US" sz="700" dirty="0" smtClean="0">
              <a:latin typeface="Arial" panose="020B0604020202020204" pitchFamily="34" charset="0"/>
              <a:cs typeface="Arial" panose="020B0604020202020204" pitchFamily="34" charset="0"/>
            </a:endParaRPr>
          </a:p>
          <a:p>
            <a:pPr>
              <a:spcBef>
                <a:spcPts val="0"/>
              </a:spcBef>
            </a:pPr>
            <a:r>
              <a:rPr lang="en-US" sz="1150" dirty="0" smtClean="0">
                <a:latin typeface="Arial" panose="020B0604020202020204" pitchFamily="34" charset="0"/>
                <a:cs typeface="Arial" panose="020B0604020202020204" pitchFamily="34" charset="0"/>
              </a:rPr>
              <a:t>In 2016-2017, total PT spending on programs and services under the LMDAs was $2.07B</a:t>
            </a:r>
          </a:p>
          <a:p>
            <a:pPr marL="0" indent="0">
              <a:spcBef>
                <a:spcPts val="0"/>
              </a:spcBef>
              <a:buNone/>
            </a:pPr>
            <a:endParaRPr lang="en-US" sz="700" dirty="0" smtClean="0">
              <a:latin typeface="Arial" panose="020B0604020202020204" pitchFamily="34" charset="0"/>
              <a:cs typeface="Arial" panose="020B0604020202020204" pitchFamily="34" charset="0"/>
            </a:endParaRPr>
          </a:p>
          <a:p>
            <a:pPr>
              <a:spcBef>
                <a:spcPts val="0"/>
              </a:spcBef>
            </a:pPr>
            <a:r>
              <a:rPr lang="en-US" sz="1150" dirty="0" smtClean="0">
                <a:latin typeface="Arial" panose="020B0604020202020204" pitchFamily="34" charset="0"/>
                <a:cs typeface="Arial" panose="020B0604020202020204" pitchFamily="34" charset="0"/>
              </a:rPr>
              <a:t>PTs supported 734,309 clients with a total of 1,146,898 interventions (see table for intervention details)</a:t>
            </a:r>
          </a:p>
          <a:p>
            <a:pPr lvl="1">
              <a:spcBef>
                <a:spcPts val="0"/>
              </a:spcBef>
            </a:pPr>
            <a:r>
              <a:rPr lang="en-US" sz="1150" dirty="0" smtClean="0">
                <a:latin typeface="Arial" panose="020B0604020202020204" pitchFamily="34" charset="0"/>
                <a:cs typeface="Arial" panose="020B0604020202020204" pitchFamily="34" charset="0"/>
              </a:rPr>
              <a:t>58% of clients were EI-insured (active and former claimants) and the remaining 42% were non-insured clients</a:t>
            </a:r>
          </a:p>
          <a:p>
            <a:pPr lvl="1">
              <a:spcBef>
                <a:spcPts val="0"/>
              </a:spcBef>
            </a:pPr>
            <a:r>
              <a:rPr lang="en-US" sz="1150" dirty="0" smtClean="0">
                <a:latin typeface="Arial" panose="020B0604020202020204" pitchFamily="34" charset="0"/>
                <a:cs typeface="Arial" panose="020B0604020202020204" pitchFamily="34" charset="0"/>
              </a:rPr>
              <a:t>Employment Assistance Services represented close to 88% of all interventions, and the remaining 12% were Employment Benefits</a:t>
            </a:r>
          </a:p>
          <a:p>
            <a:pPr marL="0" indent="0">
              <a:spcBef>
                <a:spcPts val="0"/>
              </a:spcBef>
              <a:buNone/>
            </a:pPr>
            <a:endParaRPr lang="en-US" sz="500" dirty="0" smtClean="0">
              <a:latin typeface="Arial" panose="020B0604020202020204" pitchFamily="34" charset="0"/>
              <a:cs typeface="Arial" panose="020B0604020202020204" pitchFamily="34" charset="0"/>
            </a:endParaRPr>
          </a:p>
          <a:p>
            <a:pPr>
              <a:spcBef>
                <a:spcPts val="0"/>
              </a:spcBef>
            </a:pPr>
            <a:r>
              <a:rPr lang="en-US" sz="1150" dirty="0" smtClean="0">
                <a:latin typeface="Arial" panose="020B0604020202020204" pitchFamily="34" charset="0"/>
                <a:cs typeface="Arial" panose="020B0604020202020204" pitchFamily="34" charset="0"/>
              </a:rPr>
              <a:t>Average cost per intervention:</a:t>
            </a:r>
          </a:p>
          <a:p>
            <a:pPr lvl="1">
              <a:spcBef>
                <a:spcPts val="0"/>
              </a:spcBef>
            </a:pPr>
            <a:r>
              <a:rPr lang="en-US" sz="1150" dirty="0" smtClean="0">
                <a:latin typeface="Arial" panose="020B0604020202020204" pitchFamily="34" charset="0"/>
                <a:cs typeface="Arial" panose="020B0604020202020204" pitchFamily="34" charset="0"/>
              </a:rPr>
              <a:t>Employment Benefits: $7,281 </a:t>
            </a:r>
          </a:p>
          <a:p>
            <a:pPr lvl="1">
              <a:spcBef>
                <a:spcPts val="0"/>
              </a:spcBef>
            </a:pPr>
            <a:r>
              <a:rPr lang="en-US" sz="1150" dirty="0">
                <a:latin typeface="Arial" panose="020B0604020202020204" pitchFamily="34" charset="0"/>
                <a:cs typeface="Arial" panose="020B0604020202020204" pitchFamily="34" charset="0"/>
              </a:rPr>
              <a:t>Employment Assistance </a:t>
            </a:r>
            <a:r>
              <a:rPr lang="en-US" sz="1150" dirty="0" smtClean="0">
                <a:latin typeface="Arial" panose="020B0604020202020204" pitchFamily="34" charset="0"/>
                <a:cs typeface="Arial" panose="020B0604020202020204" pitchFamily="34" charset="0"/>
              </a:rPr>
              <a:t>Services: $715</a:t>
            </a:r>
          </a:p>
          <a:p>
            <a:pPr marL="0" indent="0">
              <a:spcBef>
                <a:spcPts val="0"/>
              </a:spcBef>
              <a:buNone/>
            </a:pPr>
            <a:endParaRPr lang="en-CA" sz="700" dirty="0" smtClean="0">
              <a:latin typeface="Arial" panose="020B0604020202020204" pitchFamily="34" charset="0"/>
              <a:cs typeface="Arial" panose="020B0604020202020204" pitchFamily="34" charset="0"/>
            </a:endParaRPr>
          </a:p>
          <a:p>
            <a:pPr>
              <a:spcBef>
                <a:spcPts val="0"/>
              </a:spcBef>
            </a:pPr>
            <a:r>
              <a:rPr lang="en-CA" sz="1150" dirty="0" smtClean="0">
                <a:latin typeface="Arial" panose="020B0604020202020204" pitchFamily="34" charset="0"/>
                <a:cs typeface="Arial" panose="020B0604020202020204" pitchFamily="34" charset="0"/>
              </a:rPr>
              <a:t>187,172 case-managed LMDA clients returned to work after program participation, resulting in $1.34 billion in unpaid EI benefits</a:t>
            </a:r>
          </a:p>
          <a:p>
            <a:pPr marL="0" indent="0">
              <a:spcBef>
                <a:spcPts val="0"/>
              </a:spcBef>
              <a:buNone/>
            </a:pPr>
            <a:endParaRPr lang="en-CA" sz="700" dirty="0" smtClean="0">
              <a:latin typeface="Arial" panose="020B0604020202020204" pitchFamily="34" charset="0"/>
              <a:cs typeface="Arial" panose="020B0604020202020204" pitchFamily="34" charset="0"/>
            </a:endParaRPr>
          </a:p>
          <a:p>
            <a:pPr>
              <a:spcBef>
                <a:spcPts val="0"/>
              </a:spcBef>
            </a:pPr>
            <a:r>
              <a:rPr lang="en-CA" sz="1150" dirty="0" smtClean="0">
                <a:latin typeface="Arial" panose="020B0604020202020204" pitchFamily="34" charset="0"/>
                <a:cs typeface="Arial" panose="020B0604020202020204" pitchFamily="34" charset="0"/>
              </a:rPr>
              <a:t>Close to 57% of active LMDA participants began their first LMDA-funded intervention within 12 weeks after their EI benefits begin</a:t>
            </a:r>
            <a:endParaRPr lang="en-CA" sz="1150" dirty="0" smtClean="0"/>
          </a:p>
          <a:p>
            <a:endParaRPr lang="en-US" sz="1100" dirty="0" smtClean="0"/>
          </a:p>
          <a:p>
            <a:endParaRPr lang="en-US" sz="1100" dirty="0" smtClean="0"/>
          </a:p>
          <a:p>
            <a:pPr marL="0" indent="0">
              <a:buFont typeface="Arial"/>
              <a:buNone/>
            </a:pPr>
            <a:endParaRPr lang="en-US" sz="1100" dirty="0" smtClean="0"/>
          </a:p>
          <a:p>
            <a:endParaRPr lang="en-US" sz="1100" dirty="0" smtClean="0"/>
          </a:p>
          <a:p>
            <a:endParaRPr lang="en-US" sz="1100" dirty="0" smtClean="0"/>
          </a:p>
        </p:txBody>
      </p:sp>
      <p:graphicFrame>
        <p:nvGraphicFramePr>
          <p:cNvPr id="7" name="Table 6"/>
          <p:cNvGraphicFramePr>
            <a:graphicFrameLocks noGrp="1"/>
          </p:cNvGraphicFramePr>
          <p:nvPr>
            <p:extLst>
              <p:ext uri="{D42A27DB-BD31-4B8C-83A1-F6EECF244321}">
                <p14:modId xmlns:p14="http://schemas.microsoft.com/office/powerpoint/2010/main" val="975953931"/>
              </p:ext>
            </p:extLst>
          </p:nvPr>
        </p:nvGraphicFramePr>
        <p:xfrm>
          <a:off x="4542825" y="1892882"/>
          <a:ext cx="4201125" cy="3569274"/>
        </p:xfrm>
        <a:graphic>
          <a:graphicData uri="http://schemas.openxmlformats.org/drawingml/2006/table">
            <a:tbl>
              <a:tblPr/>
              <a:tblGrid>
                <a:gridCol w="2135561">
                  <a:extLst>
                    <a:ext uri="{9D8B030D-6E8A-4147-A177-3AD203B41FA5}">
                      <a16:colId xmlns:a16="http://schemas.microsoft.com/office/drawing/2014/main" val="20000"/>
                    </a:ext>
                  </a:extLst>
                </a:gridCol>
                <a:gridCol w="849085">
                  <a:extLst>
                    <a:ext uri="{9D8B030D-6E8A-4147-A177-3AD203B41FA5}">
                      <a16:colId xmlns:a16="http://schemas.microsoft.com/office/drawing/2014/main" val="20001"/>
                    </a:ext>
                  </a:extLst>
                </a:gridCol>
                <a:gridCol w="1216479">
                  <a:extLst>
                    <a:ext uri="{9D8B030D-6E8A-4147-A177-3AD203B41FA5}">
                      <a16:colId xmlns:a16="http://schemas.microsoft.com/office/drawing/2014/main" val="20002"/>
                    </a:ext>
                  </a:extLst>
                </a:gridCol>
              </a:tblGrid>
              <a:tr h="431012">
                <a:tc>
                  <a:txBody>
                    <a:bodyPr/>
                    <a:lstStyle/>
                    <a:p>
                      <a:pPr algn="ctr" rtl="0" fontAlgn="ctr"/>
                      <a:r>
                        <a:rPr lang="en-CA" sz="1200" b="1" i="0" u="none" strike="noStrike" dirty="0">
                          <a:solidFill>
                            <a:srgbClr val="000000"/>
                          </a:solidFill>
                          <a:effectLst/>
                          <a:latin typeface="Arial"/>
                        </a:rPr>
                        <a:t>P/T Programming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rtl="0" fontAlgn="ctr"/>
                      <a:r>
                        <a:rPr lang="en-CA" sz="1200" b="1" i="0" u="none" strike="noStrike" dirty="0" smtClean="0">
                          <a:solidFill>
                            <a:srgbClr val="000000"/>
                          </a:solidFill>
                          <a:effectLst/>
                          <a:latin typeface="Arial"/>
                        </a:rPr>
                        <a:t>$</a:t>
                      </a:r>
                      <a:endParaRPr lang="en-CA" sz="1200" b="1"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rtl="0" fontAlgn="ctr"/>
                      <a:r>
                        <a:rPr lang="en-CA" sz="1200" b="1" i="0" u="none" strike="noStrike" dirty="0">
                          <a:solidFill>
                            <a:srgbClr val="000000"/>
                          </a:solidFill>
                          <a:effectLst/>
                          <a:latin typeface="Arial"/>
                        </a:rPr>
                        <a:t>Number of Interventions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extLst>
                  <a:ext uri="{0D108BD9-81ED-4DB2-BD59-A6C34878D82A}">
                    <a16:rowId xmlns:a16="http://schemas.microsoft.com/office/drawing/2014/main" val="10000"/>
                  </a:ext>
                </a:extLst>
              </a:tr>
              <a:tr h="205244">
                <a:tc gridSpan="3">
                  <a:txBody>
                    <a:bodyPr/>
                    <a:lstStyle/>
                    <a:p>
                      <a:pPr algn="l" rtl="0" fontAlgn="ctr"/>
                      <a:r>
                        <a:rPr lang="en-CA" sz="1100" b="1" i="0" u="none" strike="noStrike" dirty="0">
                          <a:solidFill>
                            <a:srgbClr val="FFFFFF"/>
                          </a:solidFill>
                          <a:effectLst/>
                          <a:latin typeface="Arial"/>
                        </a:rPr>
                        <a:t>Employment Benefits </a:t>
                      </a:r>
                      <a:r>
                        <a:rPr lang="en-CA" sz="1100" b="1" i="0" u="none" strike="noStrike" dirty="0" smtClean="0">
                          <a:solidFill>
                            <a:srgbClr val="FFFFFF"/>
                          </a:solidFill>
                          <a:effectLst/>
                          <a:latin typeface="Arial"/>
                        </a:rPr>
                        <a:t>(52% </a:t>
                      </a:r>
                      <a:r>
                        <a:rPr lang="en-CA" sz="1100" b="1" i="0" u="none" strike="noStrike" dirty="0">
                          <a:solidFill>
                            <a:srgbClr val="FFFFFF"/>
                          </a:solidFill>
                          <a:effectLst/>
                          <a:latin typeface="Arial"/>
                        </a:rPr>
                        <a:t>of spending)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1"/>
                  </a:ext>
                </a:extLst>
              </a:tr>
              <a:tr h="205244">
                <a:tc>
                  <a:txBody>
                    <a:bodyPr/>
                    <a:lstStyle/>
                    <a:p>
                      <a:pPr algn="l" rtl="0" fontAlgn="t"/>
                      <a:r>
                        <a:rPr lang="en-CA" sz="1000" b="0" i="0" u="none" strike="noStrike" dirty="0" smtClean="0">
                          <a:solidFill>
                            <a:srgbClr val="000000"/>
                          </a:solidFill>
                          <a:effectLst/>
                          <a:latin typeface="Arial"/>
                        </a:rPr>
                        <a:t>Targeted </a:t>
                      </a:r>
                      <a:r>
                        <a:rPr lang="en-CA" sz="1000" b="0" i="0" u="none" strike="noStrike" dirty="0">
                          <a:solidFill>
                            <a:srgbClr val="000000"/>
                          </a:solidFill>
                          <a:effectLst/>
                          <a:latin typeface="Arial"/>
                        </a:rPr>
                        <a:t>Wage Subsidies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CA" sz="1000" b="0" i="0" u="none" strike="noStrike" dirty="0" smtClean="0">
                          <a:solidFill>
                            <a:srgbClr val="000000"/>
                          </a:solidFill>
                          <a:effectLst/>
                          <a:latin typeface="Arial" panose="020B0604020202020204" pitchFamily="34" charset="0"/>
                          <a:cs typeface="Arial" panose="020B0604020202020204" pitchFamily="34" charset="0"/>
                        </a:rPr>
                        <a:t>$120.8M</a:t>
                      </a:r>
                      <a:endParaRPr lang="en-CA"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CA" sz="1000" b="0" i="0" u="none" strike="noStrike" dirty="0" smtClean="0">
                          <a:solidFill>
                            <a:srgbClr val="000000"/>
                          </a:solidFill>
                          <a:effectLst/>
                          <a:latin typeface="Arial" panose="020B0604020202020204" pitchFamily="34" charset="0"/>
                          <a:cs typeface="Arial" panose="020B0604020202020204" pitchFamily="34" charset="0"/>
                        </a:rPr>
                        <a:t>16,404</a:t>
                      </a:r>
                      <a:endParaRPr lang="en-CA"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5244">
                <a:tc>
                  <a:txBody>
                    <a:bodyPr/>
                    <a:lstStyle/>
                    <a:p>
                      <a:pPr algn="l" rtl="0" fontAlgn="t"/>
                      <a:r>
                        <a:rPr lang="en-CA" sz="1000" b="0" i="0" u="none" strike="noStrike" dirty="0" smtClean="0">
                          <a:solidFill>
                            <a:srgbClr val="000000"/>
                          </a:solidFill>
                          <a:effectLst/>
                          <a:latin typeface="Arial"/>
                        </a:rPr>
                        <a:t>Self-Employment </a:t>
                      </a:r>
                      <a:r>
                        <a:rPr lang="en-CA" sz="1000" b="0" i="0" u="none" strike="noStrike" dirty="0">
                          <a:solidFill>
                            <a:srgbClr val="000000"/>
                          </a:solidFill>
                          <a:effectLst/>
                          <a:latin typeface="Arial"/>
                        </a:rPr>
                        <a:t>Benefit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CA" sz="1000" b="0" i="0" u="none" strike="noStrike" dirty="0" smtClean="0">
                          <a:solidFill>
                            <a:srgbClr val="000000"/>
                          </a:solidFill>
                          <a:effectLst/>
                          <a:latin typeface="Arial" panose="020B0604020202020204" pitchFamily="34" charset="0"/>
                          <a:cs typeface="Arial" panose="020B0604020202020204" pitchFamily="34" charset="0"/>
                        </a:rPr>
                        <a:t>$59.8M</a:t>
                      </a:r>
                      <a:endParaRPr lang="en-CA"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CA" sz="1000" b="0" i="0" u="none" strike="noStrike" dirty="0" smtClean="0">
                          <a:solidFill>
                            <a:srgbClr val="000000"/>
                          </a:solidFill>
                          <a:effectLst/>
                          <a:latin typeface="Arial" panose="020B0604020202020204" pitchFamily="34" charset="0"/>
                          <a:cs typeface="Arial" panose="020B0604020202020204" pitchFamily="34" charset="0"/>
                        </a:rPr>
                        <a:t>6,137</a:t>
                      </a:r>
                      <a:endParaRPr lang="en-CA"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77079">
                <a:tc>
                  <a:txBody>
                    <a:bodyPr/>
                    <a:lstStyle/>
                    <a:p>
                      <a:pPr algn="l" rtl="0" fontAlgn="t"/>
                      <a:r>
                        <a:rPr lang="en-CA" sz="1000" b="0" i="0" u="none" strike="noStrike" dirty="0" smtClean="0">
                          <a:solidFill>
                            <a:srgbClr val="000000"/>
                          </a:solidFill>
                          <a:effectLst/>
                          <a:latin typeface="Arial"/>
                        </a:rPr>
                        <a:t>Job </a:t>
                      </a:r>
                      <a:r>
                        <a:rPr lang="en-CA" sz="1000" b="0" i="0" u="none" strike="noStrike" dirty="0">
                          <a:solidFill>
                            <a:srgbClr val="000000"/>
                          </a:solidFill>
                          <a:effectLst/>
                          <a:latin typeface="Arial"/>
                        </a:rPr>
                        <a:t>Creation Partnerships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CA" sz="1000" b="0" i="0" u="none" strike="noStrike" dirty="0" smtClean="0">
                          <a:solidFill>
                            <a:srgbClr val="000000"/>
                          </a:solidFill>
                          <a:effectLst/>
                          <a:latin typeface="Arial" panose="020B0604020202020204" pitchFamily="34" charset="0"/>
                          <a:cs typeface="Arial" panose="020B0604020202020204" pitchFamily="34" charset="0"/>
                        </a:rPr>
                        <a:t>$34.8M</a:t>
                      </a:r>
                      <a:endParaRPr lang="en-CA"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CA" sz="1000" b="0" i="0" u="none" strike="noStrike" dirty="0" smtClean="0">
                          <a:solidFill>
                            <a:srgbClr val="000000"/>
                          </a:solidFill>
                          <a:effectLst/>
                          <a:latin typeface="Arial" panose="020B0604020202020204" pitchFamily="34" charset="0"/>
                          <a:cs typeface="Arial" panose="020B0604020202020204" pitchFamily="34" charset="0"/>
                        </a:rPr>
                        <a:t>3,253</a:t>
                      </a:r>
                      <a:endParaRPr lang="en-CA"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34182">
                <a:tc rowSpan="2">
                  <a:txBody>
                    <a:bodyPr/>
                    <a:lstStyle/>
                    <a:p>
                      <a:pPr algn="l" rtl="0" fontAlgn="t"/>
                      <a:r>
                        <a:rPr lang="en-CA" sz="1000" b="0" i="0" u="none" strike="noStrike" dirty="0" smtClean="0">
                          <a:solidFill>
                            <a:srgbClr val="000000"/>
                          </a:solidFill>
                          <a:effectLst/>
                          <a:latin typeface="Arial"/>
                        </a:rPr>
                        <a:t>Skills Development-Regular</a:t>
                      </a:r>
                    </a:p>
                    <a:p>
                      <a:pPr algn="l" rtl="0" fontAlgn="t"/>
                      <a:endParaRPr lang="en-CA" sz="1000" b="0" i="0" u="none" strike="noStrike" dirty="0">
                        <a:solidFill>
                          <a:srgbClr val="000000"/>
                        </a:solidFill>
                        <a:effectLst/>
                        <a:latin typeface="Arial"/>
                      </a:endParaRPr>
                    </a:p>
                    <a:p>
                      <a:pPr algn="l" rtl="0" fontAlgn="t"/>
                      <a:r>
                        <a:rPr lang="en-CA" sz="1000" b="0" i="0" u="none" strike="noStrike" dirty="0" smtClean="0">
                          <a:solidFill>
                            <a:srgbClr val="000000"/>
                          </a:solidFill>
                          <a:effectLst/>
                          <a:latin typeface="Arial"/>
                        </a:rPr>
                        <a:t>Skills Development-Apprentices</a:t>
                      </a:r>
                      <a:endParaRPr lang="en-CA" sz="1000" b="0" i="0" u="none" strike="noStrike" dirty="0">
                        <a:solidFill>
                          <a:srgbClr val="000000"/>
                        </a:solidFill>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r" rtl="0" fontAlgn="ctr"/>
                      <a:r>
                        <a:rPr lang="en-CA" sz="1000" b="0" i="0" u="none" strike="noStrike" dirty="0" smtClean="0">
                          <a:solidFill>
                            <a:srgbClr val="000000"/>
                          </a:solidFill>
                          <a:effectLst/>
                          <a:latin typeface="Arial" panose="020B0604020202020204" pitchFamily="34" charset="0"/>
                          <a:cs typeface="Arial" panose="020B0604020202020204" pitchFamily="34" charset="0"/>
                        </a:rPr>
                        <a:t>$855.3M</a:t>
                      </a:r>
                      <a:endParaRPr lang="en-CA"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CA" sz="1000" b="0" i="0" u="none" strike="noStrike" dirty="0" smtClean="0">
                          <a:solidFill>
                            <a:srgbClr val="000000"/>
                          </a:solidFill>
                          <a:effectLst/>
                          <a:latin typeface="Arial" panose="020B0604020202020204" pitchFamily="34" charset="0"/>
                          <a:cs typeface="Arial" panose="020B0604020202020204" pitchFamily="34" charset="0"/>
                        </a:rPr>
                        <a:t>52,627</a:t>
                      </a:r>
                      <a:endParaRPr lang="en-CA"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68664">
                <a:tc vMerge="1">
                  <a:txBody>
                    <a:bodyPr/>
                    <a:lstStyle/>
                    <a:p>
                      <a:pPr algn="l" rtl="0" fontAlgn="t"/>
                      <a:endParaRPr lang="en-CA" sz="1000" b="0" i="0" u="none" strike="noStrike" dirty="0">
                        <a:solidFill>
                          <a:srgbClr val="000000"/>
                        </a:solidFill>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CA"/>
                    </a:p>
                  </a:txBody>
                  <a:tcPr/>
                </a:tc>
                <a:tc>
                  <a:txBody>
                    <a:bodyPr/>
                    <a:lstStyle/>
                    <a:p>
                      <a:pPr algn="r" rtl="0" fontAlgn="b"/>
                      <a:r>
                        <a:rPr lang="en-CA" sz="1000" b="0" i="0" u="none" strike="noStrike" dirty="0" smtClean="0">
                          <a:solidFill>
                            <a:srgbClr val="000000"/>
                          </a:solidFill>
                          <a:effectLst/>
                          <a:latin typeface="Arial" panose="020B0604020202020204" pitchFamily="34" charset="0"/>
                          <a:cs typeface="Arial" panose="020B0604020202020204" pitchFamily="34" charset="0"/>
                        </a:rPr>
                        <a:t>68,633</a:t>
                      </a:r>
                      <a:endParaRPr lang="en-CA"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5244">
                <a:tc>
                  <a:txBody>
                    <a:bodyPr/>
                    <a:lstStyle/>
                    <a:p>
                      <a:pPr algn="l" rtl="0" fontAlgn="t"/>
                      <a:r>
                        <a:rPr lang="en-CA" sz="1000" b="1" i="0" u="none" strike="noStrike" dirty="0">
                          <a:solidFill>
                            <a:srgbClr val="000000"/>
                          </a:solidFill>
                          <a:effectLst/>
                          <a:latin typeface="Arial"/>
                        </a:rPr>
                        <a:t>Total Employment Benefits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CA" sz="1000" b="1" i="0" u="none" strike="noStrike" dirty="0">
                          <a:solidFill>
                            <a:srgbClr val="000000"/>
                          </a:solidFill>
                          <a:effectLst/>
                          <a:latin typeface="Arial"/>
                        </a:rPr>
                        <a:t>$</a:t>
                      </a:r>
                      <a:r>
                        <a:rPr lang="en-CA" sz="1000" b="1" i="0" u="none" strike="noStrike" dirty="0" smtClean="0">
                          <a:solidFill>
                            <a:srgbClr val="000000"/>
                          </a:solidFill>
                          <a:effectLst/>
                          <a:latin typeface="Arial"/>
                        </a:rPr>
                        <a:t>1.071B</a:t>
                      </a:r>
                      <a:endParaRPr lang="en-CA" sz="1000" b="1"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CA" sz="1000" b="1" i="0" u="none" strike="noStrike" dirty="0" smtClean="0">
                          <a:solidFill>
                            <a:srgbClr val="000000"/>
                          </a:solidFill>
                          <a:effectLst/>
                          <a:latin typeface="Arial"/>
                        </a:rPr>
                        <a:t>147,054</a:t>
                      </a:r>
                      <a:endParaRPr lang="en-CA" sz="1000" b="1"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5244">
                <a:tc gridSpan="3">
                  <a:txBody>
                    <a:bodyPr/>
                    <a:lstStyle/>
                    <a:p>
                      <a:pPr algn="l" rtl="0" fontAlgn="t"/>
                      <a:r>
                        <a:rPr lang="en-CA" sz="1100" b="1" i="0" u="none" strike="noStrike" dirty="0">
                          <a:solidFill>
                            <a:srgbClr val="FFFFFF"/>
                          </a:solidFill>
                          <a:effectLst/>
                          <a:latin typeface="Arial"/>
                        </a:rPr>
                        <a:t>Support </a:t>
                      </a:r>
                      <a:r>
                        <a:rPr lang="en-CA" sz="1100" b="1" i="0" u="none" strike="noStrike" dirty="0" smtClean="0">
                          <a:solidFill>
                            <a:srgbClr val="FFFFFF"/>
                          </a:solidFill>
                          <a:effectLst/>
                          <a:latin typeface="Arial"/>
                        </a:rPr>
                        <a:t>Measures</a:t>
                      </a:r>
                      <a:endParaRPr lang="en-CA" sz="1100" b="1" i="0" u="none" strike="noStrike" dirty="0">
                        <a:solidFill>
                          <a:srgbClr val="FFFFFF"/>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8"/>
                  </a:ext>
                </a:extLst>
              </a:tr>
              <a:tr h="236030">
                <a:tc>
                  <a:txBody>
                    <a:bodyPr/>
                    <a:lstStyle/>
                    <a:p>
                      <a:pPr algn="l" rtl="0" fontAlgn="t"/>
                      <a:r>
                        <a:rPr lang="en-CA" sz="1000" b="1" i="0" u="none" strike="noStrike" dirty="0" smtClean="0">
                          <a:solidFill>
                            <a:srgbClr val="000000"/>
                          </a:solidFill>
                          <a:effectLst/>
                          <a:latin typeface="Arial"/>
                        </a:rPr>
                        <a:t>Employment </a:t>
                      </a:r>
                      <a:r>
                        <a:rPr lang="en-CA" sz="1000" b="1" i="0" u="none" strike="noStrike" dirty="0">
                          <a:solidFill>
                            <a:srgbClr val="000000"/>
                          </a:solidFill>
                          <a:effectLst/>
                          <a:latin typeface="Arial"/>
                        </a:rPr>
                        <a:t>Assistance </a:t>
                      </a:r>
                      <a:r>
                        <a:rPr lang="en-CA" sz="1000" b="1" i="0" u="none" strike="noStrike" dirty="0" smtClean="0">
                          <a:solidFill>
                            <a:srgbClr val="000000"/>
                          </a:solidFill>
                          <a:effectLst/>
                          <a:latin typeface="Arial"/>
                        </a:rPr>
                        <a:t>Services </a:t>
                      </a:r>
                    </a:p>
                    <a:p>
                      <a:pPr algn="l" rtl="0" fontAlgn="t"/>
                      <a:r>
                        <a:rPr lang="en-CA" sz="1000" b="1" i="0" u="none" strike="noStrike" dirty="0" smtClean="0">
                          <a:solidFill>
                            <a:srgbClr val="000000"/>
                          </a:solidFill>
                          <a:effectLst/>
                          <a:latin typeface="Arial"/>
                        </a:rPr>
                        <a:t>(35% of spending)</a:t>
                      </a:r>
                      <a:endParaRPr lang="en-CA" sz="1000" b="1"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CA" sz="1000" b="1" i="0" u="none" strike="noStrike" dirty="0" smtClean="0">
                          <a:solidFill>
                            <a:srgbClr val="000000"/>
                          </a:solidFill>
                          <a:effectLst/>
                          <a:latin typeface="Arial"/>
                        </a:rPr>
                        <a:t>$714.5M</a:t>
                      </a:r>
                      <a:endParaRPr lang="en-CA" sz="1000" b="1"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CA" sz="1000" b="1" i="0" u="none" strike="noStrike" dirty="0" smtClean="0">
                          <a:solidFill>
                            <a:srgbClr val="000000"/>
                          </a:solidFill>
                          <a:effectLst/>
                          <a:latin typeface="Arial"/>
                        </a:rPr>
                        <a:t>999,884</a:t>
                      </a:r>
                      <a:endParaRPr lang="en-CA" sz="1000" b="1"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05244">
                <a:tc gridSpan="3">
                  <a:txBody>
                    <a:bodyPr/>
                    <a:lstStyle/>
                    <a:p>
                      <a:pPr marL="0" algn="l" defTabSz="457200" rtl="0" eaLnBrk="1" fontAlgn="t" latinLnBrk="0" hangingPunct="1"/>
                      <a:r>
                        <a:rPr lang="en-CA" sz="1100" b="1" i="0" u="none" strike="noStrike" kern="1200" dirty="0" smtClean="0">
                          <a:solidFill>
                            <a:srgbClr val="FFFFFF"/>
                          </a:solidFill>
                          <a:effectLst/>
                          <a:latin typeface="Arial"/>
                          <a:ea typeface="+mn-ea"/>
                          <a:cs typeface="+mn-cs"/>
                        </a:rPr>
                        <a:t>Other Support Measures (13% of spending)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10"/>
                  </a:ext>
                </a:extLst>
              </a:tr>
              <a:tr h="205244">
                <a:tc>
                  <a:txBody>
                    <a:bodyPr/>
                    <a:lstStyle/>
                    <a:p>
                      <a:pPr algn="l" rtl="0" fontAlgn="t"/>
                      <a:r>
                        <a:rPr lang="en-CA" sz="1000" b="0" i="0" u="none" strike="noStrike" dirty="0" smtClean="0">
                          <a:solidFill>
                            <a:srgbClr val="000000"/>
                          </a:solidFill>
                          <a:effectLst/>
                          <a:latin typeface="Arial"/>
                        </a:rPr>
                        <a:t>Labour </a:t>
                      </a:r>
                      <a:r>
                        <a:rPr lang="en-CA" sz="1000" b="0" i="0" u="none" strike="noStrike" dirty="0">
                          <a:solidFill>
                            <a:srgbClr val="000000"/>
                          </a:solidFill>
                          <a:effectLst/>
                          <a:latin typeface="Arial"/>
                        </a:rPr>
                        <a:t>Market Partnerships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CA" sz="1000" b="0" i="0" u="none" strike="noStrike" dirty="0" smtClean="0">
                          <a:solidFill>
                            <a:srgbClr val="000000"/>
                          </a:solidFill>
                          <a:effectLst/>
                          <a:latin typeface="Arial"/>
                        </a:rPr>
                        <a:t>$165.9M</a:t>
                      </a:r>
                      <a:endParaRPr lang="en-CA"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n-CA" sz="1000" b="0" i="0" u="none" strike="noStrike" dirty="0" smtClean="0">
                          <a:solidFill>
                            <a:srgbClr val="000000"/>
                          </a:solidFill>
                          <a:effectLst/>
                          <a:latin typeface="Arial"/>
                        </a:rPr>
                        <a:t>-</a:t>
                      </a:r>
                      <a:endParaRPr lang="en-CA"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1"/>
                  </a:ext>
                </a:extLst>
              </a:tr>
              <a:tr h="205244">
                <a:tc>
                  <a:txBody>
                    <a:bodyPr/>
                    <a:lstStyle/>
                    <a:p>
                      <a:pPr algn="l" rtl="0" fontAlgn="t"/>
                      <a:r>
                        <a:rPr lang="en-CA" sz="1000" b="0" i="0" u="none" strike="noStrike" dirty="0" smtClean="0">
                          <a:solidFill>
                            <a:srgbClr val="000000"/>
                          </a:solidFill>
                          <a:effectLst/>
                          <a:latin typeface="Arial"/>
                        </a:rPr>
                        <a:t>Research </a:t>
                      </a:r>
                      <a:r>
                        <a:rPr lang="en-CA" sz="1000" b="0" i="0" u="none" strike="noStrike" dirty="0">
                          <a:solidFill>
                            <a:srgbClr val="000000"/>
                          </a:solidFill>
                          <a:effectLst/>
                          <a:latin typeface="Arial"/>
                        </a:rPr>
                        <a:t>and Innovation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CA" sz="1000" b="0" i="0" u="none" strike="noStrike" dirty="0" smtClean="0">
                          <a:solidFill>
                            <a:srgbClr val="000000"/>
                          </a:solidFill>
                          <a:effectLst/>
                          <a:latin typeface="Arial"/>
                        </a:rPr>
                        <a:t>$116.5M</a:t>
                      </a:r>
                      <a:endParaRPr lang="en-CA"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t"/>
                      <a:r>
                        <a:rPr lang="en-CA" sz="1000" b="0" i="0" u="none" strike="noStrike" dirty="0" smtClean="0">
                          <a:solidFill>
                            <a:srgbClr val="000000"/>
                          </a:solidFill>
                          <a:effectLst/>
                          <a:latin typeface="Arial"/>
                        </a:rPr>
                        <a:t>-</a:t>
                      </a:r>
                      <a:endParaRPr lang="en-CA"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2"/>
                  </a:ext>
                </a:extLst>
              </a:tr>
              <a:tr h="152772">
                <a:tc>
                  <a:txBody>
                    <a:bodyPr/>
                    <a:lstStyle/>
                    <a:p>
                      <a:pPr algn="l" rtl="0" fontAlgn="t"/>
                      <a:r>
                        <a:rPr lang="en-CA" sz="1000" b="1" i="0" u="none" strike="noStrike" dirty="0">
                          <a:solidFill>
                            <a:srgbClr val="000000"/>
                          </a:solidFill>
                          <a:effectLst/>
                          <a:latin typeface="Arial"/>
                        </a:rPr>
                        <a:t>Total </a:t>
                      </a:r>
                      <a:r>
                        <a:rPr lang="en-CA" sz="1000" b="1" i="0" u="none" strike="noStrike" dirty="0" smtClean="0">
                          <a:solidFill>
                            <a:srgbClr val="000000"/>
                          </a:solidFill>
                          <a:effectLst/>
                          <a:latin typeface="Arial"/>
                        </a:rPr>
                        <a:t>Other Support </a:t>
                      </a:r>
                      <a:r>
                        <a:rPr lang="en-CA" sz="1000" b="1" i="0" u="none" strike="noStrike" dirty="0">
                          <a:solidFill>
                            <a:srgbClr val="000000"/>
                          </a:solidFill>
                          <a:effectLst/>
                          <a:latin typeface="Arial"/>
                        </a:rPr>
                        <a:t>Measures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en-CA" sz="1000" b="1" i="0" u="none" strike="noStrike" dirty="0" smtClean="0">
                          <a:solidFill>
                            <a:srgbClr val="000000"/>
                          </a:solidFill>
                          <a:effectLst/>
                          <a:latin typeface="Arial"/>
                        </a:rPr>
                        <a:t>$282.4M</a:t>
                      </a:r>
                      <a:endParaRPr lang="en-CA" sz="1000" b="1"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n-CA" sz="1000" b="1" i="0" u="none" strike="noStrike" dirty="0" smtClean="0">
                          <a:solidFill>
                            <a:srgbClr val="000000"/>
                          </a:solidFill>
                          <a:effectLst/>
                          <a:latin typeface="Arial"/>
                        </a:rPr>
                        <a:t>-</a:t>
                      </a:r>
                      <a:endParaRPr lang="en-CA" sz="1000" b="1"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3"/>
                  </a:ext>
                </a:extLst>
              </a:tr>
              <a:tr h="240135">
                <a:tc>
                  <a:txBody>
                    <a:bodyPr/>
                    <a:lstStyle/>
                    <a:p>
                      <a:pPr algn="l" rtl="0" fontAlgn="t"/>
                      <a:r>
                        <a:rPr lang="en-CA" sz="1200" b="1" i="0" u="none" strike="noStrike" kern="1200" spc="100" baseline="0" dirty="0" smtClean="0">
                          <a:solidFill>
                            <a:srgbClr val="000000"/>
                          </a:solidFill>
                          <a:effectLst/>
                          <a:latin typeface="Arial"/>
                        </a:rPr>
                        <a:t>TOTAL</a:t>
                      </a:r>
                      <a:endParaRPr lang="en-CA" sz="1200" b="1" i="0" u="none" strike="noStrike" kern="1200" spc="100" baseline="0"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n-CA" sz="1200" b="1" i="0" u="none" strike="noStrike" kern="1200" spc="100" baseline="0" dirty="0" smtClean="0">
                          <a:solidFill>
                            <a:srgbClr val="000000"/>
                          </a:solidFill>
                          <a:effectLst/>
                          <a:latin typeface="Arial"/>
                        </a:rPr>
                        <a:t>$2.07B</a:t>
                      </a:r>
                      <a:endParaRPr lang="en-CA" sz="1200" b="1" i="0" u="none" strike="noStrike" kern="1200" spc="100" baseline="0"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en-CA" sz="1200" b="1" i="0" u="none" strike="noStrike" kern="1200" spc="100" baseline="0" dirty="0" smtClean="0">
                          <a:solidFill>
                            <a:srgbClr val="000000"/>
                          </a:solidFill>
                          <a:effectLst/>
                          <a:latin typeface="Arial"/>
                        </a:rPr>
                        <a:t>1,146,898</a:t>
                      </a:r>
                      <a:endParaRPr lang="en-CA" sz="1200" b="1" i="0" u="none" strike="noStrike" kern="1200" spc="100" baseline="0"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4"/>
                  </a:ext>
                </a:extLst>
              </a:tr>
            </a:tbl>
          </a:graphicData>
        </a:graphic>
      </p:graphicFrame>
      <p:sp>
        <p:nvSpPr>
          <p:cNvPr id="5" name="Slide Number Placeholder 8"/>
          <p:cNvSpPr>
            <a:spLocks noGrp="1"/>
          </p:cNvSpPr>
          <p:nvPr>
            <p:ph type="sldNum" sz="quarter" idx="12"/>
          </p:nvPr>
        </p:nvSpPr>
        <p:spPr>
          <a:xfrm>
            <a:off x="6553200" y="6356350"/>
            <a:ext cx="2133600" cy="365125"/>
          </a:xfrm>
        </p:spPr>
        <p:txBody>
          <a:bodyPr/>
          <a:lstStyle/>
          <a:p>
            <a:fld id="{2E86C063-E22E-2E4C-A523-54089486E38F}" type="slidenum">
              <a:rPr lang="en-US" smtClean="0"/>
              <a:t>7</a:t>
            </a:fld>
            <a:endParaRPr lang="en-US" dirty="0"/>
          </a:p>
        </p:txBody>
      </p:sp>
      <p:sp>
        <p:nvSpPr>
          <p:cNvPr id="8" name="Title 1"/>
          <p:cNvSpPr>
            <a:spLocks noGrp="1"/>
          </p:cNvSpPr>
          <p:nvPr>
            <p:ph type="title"/>
          </p:nvPr>
        </p:nvSpPr>
        <p:spPr/>
        <p:txBody>
          <a:bodyPr>
            <a:noAutofit/>
          </a:bodyPr>
          <a:lstStyle/>
          <a:p>
            <a:r>
              <a:rPr lang="en-CA" sz="2800" dirty="0" smtClean="0"/>
              <a:t>LMDAs: National Highlights 2016-2017</a:t>
            </a:r>
            <a:endParaRPr lang="en-CA" sz="2800" dirty="0"/>
          </a:p>
        </p:txBody>
      </p:sp>
    </p:spTree>
    <p:extLst>
      <p:ext uri="{BB962C8B-B14F-4D97-AF65-F5344CB8AC3E}">
        <p14:creationId xmlns:p14="http://schemas.microsoft.com/office/powerpoint/2010/main" val="13979672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a:t>Budget 2017 changes to the LMDAs</a:t>
            </a:r>
          </a:p>
        </p:txBody>
      </p:sp>
      <p:sp>
        <p:nvSpPr>
          <p:cNvPr id="5" name="Slide Number Placeholder 8"/>
          <p:cNvSpPr>
            <a:spLocks noGrp="1"/>
          </p:cNvSpPr>
          <p:nvPr>
            <p:ph type="sldNum" sz="quarter" idx="12"/>
          </p:nvPr>
        </p:nvSpPr>
        <p:spPr>
          <a:xfrm>
            <a:off x="6553200" y="6356350"/>
            <a:ext cx="2133600" cy="365125"/>
          </a:xfrm>
        </p:spPr>
        <p:txBody>
          <a:bodyPr/>
          <a:lstStyle/>
          <a:p>
            <a:fld id="{2E86C063-E22E-2E4C-A523-54089486E38F}" type="slidenum">
              <a:rPr lang="en-US" smtClean="0"/>
              <a:t>8</a:t>
            </a:fld>
            <a:endParaRPr lang="en-US" dirty="0"/>
          </a:p>
        </p:txBody>
      </p:sp>
      <p:sp>
        <p:nvSpPr>
          <p:cNvPr id="7" name="Content Placeholder 3"/>
          <p:cNvSpPr txBox="1">
            <a:spLocks noGrp="1"/>
          </p:cNvSpPr>
          <p:nvPr>
            <p:ph idx="1"/>
          </p:nvPr>
        </p:nvSpPr>
        <p:spPr>
          <a:prstGeom prst="rect">
            <a:avLst/>
          </a:prstGeom>
          <a:noFill/>
        </p:spPr>
        <p:txBody>
          <a:bodyPr wrap="square" rtlCol="0">
            <a:spAutoFit/>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$1.8 billion over six years (2017‑2018 to 2022‑2023</a:t>
            </a:r>
            <a:r>
              <a:rPr lang="en-US" sz="1600" dirty="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in additional funding rising </a:t>
            </a:r>
            <a:r>
              <a:rPr lang="en-US" sz="1600" dirty="0">
                <a:latin typeface="Arial" panose="020B0604020202020204" pitchFamily="34" charset="0"/>
                <a:cs typeface="Arial" panose="020B0604020202020204" pitchFamily="34" charset="0"/>
              </a:rPr>
              <a:t>to </a:t>
            </a:r>
            <a:r>
              <a:rPr lang="en-US" sz="1600" dirty="0" smtClean="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425 million </a:t>
            </a:r>
            <a:r>
              <a:rPr lang="en-US" sz="1600" dirty="0" smtClean="0">
                <a:latin typeface="Arial" panose="020B0604020202020204" pitchFamily="34" charset="0"/>
                <a:cs typeface="Arial" panose="020B0604020202020204" pitchFamily="34" charset="0"/>
              </a:rPr>
              <a:t>per year at </a:t>
            </a:r>
            <a:r>
              <a:rPr lang="en-US" sz="1600" dirty="0">
                <a:latin typeface="Arial" panose="020B0604020202020204" pitchFamily="34" charset="0"/>
                <a:cs typeface="Arial" panose="020B0604020202020204" pitchFamily="34" charset="0"/>
              </a:rPr>
              <a:t>maturity </a:t>
            </a:r>
            <a:r>
              <a:rPr lang="en-US" sz="1600" dirty="0" smtClean="0">
                <a:latin typeface="Arial" panose="020B0604020202020204" pitchFamily="34" charset="0"/>
                <a:cs typeface="Arial" panose="020B0604020202020204" pitchFamily="34" charset="0"/>
              </a:rPr>
              <a:t>(2021-2022), and broadened eligibility for EI Part II-funded programs</a:t>
            </a:r>
            <a:br>
              <a:rPr lang="en-US" sz="1600" dirty="0" smtClean="0">
                <a:latin typeface="Arial" panose="020B0604020202020204" pitchFamily="34" charset="0"/>
                <a:cs typeface="Arial" panose="020B0604020202020204" pitchFamily="34" charset="0"/>
              </a:rPr>
            </a:br>
            <a:endParaRPr lang="en-US" sz="1600" dirty="0" smtClean="0">
              <a:latin typeface="Arial" panose="020B0604020202020204" pitchFamily="34" charset="0"/>
              <a:cs typeface="Arial" panose="020B0604020202020204" pitchFamily="34" charset="0"/>
            </a:endParaRPr>
          </a:p>
          <a:p>
            <a:pPr marL="285750" indent="-285750">
              <a:spcBef>
                <a:spcPts val="600"/>
              </a:spcBef>
              <a:buFont typeface="Arial" panose="020B0604020202020204" pitchFamily="34" charset="0"/>
              <a:buChar char="•"/>
            </a:pPr>
            <a:r>
              <a:rPr lang="en-CA" sz="1600" dirty="0" smtClean="0">
                <a:latin typeface="Arial" panose="020B0604020202020204" pitchFamily="34" charset="0"/>
                <a:cs typeface="Arial" panose="020B0604020202020204" pitchFamily="34" charset="0"/>
              </a:rPr>
              <a:t>Effective April 1, 2018, eligibility </a:t>
            </a:r>
            <a:r>
              <a:rPr lang="en-CA" sz="1600" dirty="0">
                <a:latin typeface="Arial" panose="020B0604020202020204" pitchFamily="34" charset="0"/>
                <a:cs typeface="Arial" panose="020B0604020202020204" pitchFamily="34" charset="0"/>
              </a:rPr>
              <a:t>for programs and services </a:t>
            </a:r>
            <a:r>
              <a:rPr lang="en-CA" sz="1600" dirty="0" smtClean="0">
                <a:latin typeface="Arial" panose="020B0604020202020204" pitchFamily="34" charset="0"/>
                <a:cs typeface="Arial" panose="020B0604020202020204" pitchFamily="34" charset="0"/>
              </a:rPr>
              <a:t>under </a:t>
            </a:r>
            <a:r>
              <a:rPr lang="en-CA" sz="1600" dirty="0">
                <a:latin typeface="Arial" panose="020B0604020202020204" pitchFamily="34" charset="0"/>
                <a:cs typeface="Arial" panose="020B0604020202020204" pitchFamily="34" charset="0"/>
              </a:rPr>
              <a:t>the LMDAs was </a:t>
            </a:r>
            <a:r>
              <a:rPr lang="en-CA" sz="1600" dirty="0" smtClean="0">
                <a:latin typeface="Arial" panose="020B0604020202020204" pitchFamily="34" charset="0"/>
                <a:cs typeface="Arial" panose="020B0604020202020204" pitchFamily="34" charset="0"/>
              </a:rPr>
              <a:t>expanded </a:t>
            </a:r>
            <a:r>
              <a:rPr lang="en-CA" sz="1600" dirty="0">
                <a:latin typeface="Arial" panose="020B0604020202020204" pitchFamily="34" charset="0"/>
                <a:cs typeface="Arial" panose="020B0604020202020204" pitchFamily="34" charset="0"/>
              </a:rPr>
              <a:t>to help more Canadians, including underrepresented groups, access skills training and employment supports. This includes:</a:t>
            </a:r>
          </a:p>
          <a:p>
            <a:pPr marL="742950" lvl="1" indent="-285750">
              <a:spcBef>
                <a:spcPts val="600"/>
              </a:spcBef>
              <a:buFont typeface="Courier New" panose="02070309020205020404" pitchFamily="49" charset="0"/>
              <a:buChar char="o"/>
            </a:pPr>
            <a:r>
              <a:rPr lang="en-CA" sz="1400" dirty="0" smtClean="0">
                <a:latin typeface="Arial" panose="020B0604020202020204" pitchFamily="34" charset="0"/>
                <a:cs typeface="Arial" panose="020B0604020202020204" pitchFamily="34" charset="0"/>
              </a:rPr>
              <a:t>broadened </a:t>
            </a:r>
            <a:r>
              <a:rPr lang="en-CA" sz="1400" dirty="0">
                <a:latin typeface="Arial" panose="020B0604020202020204" pitchFamily="34" charset="0"/>
                <a:cs typeface="Arial" panose="020B0604020202020204" pitchFamily="34" charset="0"/>
              </a:rPr>
              <a:t>eligibility for Employment Benefits (e.g</a:t>
            </a:r>
            <a:r>
              <a:rPr lang="en-CA" sz="1400" dirty="0" smtClean="0">
                <a:latin typeface="Arial" panose="020B0604020202020204" pitchFamily="34" charset="0"/>
                <a:cs typeface="Arial" panose="020B0604020202020204" pitchFamily="34" charset="0"/>
              </a:rPr>
              <a:t>. </a:t>
            </a:r>
            <a:r>
              <a:rPr lang="en-CA" sz="1400" dirty="0">
                <a:latin typeface="Arial" panose="020B0604020202020204" pitchFamily="34" charset="0"/>
                <a:cs typeface="Arial" panose="020B0604020202020204" pitchFamily="34" charset="0"/>
              </a:rPr>
              <a:t>skills training, wage subsidies) to include unemployed individuals who have made minimum EI premium contributions in at least five of the last 10 </a:t>
            </a:r>
            <a:r>
              <a:rPr lang="en-CA" sz="1400" dirty="0" smtClean="0">
                <a:latin typeface="Arial" panose="020B0604020202020204" pitchFamily="34" charset="0"/>
                <a:cs typeface="Arial" panose="020B0604020202020204" pitchFamily="34" charset="0"/>
              </a:rPr>
              <a:t>years</a:t>
            </a:r>
            <a:endParaRPr lang="en-CA" sz="1400" dirty="0">
              <a:latin typeface="Arial" panose="020B0604020202020204" pitchFamily="34" charset="0"/>
              <a:cs typeface="Arial" panose="020B0604020202020204" pitchFamily="34" charset="0"/>
            </a:endParaRPr>
          </a:p>
          <a:p>
            <a:pPr marL="742950" lvl="1" indent="-285750">
              <a:spcBef>
                <a:spcPts val="600"/>
              </a:spcBef>
              <a:buFont typeface="Courier New" panose="02070309020205020404" pitchFamily="49" charset="0"/>
              <a:buChar char="o"/>
            </a:pPr>
            <a:r>
              <a:rPr lang="en-CA" sz="1400" dirty="0" smtClean="0">
                <a:latin typeface="Arial" panose="020B0604020202020204" pitchFamily="34" charset="0"/>
                <a:cs typeface="Arial" panose="020B0604020202020204" pitchFamily="34" charset="0"/>
              </a:rPr>
              <a:t>expanded </a:t>
            </a:r>
            <a:r>
              <a:rPr lang="en-CA" sz="1400" dirty="0">
                <a:latin typeface="Arial" panose="020B0604020202020204" pitchFamily="34" charset="0"/>
                <a:cs typeface="Arial" panose="020B0604020202020204" pitchFamily="34" charset="0"/>
              </a:rPr>
              <a:t>eligibility for </a:t>
            </a:r>
            <a:r>
              <a:rPr lang="en-CA" sz="1400" dirty="0" smtClean="0">
                <a:latin typeface="Arial" panose="020B0604020202020204" pitchFamily="34" charset="0"/>
                <a:cs typeface="Arial" panose="020B0604020202020204" pitchFamily="34" charset="0"/>
              </a:rPr>
              <a:t>Employment Assistance Services </a:t>
            </a:r>
            <a:r>
              <a:rPr lang="en-CA" sz="1400" dirty="0">
                <a:latin typeface="Arial" panose="020B0604020202020204" pitchFamily="34" charset="0"/>
                <a:cs typeface="Arial" panose="020B0604020202020204" pitchFamily="34" charset="0"/>
              </a:rPr>
              <a:t>(</a:t>
            </a:r>
            <a:r>
              <a:rPr lang="en-CA" sz="1400" dirty="0" smtClean="0">
                <a:latin typeface="Arial" panose="020B0604020202020204" pitchFamily="34" charset="0"/>
                <a:cs typeface="Arial" panose="020B0604020202020204" pitchFamily="34" charset="0"/>
              </a:rPr>
              <a:t>e.g. </a:t>
            </a:r>
            <a:r>
              <a:rPr lang="en-CA" sz="1400" dirty="0">
                <a:latin typeface="Arial" panose="020B0604020202020204" pitchFamily="34" charset="0"/>
                <a:cs typeface="Arial" panose="020B0604020202020204" pitchFamily="34" charset="0"/>
              </a:rPr>
              <a:t>employment counselling, job search assistance), </a:t>
            </a:r>
            <a:r>
              <a:rPr lang="en-CA" sz="1400" dirty="0" smtClean="0">
                <a:latin typeface="Arial" panose="020B0604020202020204" pitchFamily="34" charset="0"/>
                <a:cs typeface="Arial" panose="020B0604020202020204" pitchFamily="34" charset="0"/>
              </a:rPr>
              <a:t>previously available </a:t>
            </a:r>
            <a:r>
              <a:rPr lang="en-CA" sz="1400" dirty="0">
                <a:latin typeface="Arial" panose="020B0604020202020204" pitchFamily="34" charset="0"/>
                <a:cs typeface="Arial" panose="020B0604020202020204" pitchFamily="34" charset="0"/>
              </a:rPr>
              <a:t>to unemployed Canadians, to also include employed </a:t>
            </a:r>
            <a:r>
              <a:rPr lang="en-CA" sz="1400" dirty="0" smtClean="0">
                <a:latin typeface="Arial" panose="020B0604020202020204" pitchFamily="34" charset="0"/>
                <a:cs typeface="Arial" panose="020B0604020202020204" pitchFamily="34" charset="0"/>
              </a:rPr>
              <a:t>Canadians</a:t>
            </a:r>
            <a:endParaRPr lang="en-CA" sz="1400" dirty="0">
              <a:latin typeface="Arial" panose="020B0604020202020204" pitchFamily="34" charset="0"/>
              <a:cs typeface="Arial" panose="020B0604020202020204" pitchFamily="34" charset="0"/>
            </a:endParaRPr>
          </a:p>
          <a:p>
            <a:pPr marL="742950" lvl="1" indent="-285750">
              <a:spcBef>
                <a:spcPts val="600"/>
              </a:spcBef>
              <a:buFont typeface="Courier New" panose="02070309020205020404" pitchFamily="49" charset="0"/>
              <a:buChar char="o"/>
            </a:pPr>
            <a:r>
              <a:rPr lang="en-CA" sz="1400" dirty="0" smtClean="0">
                <a:latin typeface="Arial" panose="020B0604020202020204" pitchFamily="34" charset="0"/>
                <a:cs typeface="Arial" panose="020B0604020202020204" pitchFamily="34" charset="0"/>
              </a:rPr>
              <a:t>increased </a:t>
            </a:r>
            <a:r>
              <a:rPr lang="en-CA" sz="1400" dirty="0">
                <a:latin typeface="Arial" panose="020B0604020202020204" pitchFamily="34" charset="0"/>
                <a:cs typeface="Arial" panose="020B0604020202020204" pitchFamily="34" charset="0"/>
              </a:rPr>
              <a:t>flexibility for </a:t>
            </a:r>
            <a:r>
              <a:rPr lang="en-CA" sz="1400" dirty="0" smtClean="0">
                <a:latin typeface="Arial" panose="020B0604020202020204" pitchFamily="34" charset="0"/>
                <a:cs typeface="Arial" panose="020B0604020202020204" pitchFamily="34" charset="0"/>
              </a:rPr>
              <a:t>PTs </a:t>
            </a:r>
            <a:r>
              <a:rPr lang="en-CA" sz="1400" dirty="0">
                <a:latin typeface="Arial" panose="020B0604020202020204" pitchFamily="34" charset="0"/>
                <a:cs typeface="Arial" panose="020B0604020202020204" pitchFamily="34" charset="0"/>
              </a:rPr>
              <a:t>to support employer-sponsored training under Labour Market Partnerships </a:t>
            </a:r>
            <a:r>
              <a:rPr lang="en-CA" sz="1400" dirty="0" smtClean="0">
                <a:latin typeface="Arial" panose="020B0604020202020204" pitchFamily="34" charset="0"/>
                <a:cs typeface="Arial" panose="020B0604020202020204" pitchFamily="34" charset="0"/>
              </a:rPr>
              <a:t>to </a:t>
            </a:r>
            <a:r>
              <a:rPr lang="en-CA" sz="1400" dirty="0">
                <a:latin typeface="Arial" panose="020B0604020202020204" pitchFamily="34" charset="0"/>
                <a:cs typeface="Arial" panose="020B0604020202020204" pitchFamily="34" charset="0"/>
              </a:rPr>
              <a:t>help employers who need to upskill or retrain their workers in order to adjust to technological or structural changes in the </a:t>
            </a:r>
            <a:r>
              <a:rPr lang="en-CA" sz="1400" dirty="0" smtClean="0">
                <a:latin typeface="Arial" panose="020B0604020202020204" pitchFamily="34" charset="0"/>
                <a:cs typeface="Arial" panose="020B0604020202020204" pitchFamily="34" charset="0"/>
              </a:rPr>
              <a:t>economy</a:t>
            </a:r>
            <a:endParaRPr lang="en-US" sz="10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09450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86C063-E22E-2E4C-A523-54089486E38F}" type="slidenum">
              <a:rPr lang="en-US" smtClean="0">
                <a:solidFill>
                  <a:srgbClr val="000000">
                    <a:tint val="75000"/>
                  </a:srgbClr>
                </a:solidFill>
              </a:rPr>
              <a:pPr/>
              <a:t>9</a:t>
            </a:fld>
            <a:endParaRPr lang="en-US">
              <a:solidFill>
                <a:srgbClr val="000000">
                  <a:tint val="75000"/>
                </a:srgbClr>
              </a:solidFill>
            </a:endParaRPr>
          </a:p>
        </p:txBody>
      </p:sp>
      <p:sp>
        <p:nvSpPr>
          <p:cNvPr id="6" name="Title 1"/>
          <p:cNvSpPr>
            <a:spLocks noGrp="1"/>
          </p:cNvSpPr>
          <p:nvPr>
            <p:ph type="title"/>
          </p:nvPr>
        </p:nvSpPr>
        <p:spPr/>
        <p:txBody>
          <a:bodyPr>
            <a:normAutofit/>
          </a:bodyPr>
          <a:lstStyle/>
          <a:p>
            <a:r>
              <a:rPr lang="en-CA" sz="2800" dirty="0"/>
              <a:t>Budget 2017 </a:t>
            </a:r>
            <a:r>
              <a:rPr lang="en-CA" sz="2800" dirty="0" smtClean="0"/>
              <a:t>Changes </a:t>
            </a:r>
            <a:r>
              <a:rPr lang="en-CA" sz="2800" dirty="0"/>
              <a:t>to </a:t>
            </a:r>
            <a:r>
              <a:rPr lang="en-CA" sz="2800" dirty="0" smtClean="0"/>
              <a:t>the LMDAs (cont’d)</a:t>
            </a:r>
            <a:endParaRPr lang="en-CA" sz="2800" dirty="0"/>
          </a:p>
        </p:txBody>
      </p:sp>
      <p:sp>
        <p:nvSpPr>
          <p:cNvPr id="8" name="Content Placeholder 2"/>
          <p:cNvSpPr>
            <a:spLocks noGrp="1"/>
          </p:cNvSpPr>
          <p:nvPr>
            <p:ph idx="1"/>
          </p:nvPr>
        </p:nvSpPr>
        <p:spPr/>
        <p:txBody>
          <a:bodyPr>
            <a:normAutofit fontScale="92500" lnSpcReduction="10000"/>
          </a:bodyPr>
          <a:lstStyle/>
          <a:p>
            <a:pPr marL="182563" lvl="0" indent="-182563">
              <a:spcBef>
                <a:spcPts val="0"/>
              </a:spcBef>
              <a:spcAft>
                <a:spcPts val="600"/>
              </a:spcAft>
            </a:pPr>
            <a:r>
              <a:rPr lang="en-US" sz="1600" dirty="0" smtClean="0"/>
              <a:t>Strengthened </a:t>
            </a:r>
            <a:r>
              <a:rPr lang="en-US" sz="1600" dirty="0"/>
              <a:t>and aligned </a:t>
            </a:r>
            <a:r>
              <a:rPr lang="en-US" sz="1600" dirty="0" smtClean="0"/>
              <a:t>planning and </a:t>
            </a:r>
            <a:r>
              <a:rPr lang="en-US" sz="1600" dirty="0"/>
              <a:t>performance reporting requirements </a:t>
            </a:r>
            <a:r>
              <a:rPr lang="en-US" sz="1600" dirty="0" smtClean="0"/>
              <a:t>across jurisdictions to address the need for improved transparency and accountability raised by employer groups</a:t>
            </a:r>
          </a:p>
          <a:p>
            <a:pPr lvl="1">
              <a:spcBef>
                <a:spcPts val="0"/>
              </a:spcBef>
              <a:buFont typeface="Arial" panose="020B0604020202020204" pitchFamily="34" charset="0"/>
              <a:buChar char="‒"/>
            </a:pPr>
            <a:r>
              <a:rPr lang="en-US" sz="1400" dirty="0" smtClean="0">
                <a:latin typeface="Arial" panose="020B0604020202020204" pitchFamily="34" charset="0"/>
                <a:cs typeface="Arial" panose="020B0604020202020204" pitchFamily="34" charset="0"/>
              </a:rPr>
              <a:t>Two payments per year (from 12) tied </a:t>
            </a:r>
            <a:r>
              <a:rPr lang="en-US" sz="1400" dirty="0">
                <a:latin typeface="Arial" panose="020B0604020202020204" pitchFamily="34" charset="0"/>
                <a:cs typeface="Arial" panose="020B0604020202020204" pitchFamily="34" charset="0"/>
              </a:rPr>
              <a:t>to reporting requirements (i.e</a:t>
            </a:r>
            <a:r>
              <a:rPr lang="en-US" sz="1400" dirty="0" smtClean="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Annual Plans, Annual Reports and Audited Financial Statements</a:t>
            </a:r>
            <a:r>
              <a:rPr lang="en-US" sz="1400" dirty="0" smtClean="0">
                <a:latin typeface="Arial" panose="020B0604020202020204" pitchFamily="34" charset="0"/>
                <a:cs typeface="Arial" panose="020B0604020202020204" pitchFamily="34" charset="0"/>
              </a:rPr>
              <a:t>)</a:t>
            </a:r>
          </a:p>
          <a:p>
            <a:pPr lvl="1">
              <a:spcBef>
                <a:spcPts val="0"/>
              </a:spcBef>
              <a:buFont typeface="Arial" panose="020B0604020202020204" pitchFamily="34" charset="0"/>
              <a:buChar char="‒"/>
            </a:pPr>
            <a:endParaRPr lang="en-CA" sz="1100" dirty="0">
              <a:latin typeface="Arial" panose="020B0604020202020204" pitchFamily="34" charset="0"/>
              <a:cs typeface="Arial" panose="020B0604020202020204" pitchFamily="34" charset="0"/>
            </a:endParaRPr>
          </a:p>
          <a:p>
            <a:pPr marL="182563" lvl="1" indent="-182563">
              <a:spcBef>
                <a:spcPts val="0"/>
              </a:spcBef>
              <a:buFont typeface="Arial"/>
              <a:buChar char="•"/>
            </a:pPr>
            <a:r>
              <a:rPr lang="en-US" sz="1600" dirty="0" smtClean="0"/>
              <a:t>At request of EI Commissioners </a:t>
            </a:r>
            <a:r>
              <a:rPr lang="en-US" sz="1600" dirty="0"/>
              <a:t>for Employers and </a:t>
            </a:r>
            <a:r>
              <a:rPr lang="en-US" sz="1600" dirty="0" smtClean="0"/>
              <a:t>Workers, amended LMDAs require PTs to:</a:t>
            </a:r>
          </a:p>
          <a:p>
            <a:pPr lvl="1">
              <a:spcBef>
                <a:spcPts val="0"/>
              </a:spcBef>
              <a:buFont typeface="Arial" panose="020B0604020202020204" pitchFamily="34" charset="0"/>
              <a:buChar char="‒"/>
            </a:pPr>
            <a:r>
              <a:rPr lang="en-US" sz="1400" dirty="0" smtClean="0">
                <a:latin typeface="Arial" panose="020B0604020202020204" pitchFamily="34" charset="0"/>
                <a:cs typeface="Arial" panose="020B0604020202020204" pitchFamily="34" charset="0"/>
              </a:rPr>
              <a:t>Consult with employer, employee and Official Language organizations as part of annual planning process</a:t>
            </a:r>
          </a:p>
          <a:p>
            <a:pPr lvl="1">
              <a:spcBef>
                <a:spcPts val="0"/>
              </a:spcBef>
              <a:buFont typeface="Arial" panose="020B0604020202020204" pitchFamily="34" charset="0"/>
              <a:buChar char="‒"/>
            </a:pPr>
            <a:r>
              <a:rPr lang="en-US" sz="1400" dirty="0" smtClean="0">
                <a:latin typeface="Arial" panose="020B0604020202020204" pitchFamily="34" charset="0"/>
                <a:cs typeface="Arial" panose="020B0604020202020204" pitchFamily="34" charset="0"/>
              </a:rPr>
              <a:t>Provide ESDC with list of </a:t>
            </a:r>
            <a:r>
              <a:rPr lang="en-CA" sz="1400" dirty="0" smtClean="0">
                <a:latin typeface="Arial" panose="020B0604020202020204" pitchFamily="34" charset="0"/>
                <a:cs typeface="Arial" panose="020B0604020202020204" pitchFamily="34" charset="0"/>
              </a:rPr>
              <a:t>stakeholders consulted, key priorities coming out of consultations and linkages with labour market programming priorities</a:t>
            </a:r>
          </a:p>
          <a:p>
            <a:pPr lvl="1">
              <a:spcBef>
                <a:spcPts val="0"/>
              </a:spcBef>
              <a:buFont typeface="Arial" panose="020B0604020202020204" pitchFamily="34" charset="0"/>
              <a:buChar char="‒"/>
            </a:pPr>
            <a:endParaRPr lang="en-US" sz="1100" dirty="0">
              <a:latin typeface="Arial" panose="020B0604020202020204" pitchFamily="34" charset="0"/>
              <a:cs typeface="Arial" panose="020B0604020202020204" pitchFamily="34" charset="0"/>
            </a:endParaRPr>
          </a:p>
          <a:p>
            <a:pPr marL="182563" lvl="2" indent="-182563">
              <a:spcBef>
                <a:spcPts val="0"/>
              </a:spcBef>
            </a:pPr>
            <a:r>
              <a:rPr lang="en-CA" sz="1600" dirty="0"/>
              <a:t>PTs must </a:t>
            </a:r>
            <a:r>
              <a:rPr lang="en-CA" sz="1600" dirty="0" smtClean="0"/>
              <a:t>implement </a:t>
            </a:r>
            <a:r>
              <a:rPr lang="en-CA" sz="1600" dirty="0"/>
              <a:t>the Targeting, Referral and Feedback (TRF) system by no later than March 31, 2020, if they do not already have the system in place. Through TRF, PTs can proactively target EI applicants for early intervention, either directing them to relevant job opportunities or PT programs and services</a:t>
            </a:r>
          </a:p>
          <a:p>
            <a:pPr lvl="2">
              <a:spcBef>
                <a:spcPts val="0"/>
              </a:spcBef>
              <a:buFont typeface="Courier New" panose="02070309020205020404" pitchFamily="49" charset="0"/>
              <a:buChar char="o"/>
            </a:pPr>
            <a:endParaRPr lang="en-US" sz="1100" dirty="0">
              <a:latin typeface="Arial" panose="020B0604020202020204" pitchFamily="34" charset="0"/>
              <a:cs typeface="Arial" panose="020B0604020202020204" pitchFamily="34" charset="0"/>
            </a:endParaRPr>
          </a:p>
          <a:p>
            <a:pPr marL="182563" lvl="0" indent="-182563">
              <a:spcBef>
                <a:spcPts val="0"/>
              </a:spcBef>
            </a:pPr>
            <a:r>
              <a:rPr lang="en-US" sz="1600" dirty="0" smtClean="0"/>
              <a:t>Strengthened </a:t>
            </a:r>
            <a:r>
              <a:rPr lang="en-US" sz="1600" dirty="0"/>
              <a:t>performance measurement strategy </a:t>
            </a:r>
            <a:r>
              <a:rPr lang="en-US" sz="1600" dirty="0" smtClean="0"/>
              <a:t>included in amending agreements with </a:t>
            </a:r>
            <a:r>
              <a:rPr lang="en-US" sz="1600" dirty="0"/>
              <a:t>PTs</a:t>
            </a:r>
          </a:p>
          <a:p>
            <a:pPr lvl="1">
              <a:spcBef>
                <a:spcPts val="0"/>
              </a:spcBef>
            </a:pPr>
            <a:r>
              <a:rPr lang="en-US" sz="1400" dirty="0"/>
              <a:t>Once fully implemented, </a:t>
            </a:r>
            <a:r>
              <a:rPr lang="en-US" sz="1400" dirty="0" smtClean="0"/>
              <a:t>it will improve measurement </a:t>
            </a:r>
            <a:r>
              <a:rPr lang="en-US" sz="1400" dirty="0"/>
              <a:t>of impacts and analysis within and across jurisdictions</a:t>
            </a:r>
          </a:p>
          <a:p>
            <a:pPr lvl="2">
              <a:spcBef>
                <a:spcPts val="0"/>
              </a:spcBef>
              <a:buFont typeface="Arial" panose="020B0604020202020204" pitchFamily="34" charset="0"/>
              <a:buChar char="‒"/>
            </a:pPr>
            <a:endParaRPr lang="en-US" sz="1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42882999"/>
      </p:ext>
    </p:extLst>
  </p:cSld>
  <p:clrMapOvr>
    <a:masterClrMapping/>
  </p:clrMapOvr>
  <p:timing>
    <p:tnLst>
      <p:par>
        <p:cTn id="1" dur="indefinite" restart="never" nodeType="tmRoot"/>
      </p:par>
    </p:tnLst>
  </p:timing>
</p:sld>
</file>

<file path=ppt/theme/theme1.xml><?xml version="1.0" encoding="utf-8"?>
<a:theme xmlns:a="http://schemas.openxmlformats.org/drawingml/2006/main" name="4x3_ESDC_01">
  <a:themeElements>
    <a:clrScheme name="ESDC - Colour 1">
      <a:dk1>
        <a:srgbClr val="000000"/>
      </a:dk1>
      <a:lt1>
        <a:sysClr val="window" lastClr="FFFFFF"/>
      </a:lt1>
      <a:dk2>
        <a:srgbClr val="188394"/>
      </a:dk2>
      <a:lt2>
        <a:srgbClr val="96D9DC"/>
      </a:lt2>
      <a:accent1>
        <a:srgbClr val="C90031"/>
      </a:accent1>
      <a:accent2>
        <a:srgbClr val="DE5372"/>
      </a:accent2>
      <a:accent3>
        <a:srgbClr val="4CA28D"/>
      </a:accent3>
      <a:accent4>
        <a:srgbClr val="87C6B6"/>
      </a:accent4>
      <a:accent5>
        <a:srgbClr val="DD5B49"/>
      </a:accent5>
      <a:accent6>
        <a:srgbClr val="E99586"/>
      </a:accent6>
      <a:hlink>
        <a:srgbClr val="0000FF"/>
      </a:hlink>
      <a:folHlink>
        <a:srgbClr val="96D9D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A2-LMTA-DECK-101-with-background-and-history-June192018-TD">
  <a:themeElements>
    <a:clrScheme name="ESDC - Colour 1">
      <a:dk1>
        <a:srgbClr val="000000"/>
      </a:dk1>
      <a:lt1>
        <a:sysClr val="window" lastClr="FFFFFF"/>
      </a:lt1>
      <a:dk2>
        <a:srgbClr val="188394"/>
      </a:dk2>
      <a:lt2>
        <a:srgbClr val="96D9DC"/>
      </a:lt2>
      <a:accent1>
        <a:srgbClr val="C90031"/>
      </a:accent1>
      <a:accent2>
        <a:srgbClr val="DE5372"/>
      </a:accent2>
      <a:accent3>
        <a:srgbClr val="4CA28D"/>
      </a:accent3>
      <a:accent4>
        <a:srgbClr val="87C6B6"/>
      </a:accent4>
      <a:accent5>
        <a:srgbClr val="DD5B49"/>
      </a:accent5>
      <a:accent6>
        <a:srgbClr val="E99586"/>
      </a:accent6>
      <a:hlink>
        <a:srgbClr val="0000FF"/>
      </a:hlink>
      <a:folHlink>
        <a:srgbClr val="96D9D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ContTruc" ma:contentTypeID="0x0101004B9DE00CD6BF494E8621095E7F111E35004F74A9B650681B41AF60680931644FF8" ma:contentTypeVersion="38" ma:contentTypeDescription="ContTrucD" ma:contentTypeScope="" ma:versionID="06d894131a5b51e5018a3d3b80897f3d">
  <xsd:schema xmlns:xsd="http://www.w3.org/2001/XMLSchema" xmlns:xs="http://www.w3.org/2001/XMLSchema" xmlns:p="http://schemas.microsoft.com/office/2006/metadata/properties" xmlns:ns1="http://schemas.microsoft.com/sharepoint/v3" xmlns:ns2="4f810ac0-7940-4b47-8510-ccc18747f341" xmlns:ns3="aeabe285-28c2-4b4a-a8cd-631679229c94" xmlns:ns4="http://schemas.microsoft.com/sharepoint/v4" targetNamespace="http://schemas.microsoft.com/office/2006/metadata/properties" ma:root="true" ma:fieldsID="457b7fe014ac0dad4a48e1791a399ad9" ns1:_="" ns2:_="" ns3:_="" ns4:_="">
    <xsd:import namespace="http://schemas.microsoft.com/sharepoint/v3"/>
    <xsd:import namespace="4f810ac0-7940-4b47-8510-ccc18747f341"/>
    <xsd:import namespace="aeabe285-28c2-4b4a-a8cd-631679229c94"/>
    <xsd:import namespace="http://schemas.microsoft.com/sharepoint/v4"/>
    <xsd:element name="properties">
      <xsd:complexType>
        <xsd:sequence>
          <xsd:element name="documentManagement">
            <xsd:complexType>
              <xsd:all>
                <xsd:element ref="ns2:ClpServices"/>
                <xsd:element ref="ns3:PgResponsibleResponsable" minOccurs="0"/>
                <xsd:element ref="ns2:TxtResumeE"/>
                <xsd:element ref="ns2:TxtResumeF"/>
                <xsd:element ref="ns2:TxtMotClef" minOccurs="0"/>
                <xsd:element ref="ns2:NbDuree"/>
                <xsd:element ref="ns2:ChkNouveauEmp" minOccurs="0"/>
                <xsd:element ref="ns2:ChLocationEmplacement"/>
                <xsd:element ref="ns2:C_ClpServices" minOccurs="0"/>
                <xsd:element ref="ns2:ChkTraitementInitial" minOccurs="0"/>
                <xsd:element ref="ns2:NbVersion" minOccurs="0"/>
                <xsd:element ref="ns4:IconOverlay" minOccurs="0"/>
                <xsd:element ref="ns1:_vti_ItemDeclaredRecord" minOccurs="0"/>
                <xsd:element ref="ns1:_vti_ItemHoldRecordStatus" minOccurs="0"/>
                <xsd:element ref="ns1:_dlc_ExpireDateSaved" minOccurs="0"/>
                <xsd:element ref="ns1:_dlc_ExpireDate" minOccurs="0"/>
                <xsd:element ref="ns1:_dlc_Exemp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22" nillable="true" ma:displayName="Declared Record" ma:hidden="true" ma:internalName="_vti_ItemDeclaredRecord" ma:readOnly="true">
      <xsd:simpleType>
        <xsd:restriction base="dms:DateTime"/>
      </xsd:simpleType>
    </xsd:element>
    <xsd:element name="_vti_ItemHoldRecordStatus" ma:index="23" nillable="true" ma:displayName="Hold and Record Status" ma:decimals="0" ma:hidden="true" ma:internalName="_vti_ItemHoldRecordStatus" ma:readOnly="true">
      <xsd:simpleType>
        <xsd:restriction base="dms:Unknown"/>
      </xsd:simpleType>
    </xsd:element>
    <xsd:element name="_dlc_ExpireDateSaved" ma:index="24" nillable="true" ma:displayName="Original Expiration Date" ma:hidden="true" ma:internalName="_dlc_ExpireDateSaved" ma:readOnly="true">
      <xsd:simpleType>
        <xsd:restriction base="dms:DateTime"/>
      </xsd:simpleType>
    </xsd:element>
    <xsd:element name="_dlc_ExpireDate" ma:index="25" nillable="true" ma:displayName="Expiration Date" ma:hidden="true" ma:internalName="_dlc_ExpireDate" ma:readOnly="true">
      <xsd:simpleType>
        <xsd:restriction base="dms:DateTime"/>
      </xsd:simpleType>
    </xsd:element>
    <xsd:element name="_dlc_Exempt" ma:index="26"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f810ac0-7940-4b47-8510-ccc18747f341" elementFormDefault="qualified">
    <xsd:import namespace="http://schemas.microsoft.com/office/2006/documentManagement/types"/>
    <xsd:import namespace="http://schemas.microsoft.com/office/infopath/2007/PartnerControls"/>
    <xsd:element name="ClpServices" ma:index="2" ma:displayName="ClpServices" ma:description="ClpServicesD" ma:list="{34A2CCC2-8655-4786-B8EE-4A9DDB8FA9D0}" ma:internalName="ClpServices" ma:showField="Title" ma:web="aeabe285-28c2-4b4a-a8cd-631679229c94">
      <xsd:simpleType>
        <xsd:restriction base="dms:Lookup"/>
      </xsd:simpleType>
    </xsd:element>
    <xsd:element name="TxtResumeE" ma:index="4" ma:displayName="TxtResumeE" ma:description="TxtResumeED" ma:internalName="TxtResumeE">
      <xsd:simpleType>
        <xsd:restriction base="dms:Text">
          <xsd:maxLength value="150"/>
        </xsd:restriction>
      </xsd:simpleType>
    </xsd:element>
    <xsd:element name="TxtResumeF" ma:index="5" ma:displayName="TxtResumeF" ma:description="TxtResumeFD" ma:internalName="TxtResumeF">
      <xsd:simpleType>
        <xsd:restriction base="dms:Text">
          <xsd:maxLength value="150"/>
        </xsd:restriction>
      </xsd:simpleType>
    </xsd:element>
    <xsd:element name="TxtMotClef" ma:index="6" nillable="true" ma:displayName="TxtMotClef" ma:description="TxtMotClefD" ma:internalName="TxtMotClef">
      <xsd:simpleType>
        <xsd:restriction base="dms:Text">
          <xsd:maxLength value="255"/>
        </xsd:restriction>
      </xsd:simpleType>
    </xsd:element>
    <xsd:element name="NbDuree" ma:index="7" ma:displayName="NbDuree" ma:decimals="0" ma:default="12" ma:description="NbDureeD" ma:internalName="NbDuree" ma:percentage="FALSE">
      <xsd:simpleType>
        <xsd:restriction base="dms:Number">
          <xsd:maxInclusive value="24"/>
          <xsd:minInclusive value="3"/>
        </xsd:restriction>
      </xsd:simpleType>
    </xsd:element>
    <xsd:element name="ChkNouveauEmp" ma:index="8" nillable="true" ma:displayName="ChkNouveauEmp" ma:default="0" ma:description="ChkNouveauEmpD" ma:internalName="ChkNouveauEmp">
      <xsd:simpleType>
        <xsd:restriction base="dms:Boolean"/>
      </xsd:simpleType>
    </xsd:element>
    <xsd:element name="ChLocationEmplacement" ma:index="9" ma:displayName="ChLocationEmplacement" ma:default="Client Library / Bibliothèque client" ma:description="ChLocationEmplacementD" ma:format="Dropdown" ma:internalName="ChLocationEmplacement">
      <xsd:simpleType>
        <xsd:restriction base="dms:Choice">
          <xsd:enumeration value="Client Library / Bibliothèque client"/>
          <xsd:enumeration value="Technical Library / Bibliothèque technique"/>
          <xsd:enumeration value="Archive"/>
          <xsd:enumeration value="Work in progress library / Bibliothèque de travaux en cours"/>
        </xsd:restriction>
      </xsd:simpleType>
    </xsd:element>
    <xsd:element name="C_ClpServices" ma:index="17" nillable="true" ma:displayName="C_ClpServices" ma:internalName="C_ClpServices" ma:readOnly="true">
      <xsd:simpleType>
        <xsd:restriction base="dms:Text"/>
      </xsd:simpleType>
    </xsd:element>
    <xsd:element name="ChkTraitementInitial" ma:index="18" nillable="true" ma:displayName="ChkTraitementInitial" ma:default="0" ma:description="To know if initial workflow is done&#10;Pour voir si le flux de travail initial est fait" ma:hidden="true" ma:internalName="ChkTraitementInitial" ma:readOnly="false">
      <xsd:simpleType>
        <xsd:restriction base="dms:Boolean"/>
      </xsd:simpleType>
    </xsd:element>
    <xsd:element name="NbVersion" ma:index="19" nillable="true" ma:displayName="NbVersion" ma:description="Enregistre la version du document / Saves the document version" ma:hidden="true" ma:internalName="NbVersion" ma:readOnly="fals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aeabe285-28c2-4b4a-a8cd-631679229c94" elementFormDefault="qualified">
    <xsd:import namespace="http://schemas.microsoft.com/office/2006/documentManagement/types"/>
    <xsd:import namespace="http://schemas.microsoft.com/office/infopath/2007/PartnerControls"/>
    <xsd:element name="PgResponsibleResponsable" ma:index="3" nillable="true" ma:displayName="PgResponsibleResponsable" ma:description="" ma:list="UserInfo" ma:SharePointGroup="0" ma:internalName="PgResponsibleResponsabl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1"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xtMotClef xmlns="4f810ac0-7940-4b47-8510-ccc18747f341" xsi:nil="true"/>
    <NbDuree xmlns="4f810ac0-7940-4b47-8510-ccc18747f341">12</NbDuree>
    <NbVersion xmlns="4f810ac0-7940-4b47-8510-ccc18747f341" xsi:nil="true"/>
    <ClpServices xmlns="4f810ac0-7940-4b47-8510-ccc18747f341"/>
    <IconOverlay xmlns="http://schemas.microsoft.com/sharepoint/v4" xsi:nil="true"/>
    <ChkNouveauEmp xmlns="4f810ac0-7940-4b47-8510-ccc18747f341">false</ChkNouveauEmp>
    <ChkTraitementInitial xmlns="4f810ac0-7940-4b47-8510-ccc18747f341">false</ChkTraitementInitial>
    <TxtResumeE xmlns="4f810ac0-7940-4b47-8510-ccc18747f341"/>
    <ChLocationEmplacement xmlns="4f810ac0-7940-4b47-8510-ccc18747f341">Client Library / Bibliothèque client</ChLocationEmplacement>
    <TxtResumeF xmlns="4f810ac0-7940-4b47-8510-ccc18747f341"/>
    <PgResponsibleResponsable xmlns="aeabe285-28c2-4b4a-a8cd-631679229c94">
      <UserInfo>
        <DisplayName>Ke, Jun J [NC]</DisplayName>
        <AccountId>126</AccountId>
        <AccountType/>
      </UserInfo>
    </PgResponsibleResponsable>
    <C_ClpServices xmlns="4f810ac0-7940-4b47-8510-ccc18747f341" xsi:nil="true"/>
  </documentManagement>
</p:properties>
</file>

<file path=customXml/itemProps1.xml><?xml version="1.0" encoding="utf-8"?>
<ds:datastoreItem xmlns:ds="http://schemas.openxmlformats.org/officeDocument/2006/customXml" ds:itemID="{B0AAC984-BC5B-420B-9BA4-446A14531E2C}">
  <ds:schemaRefs>
    <ds:schemaRef ds:uri="http://schemas.microsoft.com/sharepoint/v3/contenttype/forms"/>
  </ds:schemaRefs>
</ds:datastoreItem>
</file>

<file path=customXml/itemProps2.xml><?xml version="1.0" encoding="utf-8"?>
<ds:datastoreItem xmlns:ds="http://schemas.openxmlformats.org/officeDocument/2006/customXml" ds:itemID="{175347C6-2943-4BCC-A381-DB53E470B6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f810ac0-7940-4b47-8510-ccc18747f341"/>
    <ds:schemaRef ds:uri="aeabe285-28c2-4b4a-a8cd-631679229c9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64A6F48-B097-4499-8325-F714BDD99500}">
  <ds:schemaRefs>
    <ds:schemaRef ds:uri="http://www.w3.org/XML/1998/namespace"/>
    <ds:schemaRef ds:uri="http://schemas.microsoft.com/office/2006/metadata/properties"/>
    <ds:schemaRef ds:uri="4f810ac0-7940-4b47-8510-ccc18747f341"/>
    <ds:schemaRef ds:uri="http://schemas.microsoft.com/sharepoint/v3"/>
    <ds:schemaRef ds:uri="http://schemas.microsoft.com/office/infopath/2007/PartnerControls"/>
    <ds:schemaRef ds:uri="http://schemas.openxmlformats.org/package/2006/metadata/core-properties"/>
    <ds:schemaRef ds:uri="http://schemas.microsoft.com/office/2006/documentManagement/types"/>
    <ds:schemaRef ds:uri="http://purl.org/dc/dcmitype/"/>
    <ds:schemaRef ds:uri="http://purl.org/dc/elements/1.1/"/>
    <ds:schemaRef ds:uri="http://schemas.microsoft.com/sharepoint/v4"/>
    <ds:schemaRef ds:uri="aeabe285-28c2-4b4a-a8cd-631679229c94"/>
    <ds:schemaRef ds:uri="http://purl.org/dc/terms/"/>
  </ds:schemaRefs>
</ds:datastoreItem>
</file>

<file path=docProps/app.xml><?xml version="1.0" encoding="utf-8"?>
<Properties xmlns="http://schemas.openxmlformats.org/officeDocument/2006/extended-properties" xmlns:vt="http://schemas.openxmlformats.org/officeDocument/2006/docPropsVTypes">
  <Template>PPT4x3_ESDC_Final_EN01</Template>
  <TotalTime>1261</TotalTime>
  <Words>2105</Words>
  <Application>Microsoft Office PowerPoint</Application>
  <PresentationFormat>On-screen Show (4:3)</PresentationFormat>
  <Paragraphs>234</Paragraphs>
  <Slides>15</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MS PGothic</vt:lpstr>
      <vt:lpstr>Arial</vt:lpstr>
      <vt:lpstr>Calibri</vt:lpstr>
      <vt:lpstr>Courier New</vt:lpstr>
      <vt:lpstr>Verdana</vt:lpstr>
      <vt:lpstr>Wingdings</vt:lpstr>
      <vt:lpstr>4x3_ESDC_01</vt:lpstr>
      <vt:lpstr>2A2-LMTA-DECK-101-with-background-and-history-June192018-TD</vt:lpstr>
      <vt:lpstr>Labour Market Development Agreements and Work-Sharing</vt:lpstr>
      <vt:lpstr>Outline</vt:lpstr>
      <vt:lpstr>Employment Insurance (EI) Part II</vt:lpstr>
      <vt:lpstr>EI Part II Pan-Canadian Programming</vt:lpstr>
      <vt:lpstr>Labour Market Development Agreements (LMDAs): Program design and delivery</vt:lpstr>
      <vt:lpstr>Budget 2016 &amp; Budget 2017: Renewed priority to strengthen labour market programming</vt:lpstr>
      <vt:lpstr>LMDAs: National Highlights 2016-2017</vt:lpstr>
      <vt:lpstr>Budget 2017 changes to the LMDAs</vt:lpstr>
      <vt:lpstr>Budget 2017 Changes to the LMDAs (cont’d)</vt:lpstr>
      <vt:lpstr>LMDA Workforce Adjustment Measures</vt:lpstr>
      <vt:lpstr>Work-Sharing Program (WS)</vt:lpstr>
      <vt:lpstr>Temporary Special WS Measures</vt:lpstr>
      <vt:lpstr>PowerPoint Presentation</vt:lpstr>
      <vt:lpstr>Annex 1: Targeting, Referral, and Feedback</vt:lpstr>
      <vt:lpstr>Annex 2: WS Program Highlights</vt:lpstr>
    </vt:vector>
  </TitlesOfParts>
  <Company>GoC / GdC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Labour Market Transfer Agreements</dc:title>
  <dc:creator>Hakeemi, Haseena</dc:creator>
  <cp:lastModifiedBy>Matthew Houston</cp:lastModifiedBy>
  <cp:revision>88</cp:revision>
  <cp:lastPrinted>2018-10-30T20:36:55Z</cp:lastPrinted>
  <dcterms:created xsi:type="dcterms:W3CDTF">2018-10-02T15:35:35Z</dcterms:created>
  <dcterms:modified xsi:type="dcterms:W3CDTF">2018-11-07T16:43:05Z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policyId">
    <vt:lpwstr/>
  </property>
  <property fmtid="{D5CDD505-2E9C-101B-9397-08002B2CF9AE}" pid="3" name="ContentTypeId">
    <vt:lpwstr>0x0101040003A63F095AE43C418C5EB8D418AD87E4008A2F70CE93A5824AB942A768F5BED4E8</vt:lpwstr>
  </property>
  <property fmtid="{D5CDD505-2E9C-101B-9397-08002B2CF9AE}" pid="4" name="ItemRetentionFormula">
    <vt:lpwstr/>
  </property>
  <property fmtid="{D5CDD505-2E9C-101B-9397-08002B2CF9AE}" pid="5" name="WorkflowChangePath">
    <vt:lpwstr>7ab30019-3554-4919-b6f6-c90dc74a1bdf,4;</vt:lpwstr>
  </property>
</Properties>
</file>