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71" r:id="rId6"/>
    <p:sldMasterId id="2147483682" r:id="rId7"/>
  </p:sldMasterIdLst>
  <p:notesMasterIdLst>
    <p:notesMasterId r:id="rId38"/>
  </p:notesMasterIdLst>
  <p:sldIdLst>
    <p:sldId id="256" r:id="rId8"/>
    <p:sldId id="266" r:id="rId9"/>
    <p:sldId id="267" r:id="rId10"/>
    <p:sldId id="280" r:id="rId11"/>
    <p:sldId id="262" r:id="rId12"/>
    <p:sldId id="265" r:id="rId13"/>
    <p:sldId id="283" r:id="rId14"/>
    <p:sldId id="284" r:id="rId15"/>
    <p:sldId id="263" r:id="rId16"/>
    <p:sldId id="264" r:id="rId17"/>
    <p:sldId id="260" r:id="rId18"/>
    <p:sldId id="286" r:id="rId19"/>
    <p:sldId id="287" r:id="rId20"/>
    <p:sldId id="258" r:id="rId21"/>
    <p:sldId id="271" r:id="rId22"/>
    <p:sldId id="272" r:id="rId23"/>
    <p:sldId id="278" r:id="rId24"/>
    <p:sldId id="273" r:id="rId25"/>
    <p:sldId id="274" r:id="rId26"/>
    <p:sldId id="275" r:id="rId27"/>
    <p:sldId id="276" r:id="rId28"/>
    <p:sldId id="281" r:id="rId29"/>
    <p:sldId id="269" r:id="rId30"/>
    <p:sldId id="261" r:id="rId31"/>
    <p:sldId id="282" r:id="rId32"/>
    <p:sldId id="288" r:id="rId33"/>
    <p:sldId id="279" r:id="rId34"/>
    <p:sldId id="259" r:id="rId35"/>
    <p:sldId id="285" r:id="rId36"/>
    <p:sldId id="277"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951DDA-3C35-479A-9596-86358749D996}">
          <p14:sldIdLst>
            <p14:sldId id="256"/>
            <p14:sldId id="266"/>
          </p14:sldIdLst>
        </p14:section>
        <p14:section name="Ag day" id="{8B325BA7-5394-484E-B439-6A16E3E04C67}">
          <p14:sldIdLst>
            <p14:sldId id="267"/>
            <p14:sldId id="280"/>
            <p14:sldId id="262"/>
            <p14:sldId id="265"/>
            <p14:sldId id="283"/>
            <p14:sldId id="284"/>
            <p14:sldId id="263"/>
            <p14:sldId id="264"/>
          </p14:sldIdLst>
        </p14:section>
        <p14:section name="Opportunities for FCC" id="{03B4B53C-BA70-4821-A4DA-C0E60944377F}">
          <p14:sldIdLst>
            <p14:sldId id="260"/>
            <p14:sldId id="286"/>
            <p14:sldId id="287"/>
            <p14:sldId id="258"/>
            <p14:sldId id="271"/>
            <p14:sldId id="272"/>
            <p14:sldId id="278"/>
            <p14:sldId id="273"/>
            <p14:sldId id="274"/>
            <p14:sldId id="275"/>
            <p14:sldId id="276"/>
            <p14:sldId id="281"/>
          </p14:sldIdLst>
        </p14:section>
        <p14:section name="Partnership" id="{5BD0F3C7-E497-49B8-BEBD-F9882310B37E}">
          <p14:sldIdLst>
            <p14:sldId id="269"/>
            <p14:sldId id="261"/>
            <p14:sldId id="282"/>
            <p14:sldId id="288"/>
            <p14:sldId id="279"/>
            <p14:sldId id="259"/>
            <p14:sldId id="285"/>
            <p14:sldId id="2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44"/>
    <a:srgbClr val="EF515B"/>
    <a:srgbClr val="0EAF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2" autoAdjust="0"/>
    <p:restoredTop sz="75469" autoAdjust="0"/>
  </p:normalViewPr>
  <p:slideViewPr>
    <p:cSldViewPr snapToGrid="0" showGuides="1">
      <p:cViewPr varScale="1">
        <p:scale>
          <a:sx n="70" d="100"/>
          <a:sy n="70" d="100"/>
        </p:scale>
        <p:origin x="936" y="66"/>
      </p:cViewPr>
      <p:guideLst>
        <p:guide orient="horz" pos="2160"/>
        <p:guide pos="3840"/>
      </p:guideLst>
    </p:cSldViewPr>
  </p:slideViewPr>
  <p:notesTextViewPr>
    <p:cViewPr>
      <p:scale>
        <a:sx n="1" d="1"/>
        <a:sy n="1" d="1"/>
      </p:scale>
      <p:origin x="0" y="0"/>
    </p:cViewPr>
  </p:notesTextViewPr>
  <p:sorterViewPr>
    <p:cViewPr>
      <p:scale>
        <a:sx n="125" d="100"/>
        <a:sy n="125" d="100"/>
      </p:scale>
      <p:origin x="0" y="-130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F3456-5E2D-41CE-BBED-1BA91DF222A8}" type="datetimeFigureOut">
              <a:rPr lang="en-US" smtClean="0"/>
              <a:t>2/26/2018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3B57A-2FBF-4378-BB42-0E1A8826FD79}" type="slidenum">
              <a:rPr lang="en-US" smtClean="0"/>
              <a:t>‹#›</a:t>
            </a:fld>
            <a:endParaRPr lang="en-US"/>
          </a:p>
        </p:txBody>
      </p:sp>
    </p:spTree>
    <p:extLst>
      <p:ext uri="{BB962C8B-B14F-4D97-AF65-F5344CB8AC3E}">
        <p14:creationId xmlns:p14="http://schemas.microsoft.com/office/powerpoint/2010/main" val="2316940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350">
              <a:buFont typeface="Arial" panose="020B0604020202020204" pitchFamily="34" charset="0"/>
              <a:buChar char="•"/>
              <a:defRPr/>
            </a:pPr>
            <a:r>
              <a:rPr lang="en-CA" dirty="0"/>
              <a:t>As I speak, our hashtag that you can see on the top-right corner of the screen is trending in Canada.</a:t>
            </a:r>
          </a:p>
          <a:p>
            <a:pPr marL="171450" indent="-171450" defTabSz="914350">
              <a:buFont typeface="Arial" panose="020B0604020202020204" pitchFamily="34" charset="0"/>
              <a:buChar char="•"/>
              <a:defRPr/>
            </a:pPr>
            <a:r>
              <a:rPr lang="en-CA" dirty="0"/>
              <a:t>Well over 100 events across the country, touching thousands of people! </a:t>
            </a:r>
          </a:p>
          <a:p>
            <a:pPr marL="171441" indent="-171441">
              <a:buFont typeface="Arial" panose="020B0604020202020204" pitchFamily="34" charset="0"/>
              <a:buChar char="•"/>
            </a:pPr>
            <a:r>
              <a:rPr lang="en-CA" dirty="0"/>
              <a:t>Agriculture in the Classroom Newfoundland and Labrador events in the schools</a:t>
            </a:r>
          </a:p>
          <a:p>
            <a:pPr marL="171441" indent="-171441">
              <a:buFont typeface="Arial" panose="020B0604020202020204" pitchFamily="34" charset="0"/>
              <a:buChar char="•"/>
            </a:pPr>
            <a:r>
              <a:rPr lang="en-CA" dirty="0" err="1"/>
              <a:t>Riskan</a:t>
            </a:r>
            <a:r>
              <a:rPr lang="en-CA" dirty="0"/>
              <a:t> Hope Farm tour – bringing students to visit a farm in Craik SK</a:t>
            </a:r>
          </a:p>
          <a:p>
            <a:pPr marL="171441" indent="-171441">
              <a:buFont typeface="Arial" panose="020B0604020202020204" pitchFamily="34" charset="0"/>
              <a:buChar char="•"/>
            </a:pPr>
            <a:r>
              <a:rPr lang="en-CA" dirty="0"/>
              <a:t>University of Guelph Food Talk is hosting an event at the university to help share their story with students, staff and community members</a:t>
            </a:r>
          </a:p>
          <a:p>
            <a:pPr marL="171441" indent="-171441">
              <a:buFont typeface="Arial" panose="020B0604020202020204" pitchFamily="34" charset="0"/>
              <a:buChar char="•"/>
            </a:pPr>
            <a:endParaRPr lang="en-CA" dirty="0"/>
          </a:p>
          <a:p>
            <a:pPr marL="171441" indent="-171441">
              <a:buFont typeface="Arial" panose="020B0604020202020204" pitchFamily="34" charset="0"/>
              <a:buChar char="•"/>
            </a:pPr>
            <a:r>
              <a:rPr lang="en-CA" dirty="0"/>
              <a:t>Not every event is a huge one either. A couple of hours down the road from the </a:t>
            </a:r>
            <a:r>
              <a:rPr lang="en-CA" dirty="0" err="1"/>
              <a:t>Riskan</a:t>
            </a:r>
            <a:r>
              <a:rPr lang="en-CA" dirty="0"/>
              <a:t> Hope Farm , near Shell Lake Saskatchewan, a farmer named Irene is inviting people to her place for a kitchen party! Irene is a small farmer who has llamas, sheep and goats. These are usually the types of events that we don’t hear about but know there’s many just like this being planned.  It shows the true essence of Canada’s Agriculture Day and it’s inspiring all types of people across Canadian agriculture to get involved.  </a:t>
            </a:r>
          </a:p>
          <a:p>
            <a:endParaRPr lang="en-US" dirty="0"/>
          </a:p>
        </p:txBody>
      </p:sp>
      <p:sp>
        <p:nvSpPr>
          <p:cNvPr id="4" name="Slide Number Placeholder 3"/>
          <p:cNvSpPr>
            <a:spLocks noGrp="1"/>
          </p:cNvSpPr>
          <p:nvPr>
            <p:ph type="sldNum" sz="quarter" idx="10"/>
          </p:nvPr>
        </p:nvSpPr>
        <p:spPr/>
        <p:txBody>
          <a:bodyPr/>
          <a:lstStyle/>
          <a:p>
            <a:fld id="{7F240528-9170-4A1D-B41F-82CCA764BFC4}" type="slidenum">
              <a:rPr lang="en-US" smtClean="0"/>
              <a:t>5</a:t>
            </a:fld>
            <a:endParaRPr lang="en-US"/>
          </a:p>
        </p:txBody>
      </p:sp>
    </p:spTree>
    <p:extLst>
      <p:ext uri="{BB962C8B-B14F-4D97-AF65-F5344CB8AC3E}">
        <p14:creationId xmlns:p14="http://schemas.microsoft.com/office/powerpoint/2010/main" val="386917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discussed when we reviewed the Corporate Plan at the December meeting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Five key areas of focus – will touch on each of them</a:t>
            </a:r>
          </a:p>
          <a:p>
            <a:pPr marL="640594" lvl="1" indent="-174708" defTabSz="931774">
              <a:buFont typeface="Arial" panose="020B0604020202020204" pitchFamily="34" charset="0"/>
              <a:buChar char="•"/>
              <a:defRPr/>
            </a:pPr>
            <a:r>
              <a:rPr lang="en-CA" dirty="0">
                <a:cs typeface="Arial" panose="020B0604020202020204" pitchFamily="34" charset="0"/>
              </a:rPr>
              <a:t>Re-envision commitment to </a:t>
            </a:r>
            <a:r>
              <a:rPr lang="en-CA" dirty="0">
                <a:solidFill>
                  <a:schemeClr val="accent4"/>
                </a:solidFill>
                <a:cs typeface="Arial" panose="020B0604020202020204" pitchFamily="34" charset="0"/>
              </a:rPr>
              <a:t>A&amp;A</a:t>
            </a:r>
            <a:endParaRPr lang="en-CA" sz="1400" dirty="0">
              <a:solidFill>
                <a:schemeClr val="accent4"/>
              </a:solidFill>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Enhance support to </a:t>
            </a:r>
            <a:r>
              <a:rPr lang="en-CA" dirty="0">
                <a:solidFill>
                  <a:schemeClr val="accent4"/>
                </a:solidFill>
                <a:cs typeface="Arial" panose="020B0604020202020204" pitchFamily="34" charset="0"/>
              </a:rPr>
              <a:t>next generation </a:t>
            </a:r>
            <a:r>
              <a:rPr lang="en-CA" dirty="0">
                <a:cs typeface="Arial" panose="020B0604020202020204" pitchFamily="34" charset="0"/>
              </a:rPr>
              <a:t>of ag</a:t>
            </a:r>
            <a:r>
              <a:rPr lang="en-CA" sz="1400" dirty="0">
                <a:cs typeface="Arial" panose="020B0604020202020204" pitchFamily="34" charset="0"/>
              </a:rPr>
              <a:t>  </a:t>
            </a:r>
            <a:endParaRPr lang="en-US"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Advance FCC’s </a:t>
            </a:r>
            <a:r>
              <a:rPr lang="en-CA" dirty="0">
                <a:solidFill>
                  <a:schemeClr val="accent4"/>
                </a:solidFill>
                <a:cs typeface="Arial" panose="020B0604020202020204" pitchFamily="34" charset="0"/>
              </a:rPr>
              <a:t>knowledge</a:t>
            </a:r>
            <a:r>
              <a:rPr lang="en-CA" dirty="0">
                <a:cs typeface="Arial" panose="020B0604020202020204" pitchFamily="34" charset="0"/>
              </a:rPr>
              <a:t> offering and </a:t>
            </a:r>
            <a:r>
              <a:rPr lang="en-CA" dirty="0">
                <a:solidFill>
                  <a:schemeClr val="accent4"/>
                </a:solidFill>
                <a:cs typeface="Arial" panose="020B0604020202020204" pitchFamily="34" charset="0"/>
              </a:rPr>
              <a:t>advisory</a:t>
            </a:r>
            <a:r>
              <a:rPr lang="en-CA" dirty="0">
                <a:cs typeface="Arial" panose="020B0604020202020204" pitchFamily="34" charset="0"/>
              </a:rPr>
              <a:t> services </a:t>
            </a:r>
            <a:endParaRPr lang="en-CA"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Adopt </a:t>
            </a:r>
            <a:r>
              <a:rPr lang="en-CA" dirty="0">
                <a:solidFill>
                  <a:schemeClr val="accent4"/>
                </a:solidFill>
                <a:cs typeface="Arial" panose="020B0604020202020204" pitchFamily="34" charset="0"/>
              </a:rPr>
              <a:t>innovation</a:t>
            </a:r>
            <a:r>
              <a:rPr lang="en-CA" dirty="0">
                <a:cs typeface="Arial" panose="020B0604020202020204" pitchFamily="34" charset="0"/>
              </a:rPr>
              <a:t> as a way of being</a:t>
            </a:r>
            <a:endParaRPr lang="en-US" sz="1000" dirty="0"/>
          </a:p>
          <a:p>
            <a:pPr marL="640594" lvl="1" indent="-174708" defTabSz="931774">
              <a:buFont typeface="Arial" panose="020B0604020202020204" pitchFamily="34" charset="0"/>
              <a:buChar char="•"/>
              <a:defRPr/>
            </a:pPr>
            <a:r>
              <a:rPr lang="en-CA" dirty="0">
                <a:cs typeface="Arial" panose="020B0604020202020204" pitchFamily="34" charset="0"/>
              </a:rPr>
              <a:t>Position FCC as a </a:t>
            </a:r>
            <a:r>
              <a:rPr lang="en-CA" dirty="0">
                <a:solidFill>
                  <a:schemeClr val="accent4"/>
                </a:solidFill>
                <a:cs typeface="Arial" panose="020B0604020202020204" pitchFamily="34" charset="0"/>
              </a:rPr>
              <a:t>CSR</a:t>
            </a:r>
            <a:r>
              <a:rPr lang="en-CA" dirty="0">
                <a:cs typeface="Arial" panose="020B0604020202020204" pitchFamily="34" charset="0"/>
              </a:rPr>
              <a:t> leader</a:t>
            </a:r>
            <a:endParaRPr lang="en-US" sz="1000"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2E27ED-E990-4FE6-BFE1-7145FFC94D8B}" type="slidenum">
              <a:rPr lang="en-CA" smtClean="0"/>
              <a:t>18</a:t>
            </a:fld>
            <a:endParaRPr lang="en-CA"/>
          </a:p>
        </p:txBody>
      </p:sp>
    </p:spTree>
    <p:extLst>
      <p:ext uri="{BB962C8B-B14F-4D97-AF65-F5344CB8AC3E}">
        <p14:creationId xmlns:p14="http://schemas.microsoft.com/office/powerpoint/2010/main" val="3195861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discussed when we reviewed the Corporate Plan at the December meeting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Five key areas of focus – will touch on each of them</a:t>
            </a:r>
          </a:p>
          <a:p>
            <a:pPr marL="640594" lvl="1" indent="-174708" defTabSz="931774">
              <a:buFont typeface="Arial" panose="020B0604020202020204" pitchFamily="34" charset="0"/>
              <a:buChar char="•"/>
              <a:defRPr/>
            </a:pPr>
            <a:r>
              <a:rPr lang="en-CA" dirty="0">
                <a:cs typeface="Arial" panose="020B0604020202020204" pitchFamily="34" charset="0"/>
              </a:rPr>
              <a:t>Re-envision commitment to </a:t>
            </a:r>
            <a:r>
              <a:rPr lang="en-CA" dirty="0">
                <a:solidFill>
                  <a:schemeClr val="accent4"/>
                </a:solidFill>
                <a:cs typeface="Arial" panose="020B0604020202020204" pitchFamily="34" charset="0"/>
              </a:rPr>
              <a:t>A&amp;A</a:t>
            </a:r>
            <a:endParaRPr lang="en-CA" sz="1400" dirty="0">
              <a:solidFill>
                <a:schemeClr val="accent4"/>
              </a:solidFill>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Enhance support to </a:t>
            </a:r>
            <a:r>
              <a:rPr lang="en-CA" dirty="0">
                <a:solidFill>
                  <a:schemeClr val="accent4"/>
                </a:solidFill>
                <a:cs typeface="Arial" panose="020B0604020202020204" pitchFamily="34" charset="0"/>
              </a:rPr>
              <a:t>next generation </a:t>
            </a:r>
            <a:r>
              <a:rPr lang="en-CA" dirty="0">
                <a:cs typeface="Arial" panose="020B0604020202020204" pitchFamily="34" charset="0"/>
              </a:rPr>
              <a:t>of ag</a:t>
            </a:r>
            <a:r>
              <a:rPr lang="en-CA" sz="1400" dirty="0">
                <a:cs typeface="Arial" panose="020B0604020202020204" pitchFamily="34" charset="0"/>
              </a:rPr>
              <a:t>  </a:t>
            </a:r>
            <a:endParaRPr lang="en-US"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Advance FCC’s </a:t>
            </a:r>
            <a:r>
              <a:rPr lang="en-CA" dirty="0">
                <a:solidFill>
                  <a:schemeClr val="accent4"/>
                </a:solidFill>
                <a:cs typeface="Arial" panose="020B0604020202020204" pitchFamily="34" charset="0"/>
              </a:rPr>
              <a:t>knowledge</a:t>
            </a:r>
            <a:r>
              <a:rPr lang="en-CA" dirty="0">
                <a:cs typeface="Arial" panose="020B0604020202020204" pitchFamily="34" charset="0"/>
              </a:rPr>
              <a:t> offering and </a:t>
            </a:r>
            <a:r>
              <a:rPr lang="en-CA" dirty="0">
                <a:solidFill>
                  <a:schemeClr val="accent4"/>
                </a:solidFill>
                <a:cs typeface="Arial" panose="020B0604020202020204" pitchFamily="34" charset="0"/>
              </a:rPr>
              <a:t>advisory</a:t>
            </a:r>
            <a:r>
              <a:rPr lang="en-CA" dirty="0">
                <a:cs typeface="Arial" panose="020B0604020202020204" pitchFamily="34" charset="0"/>
              </a:rPr>
              <a:t> services </a:t>
            </a:r>
            <a:endParaRPr lang="en-CA"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Adopt </a:t>
            </a:r>
            <a:r>
              <a:rPr lang="en-CA" dirty="0">
                <a:solidFill>
                  <a:schemeClr val="accent4"/>
                </a:solidFill>
                <a:cs typeface="Arial" panose="020B0604020202020204" pitchFamily="34" charset="0"/>
              </a:rPr>
              <a:t>innovation</a:t>
            </a:r>
            <a:r>
              <a:rPr lang="en-CA" dirty="0">
                <a:cs typeface="Arial" panose="020B0604020202020204" pitchFamily="34" charset="0"/>
              </a:rPr>
              <a:t> as a way of being</a:t>
            </a:r>
            <a:endParaRPr lang="en-US" sz="1000" dirty="0"/>
          </a:p>
          <a:p>
            <a:pPr marL="640594" lvl="1" indent="-174708" defTabSz="931774">
              <a:buFont typeface="Arial" panose="020B0604020202020204" pitchFamily="34" charset="0"/>
              <a:buChar char="•"/>
              <a:defRPr/>
            </a:pPr>
            <a:r>
              <a:rPr lang="en-CA" dirty="0">
                <a:cs typeface="Arial" panose="020B0604020202020204" pitchFamily="34" charset="0"/>
              </a:rPr>
              <a:t>Position FCC as a </a:t>
            </a:r>
            <a:r>
              <a:rPr lang="en-CA" dirty="0">
                <a:solidFill>
                  <a:schemeClr val="accent4"/>
                </a:solidFill>
                <a:cs typeface="Arial" panose="020B0604020202020204" pitchFamily="34" charset="0"/>
              </a:rPr>
              <a:t>CSR</a:t>
            </a:r>
            <a:r>
              <a:rPr lang="en-CA" dirty="0">
                <a:cs typeface="Arial" panose="020B0604020202020204" pitchFamily="34" charset="0"/>
              </a:rPr>
              <a:t> leader</a:t>
            </a:r>
            <a:endParaRPr lang="en-US" sz="1000"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2E27ED-E990-4FE6-BFE1-7145FFC94D8B}" type="slidenum">
              <a:rPr lang="en-CA" smtClean="0"/>
              <a:t>19</a:t>
            </a:fld>
            <a:endParaRPr lang="en-CA"/>
          </a:p>
        </p:txBody>
      </p:sp>
    </p:spTree>
    <p:extLst>
      <p:ext uri="{BB962C8B-B14F-4D97-AF65-F5344CB8AC3E}">
        <p14:creationId xmlns:p14="http://schemas.microsoft.com/office/powerpoint/2010/main" val="142707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discussed when we reviewed the Corporate Plan at the December meeting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Five key areas of focus – will touch on each of them</a:t>
            </a:r>
          </a:p>
          <a:p>
            <a:pPr marL="640594" lvl="1" indent="-174708" defTabSz="931774">
              <a:buFont typeface="Arial" panose="020B0604020202020204" pitchFamily="34" charset="0"/>
              <a:buChar char="•"/>
              <a:defRPr/>
            </a:pPr>
            <a:r>
              <a:rPr lang="en-CA" dirty="0">
                <a:cs typeface="Arial" panose="020B0604020202020204" pitchFamily="34" charset="0"/>
              </a:rPr>
              <a:t>Re-envision commitment to </a:t>
            </a:r>
            <a:r>
              <a:rPr lang="en-CA" dirty="0">
                <a:solidFill>
                  <a:schemeClr val="accent4"/>
                </a:solidFill>
                <a:cs typeface="Arial" panose="020B0604020202020204" pitchFamily="34" charset="0"/>
              </a:rPr>
              <a:t>A&amp;A</a:t>
            </a:r>
            <a:endParaRPr lang="en-CA" sz="1400" dirty="0">
              <a:solidFill>
                <a:schemeClr val="accent4"/>
              </a:solidFill>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Enhance support to </a:t>
            </a:r>
            <a:r>
              <a:rPr lang="en-CA" dirty="0">
                <a:solidFill>
                  <a:schemeClr val="accent4"/>
                </a:solidFill>
                <a:cs typeface="Arial" panose="020B0604020202020204" pitchFamily="34" charset="0"/>
              </a:rPr>
              <a:t>next generation </a:t>
            </a:r>
            <a:r>
              <a:rPr lang="en-CA" dirty="0">
                <a:cs typeface="Arial" panose="020B0604020202020204" pitchFamily="34" charset="0"/>
              </a:rPr>
              <a:t>of ag</a:t>
            </a:r>
            <a:r>
              <a:rPr lang="en-CA" sz="1400" dirty="0">
                <a:cs typeface="Arial" panose="020B0604020202020204" pitchFamily="34" charset="0"/>
              </a:rPr>
              <a:t>  </a:t>
            </a:r>
            <a:endParaRPr lang="en-US"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Advance FCC’s </a:t>
            </a:r>
            <a:r>
              <a:rPr lang="en-CA" dirty="0">
                <a:solidFill>
                  <a:schemeClr val="accent4"/>
                </a:solidFill>
                <a:cs typeface="Arial" panose="020B0604020202020204" pitchFamily="34" charset="0"/>
              </a:rPr>
              <a:t>knowledge</a:t>
            </a:r>
            <a:r>
              <a:rPr lang="en-CA" dirty="0">
                <a:cs typeface="Arial" panose="020B0604020202020204" pitchFamily="34" charset="0"/>
              </a:rPr>
              <a:t> offering and </a:t>
            </a:r>
            <a:r>
              <a:rPr lang="en-CA" dirty="0">
                <a:solidFill>
                  <a:schemeClr val="accent4"/>
                </a:solidFill>
                <a:cs typeface="Arial" panose="020B0604020202020204" pitchFamily="34" charset="0"/>
              </a:rPr>
              <a:t>advisory</a:t>
            </a:r>
            <a:r>
              <a:rPr lang="en-CA" dirty="0">
                <a:cs typeface="Arial" panose="020B0604020202020204" pitchFamily="34" charset="0"/>
              </a:rPr>
              <a:t> services </a:t>
            </a:r>
            <a:endParaRPr lang="en-CA"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Adopt </a:t>
            </a:r>
            <a:r>
              <a:rPr lang="en-CA" dirty="0">
                <a:solidFill>
                  <a:schemeClr val="accent4"/>
                </a:solidFill>
                <a:cs typeface="Arial" panose="020B0604020202020204" pitchFamily="34" charset="0"/>
              </a:rPr>
              <a:t>innovation</a:t>
            </a:r>
            <a:r>
              <a:rPr lang="en-CA" dirty="0">
                <a:cs typeface="Arial" panose="020B0604020202020204" pitchFamily="34" charset="0"/>
              </a:rPr>
              <a:t> as a way of being</a:t>
            </a:r>
            <a:endParaRPr lang="en-US" sz="1000" dirty="0"/>
          </a:p>
          <a:p>
            <a:pPr marL="640594" lvl="1" indent="-174708" defTabSz="931774">
              <a:buFont typeface="Arial" panose="020B0604020202020204" pitchFamily="34" charset="0"/>
              <a:buChar char="•"/>
              <a:defRPr/>
            </a:pPr>
            <a:r>
              <a:rPr lang="en-CA" dirty="0">
                <a:cs typeface="Arial" panose="020B0604020202020204" pitchFamily="34" charset="0"/>
              </a:rPr>
              <a:t>Position FCC as a </a:t>
            </a:r>
            <a:r>
              <a:rPr lang="en-CA" dirty="0">
                <a:solidFill>
                  <a:schemeClr val="accent4"/>
                </a:solidFill>
                <a:cs typeface="Arial" panose="020B0604020202020204" pitchFamily="34" charset="0"/>
              </a:rPr>
              <a:t>CSR</a:t>
            </a:r>
            <a:r>
              <a:rPr lang="en-CA" dirty="0">
                <a:cs typeface="Arial" panose="020B0604020202020204" pitchFamily="34" charset="0"/>
              </a:rPr>
              <a:t> leader</a:t>
            </a:r>
            <a:endParaRPr lang="en-US" sz="1000"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2E27ED-E990-4FE6-BFE1-7145FFC94D8B}" type="slidenum">
              <a:rPr lang="en-CA" smtClean="0"/>
              <a:t>20</a:t>
            </a:fld>
            <a:endParaRPr lang="en-CA"/>
          </a:p>
        </p:txBody>
      </p:sp>
    </p:spTree>
    <p:extLst>
      <p:ext uri="{BB962C8B-B14F-4D97-AF65-F5344CB8AC3E}">
        <p14:creationId xmlns:p14="http://schemas.microsoft.com/office/powerpoint/2010/main" val="2945996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discussed when we reviewed the Corporate Plan at the December meeting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Five key areas of focus – will touch on each of them</a:t>
            </a:r>
          </a:p>
          <a:p>
            <a:pPr marL="640594" lvl="1" indent="-174708" defTabSz="931774">
              <a:buFont typeface="Arial" panose="020B0604020202020204" pitchFamily="34" charset="0"/>
              <a:buChar char="•"/>
              <a:defRPr/>
            </a:pPr>
            <a:r>
              <a:rPr lang="en-CA" dirty="0">
                <a:cs typeface="Arial" panose="020B0604020202020204" pitchFamily="34" charset="0"/>
              </a:rPr>
              <a:t>Re-envision commitment to </a:t>
            </a:r>
            <a:r>
              <a:rPr lang="en-CA" dirty="0">
                <a:solidFill>
                  <a:schemeClr val="accent4"/>
                </a:solidFill>
                <a:cs typeface="Arial" panose="020B0604020202020204" pitchFamily="34" charset="0"/>
              </a:rPr>
              <a:t>A&amp;A</a:t>
            </a:r>
            <a:endParaRPr lang="en-CA" sz="1400" dirty="0">
              <a:solidFill>
                <a:schemeClr val="accent4"/>
              </a:solidFill>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Enhance support to </a:t>
            </a:r>
            <a:r>
              <a:rPr lang="en-CA" dirty="0">
                <a:solidFill>
                  <a:schemeClr val="accent4"/>
                </a:solidFill>
                <a:cs typeface="Arial" panose="020B0604020202020204" pitchFamily="34" charset="0"/>
              </a:rPr>
              <a:t>next generation </a:t>
            </a:r>
            <a:r>
              <a:rPr lang="en-CA" dirty="0">
                <a:cs typeface="Arial" panose="020B0604020202020204" pitchFamily="34" charset="0"/>
              </a:rPr>
              <a:t>of ag</a:t>
            </a:r>
            <a:r>
              <a:rPr lang="en-CA" sz="1400" dirty="0">
                <a:cs typeface="Arial" panose="020B0604020202020204" pitchFamily="34" charset="0"/>
              </a:rPr>
              <a:t>  </a:t>
            </a:r>
            <a:endParaRPr lang="en-US"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Advance FCC’s </a:t>
            </a:r>
            <a:r>
              <a:rPr lang="en-CA" dirty="0">
                <a:solidFill>
                  <a:schemeClr val="accent4"/>
                </a:solidFill>
                <a:cs typeface="Arial" panose="020B0604020202020204" pitchFamily="34" charset="0"/>
              </a:rPr>
              <a:t>knowledge</a:t>
            </a:r>
            <a:r>
              <a:rPr lang="en-CA" dirty="0">
                <a:cs typeface="Arial" panose="020B0604020202020204" pitchFamily="34" charset="0"/>
              </a:rPr>
              <a:t> offering and </a:t>
            </a:r>
            <a:r>
              <a:rPr lang="en-CA" dirty="0">
                <a:solidFill>
                  <a:schemeClr val="accent4"/>
                </a:solidFill>
                <a:cs typeface="Arial" panose="020B0604020202020204" pitchFamily="34" charset="0"/>
              </a:rPr>
              <a:t>advisory</a:t>
            </a:r>
            <a:r>
              <a:rPr lang="en-CA" dirty="0">
                <a:cs typeface="Arial" panose="020B0604020202020204" pitchFamily="34" charset="0"/>
              </a:rPr>
              <a:t> services </a:t>
            </a:r>
            <a:endParaRPr lang="en-CA"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Adopt </a:t>
            </a:r>
            <a:r>
              <a:rPr lang="en-CA" dirty="0">
                <a:solidFill>
                  <a:schemeClr val="accent4"/>
                </a:solidFill>
                <a:cs typeface="Arial" panose="020B0604020202020204" pitchFamily="34" charset="0"/>
              </a:rPr>
              <a:t>innovation</a:t>
            </a:r>
            <a:r>
              <a:rPr lang="en-CA" dirty="0">
                <a:cs typeface="Arial" panose="020B0604020202020204" pitchFamily="34" charset="0"/>
              </a:rPr>
              <a:t> as a way of being</a:t>
            </a:r>
            <a:endParaRPr lang="en-US" sz="1000" dirty="0"/>
          </a:p>
          <a:p>
            <a:pPr marL="640594" lvl="1" indent="-174708" defTabSz="931774">
              <a:buFont typeface="Arial" panose="020B0604020202020204" pitchFamily="34" charset="0"/>
              <a:buChar char="•"/>
              <a:defRPr/>
            </a:pPr>
            <a:r>
              <a:rPr lang="en-CA" dirty="0">
                <a:cs typeface="Arial" panose="020B0604020202020204" pitchFamily="34" charset="0"/>
              </a:rPr>
              <a:t>Position FCC as a </a:t>
            </a:r>
            <a:r>
              <a:rPr lang="en-CA" dirty="0">
                <a:solidFill>
                  <a:schemeClr val="accent4"/>
                </a:solidFill>
                <a:cs typeface="Arial" panose="020B0604020202020204" pitchFamily="34" charset="0"/>
              </a:rPr>
              <a:t>CSR</a:t>
            </a:r>
            <a:r>
              <a:rPr lang="en-CA" dirty="0">
                <a:cs typeface="Arial" panose="020B0604020202020204" pitchFamily="34" charset="0"/>
              </a:rPr>
              <a:t> leader</a:t>
            </a:r>
            <a:endParaRPr lang="en-US" sz="1000"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2E27ED-E990-4FE6-BFE1-7145FFC94D8B}" type="slidenum">
              <a:rPr lang="en-CA" smtClean="0"/>
              <a:t>21</a:t>
            </a:fld>
            <a:endParaRPr lang="en-CA"/>
          </a:p>
        </p:txBody>
      </p:sp>
    </p:spTree>
    <p:extLst>
      <p:ext uri="{BB962C8B-B14F-4D97-AF65-F5344CB8AC3E}">
        <p14:creationId xmlns:p14="http://schemas.microsoft.com/office/powerpoint/2010/main" val="1417235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Clr>
                <a:srgbClr val="990000"/>
              </a:buClr>
              <a:buFont typeface="Arial" panose="020B0604020202020204" pitchFamily="34" charset="0"/>
              <a:buChar char="•"/>
            </a:pPr>
            <a:r>
              <a:rPr lang="en-US" sz="1200" dirty="0">
                <a:solidFill>
                  <a:schemeClr val="lt1"/>
                </a:solidFill>
              </a:rPr>
              <a:t>524 partners</a:t>
            </a:r>
          </a:p>
          <a:p>
            <a:pPr marL="228600" indent="-228600">
              <a:buClr>
                <a:srgbClr val="990000"/>
              </a:buClr>
              <a:buFont typeface="Arial" panose="020B0604020202020204" pitchFamily="34" charset="0"/>
              <a:buChar char="•"/>
            </a:pPr>
            <a:r>
              <a:rPr lang="en-US" sz="1200" dirty="0">
                <a:solidFill>
                  <a:schemeClr val="lt1"/>
                </a:solidFill>
              </a:rPr>
              <a:t>4,000+ </a:t>
            </a:r>
            <a:r>
              <a:rPr lang="en-US" sz="1200" dirty="0" err="1">
                <a:solidFill>
                  <a:schemeClr val="lt1"/>
                </a:solidFill>
              </a:rPr>
              <a:t>agvocates</a:t>
            </a:r>
            <a:endParaRPr lang="en-US" sz="1200" dirty="0">
              <a:solidFill>
                <a:schemeClr val="lt1"/>
              </a:solidFill>
            </a:endParaRPr>
          </a:p>
          <a:p>
            <a:endParaRPr lang="en-US" dirty="0"/>
          </a:p>
        </p:txBody>
      </p:sp>
      <p:sp>
        <p:nvSpPr>
          <p:cNvPr id="4" name="Slide Number Placeholder 3"/>
          <p:cNvSpPr>
            <a:spLocks noGrp="1"/>
          </p:cNvSpPr>
          <p:nvPr>
            <p:ph type="sldNum" sz="quarter" idx="10"/>
          </p:nvPr>
        </p:nvSpPr>
        <p:spPr/>
        <p:txBody>
          <a:bodyPr/>
          <a:lstStyle/>
          <a:p>
            <a:fld id="{8BF3B57A-2FBF-4378-BB42-0E1A8826FD79}" type="slidenum">
              <a:rPr lang="en-US" smtClean="0"/>
              <a:t>24</a:t>
            </a:fld>
            <a:endParaRPr lang="en-US"/>
          </a:p>
        </p:txBody>
      </p:sp>
    </p:spTree>
    <p:extLst>
      <p:ext uri="{BB962C8B-B14F-4D97-AF65-F5344CB8AC3E}">
        <p14:creationId xmlns:p14="http://schemas.microsoft.com/office/powerpoint/2010/main" val="3479976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 Mental health/4H</a:t>
            </a:r>
            <a:br>
              <a:rPr lang="en-US" dirty="0"/>
            </a:br>
            <a:r>
              <a:rPr lang="en-US" dirty="0"/>
              <a:t>Leaders/participants</a:t>
            </a:r>
            <a:br>
              <a:rPr lang="en-US" dirty="0"/>
            </a:br>
            <a:r>
              <a:rPr lang="en-US" dirty="0"/>
              <a:t>Another org?</a:t>
            </a:r>
          </a:p>
        </p:txBody>
      </p:sp>
      <p:sp>
        <p:nvSpPr>
          <p:cNvPr id="4" name="Slide Number Placeholder 3"/>
          <p:cNvSpPr>
            <a:spLocks noGrp="1"/>
          </p:cNvSpPr>
          <p:nvPr>
            <p:ph type="sldNum" sz="quarter" idx="10"/>
          </p:nvPr>
        </p:nvSpPr>
        <p:spPr/>
        <p:txBody>
          <a:bodyPr/>
          <a:lstStyle/>
          <a:p>
            <a:fld id="{8BF3B57A-2FBF-4378-BB42-0E1A8826FD79}" type="slidenum">
              <a:rPr lang="en-US" smtClean="0"/>
              <a:t>26</a:t>
            </a:fld>
            <a:endParaRPr lang="en-US"/>
          </a:p>
        </p:txBody>
      </p:sp>
    </p:spTree>
    <p:extLst>
      <p:ext uri="{BB962C8B-B14F-4D97-AF65-F5344CB8AC3E}">
        <p14:creationId xmlns:p14="http://schemas.microsoft.com/office/powerpoint/2010/main" val="50332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a:t>
            </a:r>
            <a:r>
              <a:rPr lang="en-US" dirty="0" err="1"/>
              <a:t>marty</a:t>
            </a:r>
            <a:r>
              <a:rPr lang="en-US" dirty="0"/>
              <a:t> – CFA activity</a:t>
            </a:r>
          </a:p>
          <a:p>
            <a:r>
              <a:rPr lang="en-US" dirty="0"/>
              <a:t>Broad perspective on pressing issues to the industry</a:t>
            </a:r>
          </a:p>
          <a:p>
            <a:pPr marL="171450" indent="-171450">
              <a:buFont typeface="Arial" panose="020B0604020202020204" pitchFamily="34" charset="0"/>
              <a:buChar char="•"/>
            </a:pPr>
            <a:r>
              <a:rPr lang="en-US" dirty="0"/>
              <a:t>Sustainability round tables</a:t>
            </a:r>
          </a:p>
          <a:p>
            <a:pPr marL="171450" indent="-171450">
              <a:buFont typeface="Arial" panose="020B0604020202020204" pitchFamily="34" charset="0"/>
              <a:buChar char="•"/>
            </a:pPr>
            <a:r>
              <a:rPr lang="en-US" dirty="0"/>
              <a:t>Mental health</a:t>
            </a:r>
          </a:p>
          <a:p>
            <a:pPr marL="171450" indent="-171450">
              <a:buFont typeface="Arial" panose="020B0604020202020204" pitchFamily="34" charset="0"/>
              <a:buChar char="•"/>
            </a:pPr>
            <a:r>
              <a:rPr lang="en-US" dirty="0"/>
              <a:t>Food policy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E1D5E-8A29-4718-924D-BB4B0C4CD7F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74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3ADD5-B412-4082-8265-9CF503E3E47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973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54983ACF-EF18-45B5-9EE1-898F92984AC8}" type="slidenum">
              <a:rPr lang="en-CA" sz="1800" kern="0">
                <a:solidFill>
                  <a:sysClr val="windowText" lastClr="000000"/>
                </a:solidFill>
                <a:latin typeface="Calibri" panose="020F0502020204030204"/>
              </a:rPr>
              <a:pPr defTabSz="931774">
                <a:defRPr/>
              </a:pPr>
              <a:t>30</a:t>
            </a:fld>
            <a:endParaRPr lang="en-CA" sz="1800" kern="0">
              <a:solidFill>
                <a:sysClr val="windowText" lastClr="000000"/>
              </a:solidFill>
              <a:latin typeface="Calibri" panose="020F0502020204030204"/>
            </a:endParaRPr>
          </a:p>
        </p:txBody>
      </p:sp>
    </p:spTree>
    <p:extLst>
      <p:ext uri="{BB962C8B-B14F-4D97-AF65-F5344CB8AC3E}">
        <p14:creationId xmlns:p14="http://schemas.microsoft.com/office/powerpoint/2010/main" val="422723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350">
              <a:buFont typeface="Arial" panose="020B0604020202020204" pitchFamily="34" charset="0"/>
              <a:buChar char="•"/>
              <a:defRPr/>
            </a:pPr>
            <a:r>
              <a:rPr lang="en-CA" dirty="0"/>
              <a:t>As I speak, our hashtag that you can see on the top-right corner of the screen is trending in Canada.</a:t>
            </a:r>
          </a:p>
          <a:p>
            <a:pPr marL="171450" indent="-171450" defTabSz="914350">
              <a:buFont typeface="Arial" panose="020B0604020202020204" pitchFamily="34" charset="0"/>
              <a:buChar char="•"/>
              <a:defRPr/>
            </a:pPr>
            <a:r>
              <a:rPr lang="en-CA" dirty="0"/>
              <a:t>Well over 100 events across the country, touching thousands of people! </a:t>
            </a:r>
          </a:p>
          <a:p>
            <a:pPr marL="171441" indent="-171441">
              <a:buFont typeface="Arial" panose="020B0604020202020204" pitchFamily="34" charset="0"/>
              <a:buChar char="•"/>
            </a:pPr>
            <a:r>
              <a:rPr lang="en-CA" dirty="0"/>
              <a:t>Agriculture in the Classroom Newfoundland and Labrador events in the schools</a:t>
            </a:r>
          </a:p>
          <a:p>
            <a:pPr marL="171441" indent="-171441">
              <a:buFont typeface="Arial" panose="020B0604020202020204" pitchFamily="34" charset="0"/>
              <a:buChar char="•"/>
            </a:pPr>
            <a:r>
              <a:rPr lang="en-CA" dirty="0" err="1"/>
              <a:t>Riskan</a:t>
            </a:r>
            <a:r>
              <a:rPr lang="en-CA" dirty="0"/>
              <a:t> Hope Farm tour – bringing students to visit a farm in Craik SK</a:t>
            </a:r>
          </a:p>
          <a:p>
            <a:pPr marL="171441" indent="-171441">
              <a:buFont typeface="Arial" panose="020B0604020202020204" pitchFamily="34" charset="0"/>
              <a:buChar char="•"/>
            </a:pPr>
            <a:r>
              <a:rPr lang="en-CA" dirty="0"/>
              <a:t>University of Guelph Food Talk is hosting an event at the university to help share their story with students, staff and community members</a:t>
            </a:r>
          </a:p>
          <a:p>
            <a:pPr marL="171441" indent="-171441">
              <a:buFont typeface="Arial" panose="020B0604020202020204" pitchFamily="34" charset="0"/>
              <a:buChar char="•"/>
            </a:pPr>
            <a:endParaRPr lang="en-CA" dirty="0"/>
          </a:p>
          <a:p>
            <a:pPr marL="171441" indent="-171441">
              <a:buFont typeface="Arial" panose="020B0604020202020204" pitchFamily="34" charset="0"/>
              <a:buChar char="•"/>
            </a:pPr>
            <a:r>
              <a:rPr lang="en-CA" dirty="0"/>
              <a:t>Not every event is a huge one either. A couple of hours down the road from the </a:t>
            </a:r>
            <a:r>
              <a:rPr lang="en-CA" dirty="0" err="1"/>
              <a:t>Riskan</a:t>
            </a:r>
            <a:r>
              <a:rPr lang="en-CA" dirty="0"/>
              <a:t> Hope Farm , near Shell Lake Saskatchewan, a farmer named Irene is inviting people to her place for a kitchen party! Irene is a small farmer who has llamas, sheep and goats. These are usually the types of events that we don’t hear about but know there’s many just like this being planned.  It shows the true essence of Canada’s Agriculture Day and it’s inspiring all types of people across Canadian agriculture to get involved.  </a:t>
            </a:r>
          </a:p>
          <a:p>
            <a:endParaRPr lang="en-US" dirty="0"/>
          </a:p>
        </p:txBody>
      </p:sp>
      <p:sp>
        <p:nvSpPr>
          <p:cNvPr id="4" name="Slide Number Placeholder 3"/>
          <p:cNvSpPr>
            <a:spLocks noGrp="1"/>
          </p:cNvSpPr>
          <p:nvPr>
            <p:ph type="sldNum" sz="quarter" idx="10"/>
          </p:nvPr>
        </p:nvSpPr>
        <p:spPr/>
        <p:txBody>
          <a:bodyPr/>
          <a:lstStyle/>
          <a:p>
            <a:fld id="{7F240528-9170-4A1D-B41F-82CCA764BFC4}" type="slidenum">
              <a:rPr lang="en-US" smtClean="0"/>
              <a:t>6</a:t>
            </a:fld>
            <a:endParaRPr lang="en-US"/>
          </a:p>
        </p:txBody>
      </p:sp>
    </p:spTree>
    <p:extLst>
      <p:ext uri="{BB962C8B-B14F-4D97-AF65-F5344CB8AC3E}">
        <p14:creationId xmlns:p14="http://schemas.microsoft.com/office/powerpoint/2010/main" val="175836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3B57A-2FBF-4378-BB42-0E1A8826FD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61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54983ACF-EF18-45B5-9EE1-898F92984AC8}" type="slidenum">
              <a:rPr lang="en-CA" sz="1800" kern="0">
                <a:solidFill>
                  <a:sysClr val="windowText" lastClr="000000"/>
                </a:solidFill>
                <a:latin typeface="Calibri" panose="020F0502020204030204"/>
              </a:rPr>
              <a:pPr defTabSz="931774">
                <a:defRPr/>
              </a:pPr>
              <a:t>11</a:t>
            </a:fld>
            <a:endParaRPr lang="en-CA" sz="1800" kern="0">
              <a:solidFill>
                <a:sysClr val="windowText" lastClr="000000"/>
              </a:solidFill>
              <a:latin typeface="Calibri" panose="020F0502020204030204"/>
            </a:endParaRPr>
          </a:p>
        </p:txBody>
      </p:sp>
    </p:spTree>
    <p:extLst>
      <p:ext uri="{BB962C8B-B14F-4D97-AF65-F5344CB8AC3E}">
        <p14:creationId xmlns:p14="http://schemas.microsoft.com/office/powerpoint/2010/main" val="326219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Record lending – major investment in ag and agri-food: On track to surpass our $9.2B disbursement target for this year. </a:t>
            </a:r>
          </a:p>
          <a:p>
            <a:pPr marL="171450" indent="-171450">
              <a:buFont typeface="Arial" panose="020B0604020202020204" pitchFamily="34" charset="0"/>
              <a:buChar char="•"/>
            </a:pPr>
            <a:r>
              <a:rPr lang="en-US" dirty="0"/>
              <a:t>Historically best portfolio performance: 99.6% </a:t>
            </a:r>
          </a:p>
          <a:p>
            <a:pPr marL="171450" indent="-171450">
              <a:buFont typeface="Arial" panose="020B0604020202020204" pitchFamily="34" charset="0"/>
              <a:buChar char="•"/>
            </a:pPr>
            <a:r>
              <a:rPr lang="en-US" dirty="0"/>
              <a:t>New technology</a:t>
            </a:r>
          </a:p>
        </p:txBody>
      </p:sp>
      <p:sp>
        <p:nvSpPr>
          <p:cNvPr id="4" name="Slide Number Placeholder 3"/>
          <p:cNvSpPr>
            <a:spLocks noGrp="1"/>
          </p:cNvSpPr>
          <p:nvPr>
            <p:ph type="sldNum" sz="quarter" idx="10"/>
          </p:nvPr>
        </p:nvSpPr>
        <p:spPr/>
        <p:txBody>
          <a:bodyPr/>
          <a:lstStyle/>
          <a:p>
            <a:fld id="{8BF3B57A-2FBF-4378-BB42-0E1A8826FD79}" type="slidenum">
              <a:rPr lang="en-US" smtClean="0"/>
              <a:t>12</a:t>
            </a:fld>
            <a:endParaRPr lang="en-US"/>
          </a:p>
        </p:txBody>
      </p:sp>
    </p:spTree>
    <p:extLst>
      <p:ext uri="{BB962C8B-B14F-4D97-AF65-F5344CB8AC3E}">
        <p14:creationId xmlns:p14="http://schemas.microsoft.com/office/powerpoint/2010/main" val="38669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$75B by 2025 – Minister’s ag day release</a:t>
            </a:r>
            <a:br>
              <a:rPr lang="en-US" dirty="0"/>
            </a:br>
            <a:r>
              <a:rPr lang="en-US" dirty="0"/>
              <a:t>Quote from minister?</a:t>
            </a:r>
          </a:p>
        </p:txBody>
      </p:sp>
      <p:sp>
        <p:nvSpPr>
          <p:cNvPr id="4" name="Slide Number Placeholder 3"/>
          <p:cNvSpPr>
            <a:spLocks noGrp="1"/>
          </p:cNvSpPr>
          <p:nvPr>
            <p:ph type="sldNum" sz="quarter" idx="10"/>
          </p:nvPr>
        </p:nvSpPr>
        <p:spPr/>
        <p:txBody>
          <a:bodyPr/>
          <a:lstStyle/>
          <a:p>
            <a:fld id="{8BF3B57A-2FBF-4378-BB42-0E1A8826FD79}" type="slidenum">
              <a:rPr lang="en-US" smtClean="0"/>
              <a:t>13</a:t>
            </a:fld>
            <a:endParaRPr lang="en-US"/>
          </a:p>
        </p:txBody>
      </p:sp>
    </p:spTree>
    <p:extLst>
      <p:ext uri="{BB962C8B-B14F-4D97-AF65-F5344CB8AC3E}">
        <p14:creationId xmlns:p14="http://schemas.microsoft.com/office/powerpoint/2010/main" val="2141744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discussed when we reviewed the Corporate Plan at the December meeting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Five key areas of focus – will touch on each of them</a:t>
            </a:r>
          </a:p>
          <a:p>
            <a:pPr marL="640594" lvl="1" indent="-174708" defTabSz="931774">
              <a:buFont typeface="Arial" panose="020B0604020202020204" pitchFamily="34" charset="0"/>
              <a:buChar char="•"/>
              <a:defRPr/>
            </a:pPr>
            <a:r>
              <a:rPr lang="en-CA" dirty="0">
                <a:cs typeface="Arial" panose="020B0604020202020204" pitchFamily="34" charset="0"/>
              </a:rPr>
              <a:t>Re-envision commitment to </a:t>
            </a:r>
            <a:r>
              <a:rPr lang="en-CA" dirty="0">
                <a:solidFill>
                  <a:schemeClr val="accent4"/>
                </a:solidFill>
                <a:cs typeface="Arial" panose="020B0604020202020204" pitchFamily="34" charset="0"/>
              </a:rPr>
              <a:t>A&amp;A</a:t>
            </a:r>
            <a:endParaRPr lang="en-CA" sz="1400" dirty="0">
              <a:solidFill>
                <a:schemeClr val="accent4"/>
              </a:solidFill>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Enhance support to </a:t>
            </a:r>
            <a:r>
              <a:rPr lang="en-CA" dirty="0">
                <a:solidFill>
                  <a:schemeClr val="accent4"/>
                </a:solidFill>
                <a:cs typeface="Arial" panose="020B0604020202020204" pitchFamily="34" charset="0"/>
              </a:rPr>
              <a:t>next generation </a:t>
            </a:r>
            <a:r>
              <a:rPr lang="en-CA" dirty="0">
                <a:cs typeface="Arial" panose="020B0604020202020204" pitchFamily="34" charset="0"/>
              </a:rPr>
              <a:t>of ag</a:t>
            </a:r>
            <a:r>
              <a:rPr lang="en-CA" sz="1400" dirty="0">
                <a:cs typeface="Arial" panose="020B0604020202020204" pitchFamily="34" charset="0"/>
              </a:rPr>
              <a:t>  </a:t>
            </a:r>
            <a:endParaRPr lang="en-US"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Advance FCC’s </a:t>
            </a:r>
            <a:r>
              <a:rPr lang="en-CA" dirty="0">
                <a:solidFill>
                  <a:schemeClr val="accent4"/>
                </a:solidFill>
                <a:cs typeface="Arial" panose="020B0604020202020204" pitchFamily="34" charset="0"/>
              </a:rPr>
              <a:t>knowledge</a:t>
            </a:r>
            <a:r>
              <a:rPr lang="en-CA" dirty="0">
                <a:cs typeface="Arial" panose="020B0604020202020204" pitchFamily="34" charset="0"/>
              </a:rPr>
              <a:t> offering and </a:t>
            </a:r>
            <a:r>
              <a:rPr lang="en-CA" dirty="0">
                <a:solidFill>
                  <a:schemeClr val="accent4"/>
                </a:solidFill>
                <a:cs typeface="Arial" panose="020B0604020202020204" pitchFamily="34" charset="0"/>
              </a:rPr>
              <a:t>advisory</a:t>
            </a:r>
            <a:r>
              <a:rPr lang="en-CA" dirty="0">
                <a:cs typeface="Arial" panose="020B0604020202020204" pitchFamily="34" charset="0"/>
              </a:rPr>
              <a:t> services </a:t>
            </a:r>
            <a:endParaRPr lang="en-CA"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Adopt </a:t>
            </a:r>
            <a:r>
              <a:rPr lang="en-CA" dirty="0">
                <a:solidFill>
                  <a:schemeClr val="accent4"/>
                </a:solidFill>
                <a:cs typeface="Arial" panose="020B0604020202020204" pitchFamily="34" charset="0"/>
              </a:rPr>
              <a:t>innovation</a:t>
            </a:r>
            <a:r>
              <a:rPr lang="en-CA" dirty="0">
                <a:cs typeface="Arial" panose="020B0604020202020204" pitchFamily="34" charset="0"/>
              </a:rPr>
              <a:t> as a way of being</a:t>
            </a:r>
            <a:endParaRPr lang="en-US" sz="1000" dirty="0"/>
          </a:p>
          <a:p>
            <a:pPr marL="640594" lvl="1" indent="-174708" defTabSz="931774">
              <a:buFont typeface="Arial" panose="020B0604020202020204" pitchFamily="34" charset="0"/>
              <a:buChar char="•"/>
              <a:defRPr/>
            </a:pPr>
            <a:r>
              <a:rPr lang="en-CA" dirty="0">
                <a:cs typeface="Arial" panose="020B0604020202020204" pitchFamily="34" charset="0"/>
              </a:rPr>
              <a:t>Position FCC as a </a:t>
            </a:r>
            <a:r>
              <a:rPr lang="en-CA" dirty="0">
                <a:solidFill>
                  <a:schemeClr val="accent4"/>
                </a:solidFill>
                <a:cs typeface="Arial" panose="020B0604020202020204" pitchFamily="34" charset="0"/>
              </a:rPr>
              <a:t>CSR</a:t>
            </a:r>
            <a:r>
              <a:rPr lang="en-CA" dirty="0">
                <a:cs typeface="Arial" panose="020B0604020202020204" pitchFamily="34" charset="0"/>
              </a:rPr>
              <a:t> leader</a:t>
            </a:r>
            <a:endParaRPr lang="en-US" sz="1000"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2E27ED-E990-4FE6-BFE1-7145FFC94D8B}" type="slidenum">
              <a:rPr lang="en-CA" smtClean="0"/>
              <a:t>14</a:t>
            </a:fld>
            <a:endParaRPr lang="en-CA"/>
          </a:p>
        </p:txBody>
      </p:sp>
    </p:spTree>
    <p:extLst>
      <p:ext uri="{BB962C8B-B14F-4D97-AF65-F5344CB8AC3E}">
        <p14:creationId xmlns:p14="http://schemas.microsoft.com/office/powerpoint/2010/main" val="3510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discussed when we reviewed the Corporate Plan at the December meeting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Five key areas of focus – will touch on each of them</a:t>
            </a:r>
          </a:p>
          <a:p>
            <a:pPr marL="640594" lvl="1" indent="-174708" defTabSz="931774">
              <a:buFont typeface="Arial" panose="020B0604020202020204" pitchFamily="34" charset="0"/>
              <a:buChar char="•"/>
              <a:defRPr/>
            </a:pPr>
            <a:r>
              <a:rPr lang="en-CA" dirty="0">
                <a:cs typeface="Arial" panose="020B0604020202020204" pitchFamily="34" charset="0"/>
              </a:rPr>
              <a:t>Re-envision commitment to </a:t>
            </a:r>
            <a:r>
              <a:rPr lang="en-CA" dirty="0">
                <a:solidFill>
                  <a:schemeClr val="accent4"/>
                </a:solidFill>
                <a:cs typeface="Arial" panose="020B0604020202020204" pitchFamily="34" charset="0"/>
              </a:rPr>
              <a:t>A&amp;A</a:t>
            </a:r>
            <a:endParaRPr lang="en-CA" sz="1400" dirty="0">
              <a:solidFill>
                <a:schemeClr val="accent4"/>
              </a:solidFill>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Enhance support to </a:t>
            </a:r>
            <a:r>
              <a:rPr lang="en-CA" dirty="0">
                <a:solidFill>
                  <a:schemeClr val="accent4"/>
                </a:solidFill>
                <a:cs typeface="Arial" panose="020B0604020202020204" pitchFamily="34" charset="0"/>
              </a:rPr>
              <a:t>next generation </a:t>
            </a:r>
            <a:r>
              <a:rPr lang="en-CA" dirty="0">
                <a:cs typeface="Arial" panose="020B0604020202020204" pitchFamily="34" charset="0"/>
              </a:rPr>
              <a:t>of ag</a:t>
            </a:r>
            <a:r>
              <a:rPr lang="en-CA" sz="1400" dirty="0">
                <a:cs typeface="Arial" panose="020B0604020202020204" pitchFamily="34" charset="0"/>
              </a:rPr>
              <a:t>  </a:t>
            </a:r>
            <a:endParaRPr lang="en-US"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Advance FCC’s </a:t>
            </a:r>
            <a:r>
              <a:rPr lang="en-CA" dirty="0">
                <a:solidFill>
                  <a:schemeClr val="accent4"/>
                </a:solidFill>
                <a:cs typeface="Arial" panose="020B0604020202020204" pitchFamily="34" charset="0"/>
              </a:rPr>
              <a:t>knowledge</a:t>
            </a:r>
            <a:r>
              <a:rPr lang="en-CA" dirty="0">
                <a:cs typeface="Arial" panose="020B0604020202020204" pitchFamily="34" charset="0"/>
              </a:rPr>
              <a:t> offering and </a:t>
            </a:r>
            <a:r>
              <a:rPr lang="en-CA" dirty="0">
                <a:solidFill>
                  <a:schemeClr val="accent4"/>
                </a:solidFill>
                <a:cs typeface="Arial" panose="020B0604020202020204" pitchFamily="34" charset="0"/>
              </a:rPr>
              <a:t>advisory</a:t>
            </a:r>
            <a:r>
              <a:rPr lang="en-CA" dirty="0">
                <a:cs typeface="Arial" panose="020B0604020202020204" pitchFamily="34" charset="0"/>
              </a:rPr>
              <a:t> services </a:t>
            </a:r>
            <a:endParaRPr lang="en-CA"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Adopt </a:t>
            </a:r>
            <a:r>
              <a:rPr lang="en-CA" dirty="0">
                <a:solidFill>
                  <a:schemeClr val="accent4"/>
                </a:solidFill>
                <a:cs typeface="Arial" panose="020B0604020202020204" pitchFamily="34" charset="0"/>
              </a:rPr>
              <a:t>innovation</a:t>
            </a:r>
            <a:r>
              <a:rPr lang="en-CA" dirty="0">
                <a:cs typeface="Arial" panose="020B0604020202020204" pitchFamily="34" charset="0"/>
              </a:rPr>
              <a:t> as a way of being</a:t>
            </a:r>
            <a:endParaRPr lang="en-US" sz="1000" dirty="0"/>
          </a:p>
          <a:p>
            <a:pPr marL="640594" lvl="1" indent="-174708" defTabSz="931774">
              <a:buFont typeface="Arial" panose="020B0604020202020204" pitchFamily="34" charset="0"/>
              <a:buChar char="•"/>
              <a:defRPr/>
            </a:pPr>
            <a:r>
              <a:rPr lang="en-CA" dirty="0">
                <a:cs typeface="Arial" panose="020B0604020202020204" pitchFamily="34" charset="0"/>
              </a:rPr>
              <a:t>Position FCC as a </a:t>
            </a:r>
            <a:r>
              <a:rPr lang="en-CA" dirty="0">
                <a:solidFill>
                  <a:schemeClr val="accent4"/>
                </a:solidFill>
                <a:cs typeface="Arial" panose="020B0604020202020204" pitchFamily="34" charset="0"/>
              </a:rPr>
              <a:t>CSR</a:t>
            </a:r>
            <a:r>
              <a:rPr lang="en-CA" dirty="0">
                <a:cs typeface="Arial" panose="020B0604020202020204" pitchFamily="34" charset="0"/>
              </a:rPr>
              <a:t> leader</a:t>
            </a:r>
            <a:endParaRPr lang="en-US" sz="1000"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2E27ED-E990-4FE6-BFE1-7145FFC94D8B}" type="slidenum">
              <a:rPr lang="en-CA" smtClean="0"/>
              <a:t>15</a:t>
            </a:fld>
            <a:endParaRPr lang="en-CA"/>
          </a:p>
        </p:txBody>
      </p:sp>
    </p:spTree>
    <p:extLst>
      <p:ext uri="{BB962C8B-B14F-4D97-AF65-F5344CB8AC3E}">
        <p14:creationId xmlns:p14="http://schemas.microsoft.com/office/powerpoint/2010/main" val="1859359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discussed when we reviewed the Corporate Plan at the December meeting ….</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Five key areas of focus – will touch on each of them</a:t>
            </a:r>
          </a:p>
          <a:p>
            <a:pPr marL="640594" lvl="1" indent="-174708" defTabSz="931774">
              <a:buFont typeface="Arial" panose="020B0604020202020204" pitchFamily="34" charset="0"/>
              <a:buChar char="•"/>
              <a:defRPr/>
            </a:pPr>
            <a:r>
              <a:rPr lang="en-CA" dirty="0">
                <a:cs typeface="Arial" panose="020B0604020202020204" pitchFamily="34" charset="0"/>
              </a:rPr>
              <a:t>Re-envision commitment to </a:t>
            </a:r>
            <a:r>
              <a:rPr lang="en-CA" dirty="0">
                <a:solidFill>
                  <a:schemeClr val="accent4"/>
                </a:solidFill>
                <a:cs typeface="Arial" panose="020B0604020202020204" pitchFamily="34" charset="0"/>
              </a:rPr>
              <a:t>A&amp;A</a:t>
            </a:r>
            <a:endParaRPr lang="en-CA" sz="1400" dirty="0">
              <a:solidFill>
                <a:schemeClr val="accent4"/>
              </a:solidFill>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Enhance support to </a:t>
            </a:r>
            <a:r>
              <a:rPr lang="en-CA" dirty="0">
                <a:solidFill>
                  <a:schemeClr val="accent4"/>
                </a:solidFill>
                <a:cs typeface="Arial" panose="020B0604020202020204" pitchFamily="34" charset="0"/>
              </a:rPr>
              <a:t>next generation </a:t>
            </a:r>
            <a:r>
              <a:rPr lang="en-CA" dirty="0">
                <a:cs typeface="Arial" panose="020B0604020202020204" pitchFamily="34" charset="0"/>
              </a:rPr>
              <a:t>of ag</a:t>
            </a:r>
            <a:r>
              <a:rPr lang="en-CA" sz="1400" dirty="0">
                <a:cs typeface="Arial" panose="020B0604020202020204" pitchFamily="34" charset="0"/>
              </a:rPr>
              <a:t>  </a:t>
            </a:r>
            <a:endParaRPr lang="en-US"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Advance FCC’s </a:t>
            </a:r>
            <a:r>
              <a:rPr lang="en-CA" dirty="0">
                <a:solidFill>
                  <a:schemeClr val="accent4"/>
                </a:solidFill>
                <a:cs typeface="Arial" panose="020B0604020202020204" pitchFamily="34" charset="0"/>
              </a:rPr>
              <a:t>knowledge</a:t>
            </a:r>
            <a:r>
              <a:rPr lang="en-CA" dirty="0">
                <a:cs typeface="Arial" panose="020B0604020202020204" pitchFamily="34" charset="0"/>
              </a:rPr>
              <a:t> offering and </a:t>
            </a:r>
            <a:r>
              <a:rPr lang="en-CA" dirty="0">
                <a:solidFill>
                  <a:schemeClr val="accent4"/>
                </a:solidFill>
                <a:cs typeface="Arial" panose="020B0604020202020204" pitchFamily="34" charset="0"/>
              </a:rPr>
              <a:t>advisory</a:t>
            </a:r>
            <a:r>
              <a:rPr lang="en-CA" dirty="0">
                <a:cs typeface="Arial" panose="020B0604020202020204" pitchFamily="34" charset="0"/>
              </a:rPr>
              <a:t> services </a:t>
            </a:r>
            <a:endParaRPr lang="en-CA" sz="1000" i="1" dirty="0">
              <a:cs typeface="Arial" panose="020B0604020202020204" pitchFamily="34" charset="0"/>
            </a:endParaRPr>
          </a:p>
          <a:p>
            <a:pPr marL="640594" lvl="1" indent="-174708" defTabSz="931774">
              <a:buFont typeface="Arial" panose="020B0604020202020204" pitchFamily="34" charset="0"/>
              <a:buChar char="•"/>
              <a:defRPr/>
            </a:pPr>
            <a:r>
              <a:rPr lang="en-CA" dirty="0">
                <a:cs typeface="Arial" panose="020B0604020202020204" pitchFamily="34" charset="0"/>
              </a:rPr>
              <a:t>Adopt </a:t>
            </a:r>
            <a:r>
              <a:rPr lang="en-CA" dirty="0">
                <a:solidFill>
                  <a:schemeClr val="accent4"/>
                </a:solidFill>
                <a:cs typeface="Arial" panose="020B0604020202020204" pitchFamily="34" charset="0"/>
              </a:rPr>
              <a:t>innovation</a:t>
            </a:r>
            <a:r>
              <a:rPr lang="en-CA" dirty="0">
                <a:cs typeface="Arial" panose="020B0604020202020204" pitchFamily="34" charset="0"/>
              </a:rPr>
              <a:t> as a way of being</a:t>
            </a:r>
            <a:endParaRPr lang="en-US" sz="1000" dirty="0"/>
          </a:p>
          <a:p>
            <a:pPr marL="640594" lvl="1" indent="-174708" defTabSz="931774">
              <a:buFont typeface="Arial" panose="020B0604020202020204" pitchFamily="34" charset="0"/>
              <a:buChar char="•"/>
              <a:defRPr/>
            </a:pPr>
            <a:r>
              <a:rPr lang="en-CA" dirty="0">
                <a:cs typeface="Arial" panose="020B0604020202020204" pitchFamily="34" charset="0"/>
              </a:rPr>
              <a:t>Position FCC as a </a:t>
            </a:r>
            <a:r>
              <a:rPr lang="en-CA" dirty="0">
                <a:solidFill>
                  <a:schemeClr val="accent4"/>
                </a:solidFill>
                <a:cs typeface="Arial" panose="020B0604020202020204" pitchFamily="34" charset="0"/>
              </a:rPr>
              <a:t>CSR</a:t>
            </a:r>
            <a:r>
              <a:rPr lang="en-CA" dirty="0">
                <a:cs typeface="Arial" panose="020B0604020202020204" pitchFamily="34" charset="0"/>
              </a:rPr>
              <a:t> leader</a:t>
            </a:r>
            <a:endParaRPr lang="en-US" sz="1000"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212E27ED-E990-4FE6-BFE1-7145FFC94D8B}" type="slidenum">
              <a:rPr lang="en-CA" smtClean="0"/>
              <a:t>16</a:t>
            </a:fld>
            <a:endParaRPr lang="en-CA"/>
          </a:p>
        </p:txBody>
      </p:sp>
    </p:spTree>
    <p:extLst>
      <p:ext uri="{BB962C8B-B14F-4D97-AF65-F5344CB8AC3E}">
        <p14:creationId xmlns:p14="http://schemas.microsoft.com/office/powerpoint/2010/main" val="543739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B1-4559-40B2-A9C0-0E030340178C}"/>
              </a:ext>
            </a:extLst>
          </p:cNvPr>
          <p:cNvSpPr>
            <a:spLocks noGrp="1"/>
          </p:cNvSpPr>
          <p:nvPr>
            <p:ph type="ctrTitle"/>
          </p:nvPr>
        </p:nvSpPr>
        <p:spPr>
          <a:xfrm>
            <a:off x="838200" y="1295401"/>
            <a:ext cx="10515600" cy="2133599"/>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B78FCB3-0B6D-4E42-8FCC-8132E73F74FB}"/>
              </a:ext>
            </a:extLst>
          </p:cNvPr>
          <p:cNvSpPr>
            <a:spLocks noGrp="1"/>
          </p:cNvSpPr>
          <p:nvPr>
            <p:ph type="subTitle" idx="1"/>
          </p:nvPr>
        </p:nvSpPr>
        <p:spPr>
          <a:xfrm>
            <a:off x="838200" y="3602039"/>
            <a:ext cx="10515600" cy="2082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68943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3E54-A746-4E49-8C35-542D6DC06E37}"/>
              </a:ext>
            </a:extLst>
          </p:cNvPr>
          <p:cNvSpPr>
            <a:spLocks noGrp="1"/>
          </p:cNvSpPr>
          <p:nvPr>
            <p:ph type="title"/>
          </p:nvPr>
        </p:nvSpPr>
        <p:spPr>
          <a:xfrm>
            <a:off x="839788" y="1295400"/>
            <a:ext cx="3932237" cy="1223996"/>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CC6D79D-CEE6-4CDE-B98E-E3369CF80D43}"/>
              </a:ext>
            </a:extLst>
          </p:cNvPr>
          <p:cNvSpPr>
            <a:spLocks noGrp="1"/>
          </p:cNvSpPr>
          <p:nvPr>
            <p:ph type="pic" idx="1"/>
          </p:nvPr>
        </p:nvSpPr>
        <p:spPr>
          <a:xfrm>
            <a:off x="5181600" y="1295401"/>
            <a:ext cx="6172200"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050EB1D3-FC89-4CF5-B34D-51173529ED4C}"/>
              </a:ext>
            </a:extLst>
          </p:cNvPr>
          <p:cNvSpPr>
            <a:spLocks noGrp="1"/>
          </p:cNvSpPr>
          <p:nvPr>
            <p:ph type="body" sz="quarter" idx="10"/>
          </p:nvPr>
        </p:nvSpPr>
        <p:spPr>
          <a:xfrm>
            <a:off x="839788" y="2541777"/>
            <a:ext cx="3932237" cy="3143061"/>
          </a:xfrm>
        </p:spPr>
        <p:txBody>
          <a:bodyPr vert="horz" lIns="91440" tIns="45720" rIns="91440" bIns="45720" rtlCol="0">
            <a:normAutofit/>
          </a:bodyPr>
          <a:lstStyle>
            <a:lvl1pPr>
              <a:defRPr lang="en-US" sz="1600" smtClean="0"/>
            </a:lvl1pPr>
            <a:lvl2pPr>
              <a:defRPr lang="en-US" sz="1400" smtClean="0"/>
            </a:lvl2pPr>
            <a:lvl3pPr>
              <a:defRPr lang="en-US" sz="1200" smtClean="0"/>
            </a:lvl3pPr>
            <a:lvl4pPr>
              <a:defRPr lang="en-US" sz="1000" smtClean="0"/>
            </a:lvl4pPr>
            <a:lvl5pPr>
              <a:defRPr lang="sq-AL" sz="1000"/>
            </a:lvl5pPr>
          </a:lstStyle>
          <a:p>
            <a:pPr marL="0" lvl="0" indent="0">
              <a:buNone/>
            </a:pPr>
            <a:r>
              <a:rPr lang="en-US"/>
              <a:t>Edit Master text styles</a:t>
            </a:r>
          </a:p>
        </p:txBody>
      </p:sp>
    </p:spTree>
    <p:extLst>
      <p:ext uri="{BB962C8B-B14F-4D97-AF65-F5344CB8AC3E}">
        <p14:creationId xmlns:p14="http://schemas.microsoft.com/office/powerpoint/2010/main" val="287684852"/>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23529CCE-462B-49BE-8638-9F74E453DDC2}" type="datetimeFigureOut">
              <a:rPr lang="en-CA" smtClean="0"/>
              <a:t>2018/02/26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103656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529CCE-462B-49BE-8638-9F74E453DDC2}" type="datetimeFigureOut">
              <a:rPr lang="en-CA" smtClean="0"/>
              <a:t>2018/02/26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3575955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529CCE-462B-49BE-8638-9F74E453DDC2}" type="datetimeFigureOut">
              <a:rPr lang="en-CA" smtClean="0"/>
              <a:t>2018/02/26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4026777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3529CCE-462B-49BE-8638-9F74E453DDC2}" type="datetimeFigureOut">
              <a:rPr lang="en-CA" smtClean="0"/>
              <a:t>2018/02/26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155139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3529CCE-462B-49BE-8638-9F74E453DDC2}" type="datetimeFigureOut">
              <a:rPr lang="en-CA" smtClean="0"/>
              <a:t>2018/02/26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1756465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3529CCE-462B-49BE-8638-9F74E453DDC2}" type="datetimeFigureOut">
              <a:rPr lang="en-CA" smtClean="0"/>
              <a:t>2018/02/26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2292669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29CCE-462B-49BE-8638-9F74E453DDC2}" type="datetimeFigureOut">
              <a:rPr lang="en-CA" smtClean="0"/>
              <a:t>2018/02/26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3072105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29CCE-462B-49BE-8638-9F74E453DDC2}" type="datetimeFigureOut">
              <a:rPr lang="en-CA" smtClean="0"/>
              <a:t>2018/02/26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926988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29CCE-462B-49BE-8638-9F74E453DDC2}" type="datetimeFigureOut">
              <a:rPr lang="en-CA" smtClean="0"/>
              <a:t>2018/02/26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206739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5851-B7A4-4244-8B0F-82ED94E089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791DC-3A61-4282-A6B6-305654C7B8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1743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529CCE-462B-49BE-8638-9F74E453DDC2}" type="datetimeFigureOut">
              <a:rPr lang="en-CA" smtClean="0"/>
              <a:t>2018/02/26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2617385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529CCE-462B-49BE-8638-9F74E453DDC2}" type="datetimeFigureOut">
              <a:rPr lang="en-CA" smtClean="0"/>
              <a:t>2018/02/26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1791C1D-628C-46C0-B96C-0DD2EE1D15C0}" type="slidenum">
              <a:rPr lang="en-CA" smtClean="0"/>
              <a:t>‹#›</a:t>
            </a:fld>
            <a:endParaRPr lang="en-CA"/>
          </a:p>
        </p:txBody>
      </p:sp>
    </p:spTree>
    <p:extLst>
      <p:ext uri="{BB962C8B-B14F-4D97-AF65-F5344CB8AC3E}">
        <p14:creationId xmlns:p14="http://schemas.microsoft.com/office/powerpoint/2010/main" val="757862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B1-4559-40B2-A9C0-0E030340178C}"/>
              </a:ext>
            </a:extLst>
          </p:cNvPr>
          <p:cNvSpPr>
            <a:spLocks noGrp="1"/>
          </p:cNvSpPr>
          <p:nvPr>
            <p:ph type="ctrTitle"/>
          </p:nvPr>
        </p:nvSpPr>
        <p:spPr>
          <a:xfrm>
            <a:off x="838200" y="1295401"/>
            <a:ext cx="10515600" cy="2133599"/>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B78FCB3-0B6D-4E42-8FCC-8132E73F74FB}"/>
              </a:ext>
            </a:extLst>
          </p:cNvPr>
          <p:cNvSpPr>
            <a:spLocks noGrp="1"/>
          </p:cNvSpPr>
          <p:nvPr>
            <p:ph type="subTitle" idx="1"/>
          </p:nvPr>
        </p:nvSpPr>
        <p:spPr>
          <a:xfrm>
            <a:off x="838200" y="3602039"/>
            <a:ext cx="10515600" cy="2082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19729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5851-B7A4-4244-8B0F-82ED94E089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791DC-3A61-4282-A6B6-305654C7B8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918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w/ text overla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A6ADC8-95BA-4472-90CD-80CDD1615329}"/>
              </a:ext>
            </a:extLst>
          </p:cNvPr>
          <p:cNvSpPr/>
          <p:nvPr userDrawn="1"/>
        </p:nvSpPr>
        <p:spPr>
          <a:xfrm>
            <a:off x="12256548" y="0"/>
            <a:ext cx="1814456" cy="254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5425" indent="-225425" algn="l">
              <a:buAutoNum type="arabicPeriod"/>
            </a:pPr>
            <a:r>
              <a:rPr lang="en-US" sz="1200" dirty="0">
                <a:solidFill>
                  <a:schemeClr val="tx1"/>
                </a:solidFill>
              </a:rPr>
              <a:t>Click icon to add image. </a:t>
            </a:r>
          </a:p>
          <a:p>
            <a:pPr marL="225425" indent="-225425" algn="l">
              <a:buAutoNum type="arabicPeriod"/>
            </a:pPr>
            <a:r>
              <a:rPr lang="en-US" sz="1200" dirty="0">
                <a:solidFill>
                  <a:schemeClr val="tx1"/>
                </a:solidFill>
              </a:rPr>
              <a:t>Arrange image “To Back”</a:t>
            </a:r>
          </a:p>
          <a:p>
            <a:pPr marL="225425" indent="-225425" algn="l">
              <a:buAutoNum type="arabicPeriod"/>
            </a:pPr>
            <a:r>
              <a:rPr lang="en-US" sz="1200" dirty="0">
                <a:solidFill>
                  <a:schemeClr val="tx1"/>
                </a:solidFill>
              </a:rPr>
              <a:t>Add text or graphics in transparent placeholder now on top of image. </a:t>
            </a:r>
          </a:p>
        </p:txBody>
      </p:sp>
      <p:sp>
        <p:nvSpPr>
          <p:cNvPr id="10" name="Content Placeholder 9">
            <a:extLst>
              <a:ext uri="{FF2B5EF4-FFF2-40B4-BE49-F238E27FC236}">
                <a16:creationId xmlns:a16="http://schemas.microsoft.com/office/drawing/2014/main" id="{9FC74F71-0844-4C95-B414-EC26B60B8C86}"/>
              </a:ext>
            </a:extLst>
          </p:cNvPr>
          <p:cNvSpPr>
            <a:spLocks noGrp="1"/>
          </p:cNvSpPr>
          <p:nvPr>
            <p:ph sz="quarter" idx="14"/>
          </p:nvPr>
        </p:nvSpPr>
        <p:spPr>
          <a:xfrm>
            <a:off x="0" y="1707775"/>
            <a:ext cx="12192000" cy="4087907"/>
          </a:xfrm>
          <a:solidFill>
            <a:schemeClr val="bg1">
              <a:alpha val="82000"/>
            </a:schemeClr>
          </a:solidFill>
        </p:spPr>
        <p:txBody>
          <a:bodyPr lIns="822960" rIns="822960"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8E290462-86A4-46BF-A2EE-73E261F7133D}"/>
              </a:ext>
            </a:extLst>
          </p:cNvPr>
          <p:cNvSpPr>
            <a:spLocks noGrp="1"/>
          </p:cNvSpPr>
          <p:nvPr>
            <p:ph type="pic" sz="quarter" idx="13" hasCustomPrompt="1"/>
          </p:nvPr>
        </p:nvSpPr>
        <p:spPr>
          <a:xfrm>
            <a:off x="0" y="1295400"/>
            <a:ext cx="12192000" cy="5562600"/>
          </a:xfrm>
          <a:pattFill prst="pct10">
            <a:fgClr>
              <a:schemeClr val="accent1"/>
            </a:fgClr>
            <a:bgClr>
              <a:schemeClr val="bg1"/>
            </a:bgClr>
          </a:pattFill>
        </p:spPr>
        <p:txBody>
          <a:bodyPr anchor="ctr"/>
          <a:lstStyle>
            <a:lvl1pPr marL="0" indent="0" algn="ctr">
              <a:buNone/>
              <a:defRPr/>
            </a:lvl1pPr>
          </a:lstStyle>
          <a:p>
            <a:r>
              <a:rPr lang="en-US" dirty="0"/>
              <a:t>Click icon in center to insert image and then move image to back. </a:t>
            </a:r>
          </a:p>
        </p:txBody>
      </p:sp>
      <p:sp>
        <p:nvSpPr>
          <p:cNvPr id="2" name="Title 1">
            <a:extLst>
              <a:ext uri="{FF2B5EF4-FFF2-40B4-BE49-F238E27FC236}">
                <a16:creationId xmlns:a16="http://schemas.microsoft.com/office/drawing/2014/main" id="{86F466DB-A09F-43D9-88FA-BC1E27556A36}"/>
              </a:ext>
            </a:extLst>
          </p:cNvPr>
          <p:cNvSpPr>
            <a:spLocks noGrp="1"/>
          </p:cNvSpPr>
          <p:nvPr>
            <p:ph type="title"/>
          </p:nvPr>
        </p:nvSpPr>
        <p:spPr/>
        <p:txBody>
          <a:bodyPr/>
          <a:lstStyle/>
          <a:p>
            <a:r>
              <a:rPr lang="en-US"/>
              <a:t>Click to edit Master title style</a:t>
            </a:r>
          </a:p>
        </p:txBody>
      </p:sp>
      <p:sp>
        <p:nvSpPr>
          <p:cNvPr id="13" name="Text Placeholder 12">
            <a:extLst>
              <a:ext uri="{FF2B5EF4-FFF2-40B4-BE49-F238E27FC236}">
                <a16:creationId xmlns:a16="http://schemas.microsoft.com/office/drawing/2014/main" id="{2646E1F5-4911-4A9F-BDFB-6AB43D45E399}"/>
              </a:ext>
            </a:extLst>
          </p:cNvPr>
          <p:cNvSpPr>
            <a:spLocks noGrp="1"/>
          </p:cNvSpPr>
          <p:nvPr>
            <p:ph type="body" sz="quarter" idx="15" hasCustomPrompt="1"/>
          </p:nvPr>
        </p:nvSpPr>
        <p:spPr>
          <a:xfrm>
            <a:off x="10684427" y="5973992"/>
            <a:ext cx="1261872" cy="576072"/>
          </a:xfrm>
          <a:blipFill>
            <a:blip r:embed="rId2"/>
            <a:stretch>
              <a:fillRect/>
            </a:stretch>
          </a:blipFill>
        </p:spPr>
        <p:txBody>
          <a:bodyPr>
            <a:normAutofit/>
          </a:bodyPr>
          <a:lstStyle>
            <a:lvl1pPr marL="0" indent="0">
              <a:buNone/>
              <a:defRPr sz="100"/>
            </a:lvl1pPr>
          </a:lstStyle>
          <a:p>
            <a:pPr lvl="0"/>
            <a:r>
              <a:rPr lang="en-US" dirty="0"/>
              <a:t>.</a:t>
            </a:r>
          </a:p>
        </p:txBody>
      </p:sp>
      <p:pic>
        <p:nvPicPr>
          <p:cNvPr id="18" name="Picture 17">
            <a:extLst>
              <a:ext uri="{FF2B5EF4-FFF2-40B4-BE49-F238E27FC236}">
                <a16:creationId xmlns:a16="http://schemas.microsoft.com/office/drawing/2014/main" id="{40B59EED-5AFD-4FD4-BF67-017E9B98C9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401839" y="1580784"/>
            <a:ext cx="1523874" cy="856417"/>
          </a:xfrm>
          <a:prstGeom prst="rect">
            <a:avLst/>
          </a:prstGeom>
          <a:ln w="3175">
            <a:solidFill>
              <a:schemeClr val="bg2"/>
            </a:solidFill>
          </a:ln>
        </p:spPr>
      </p:pic>
    </p:spTree>
    <p:extLst>
      <p:ext uri="{BB962C8B-B14F-4D97-AF65-F5344CB8AC3E}">
        <p14:creationId xmlns:p14="http://schemas.microsoft.com/office/powerpoint/2010/main" val="3281906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8EB6-B536-4F22-A285-00393D5F196F}"/>
              </a:ext>
            </a:extLst>
          </p:cNvPr>
          <p:cNvSpPr>
            <a:spLocks noGrp="1"/>
          </p:cNvSpPr>
          <p:nvPr>
            <p:ph type="title"/>
          </p:nvPr>
        </p:nvSpPr>
        <p:spPr>
          <a:xfrm>
            <a:off x="838200" y="1295401"/>
            <a:ext cx="10515600" cy="32670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F0F77-42A0-4E3C-8A51-3EEC4092EAB3}"/>
              </a:ext>
            </a:extLst>
          </p:cNvPr>
          <p:cNvSpPr>
            <a:spLocks noGrp="1"/>
          </p:cNvSpPr>
          <p:nvPr>
            <p:ph type="body" idx="1"/>
          </p:nvPr>
        </p:nvSpPr>
        <p:spPr>
          <a:xfrm>
            <a:off x="838200" y="4589464"/>
            <a:ext cx="10515600" cy="1095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96669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79F0-C7AD-4DB1-8EBF-7358F8F10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791EE5-AE3D-4A61-AA86-2D52FD200C55}"/>
              </a:ext>
            </a:extLst>
          </p:cNvPr>
          <p:cNvSpPr>
            <a:spLocks noGrp="1"/>
          </p:cNvSpPr>
          <p:nvPr>
            <p:ph sz="half" idx="1"/>
          </p:nvPr>
        </p:nvSpPr>
        <p:spPr>
          <a:xfrm>
            <a:off x="838200" y="1295401"/>
            <a:ext cx="5181600" cy="4389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C6D1317-A721-4AC1-B7AD-0662F4762C49}"/>
              </a:ext>
            </a:extLst>
          </p:cNvPr>
          <p:cNvSpPr>
            <a:spLocks noGrp="1"/>
          </p:cNvSpPr>
          <p:nvPr>
            <p:ph sz="half" idx="2"/>
          </p:nvPr>
        </p:nvSpPr>
        <p:spPr>
          <a:xfrm>
            <a:off x="6172200" y="1295401"/>
            <a:ext cx="5181600" cy="4389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236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3DD2-C029-43C8-A2EF-FEFD03520DE4}"/>
              </a:ext>
            </a:extLst>
          </p:cNvPr>
          <p:cNvSpPr>
            <a:spLocks noGrp="1"/>
          </p:cNvSpPr>
          <p:nvPr>
            <p:ph type="title"/>
          </p:nvPr>
        </p:nvSpPr>
        <p:spPr>
          <a:xfrm>
            <a:off x="839788" y="1"/>
            <a:ext cx="10515600" cy="1295399"/>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ED2A80-530C-4467-ABE8-94BA827DEA81}"/>
              </a:ext>
            </a:extLst>
          </p:cNvPr>
          <p:cNvSpPr>
            <a:spLocks noGrp="1"/>
          </p:cNvSpPr>
          <p:nvPr>
            <p:ph type="body" idx="1"/>
          </p:nvPr>
        </p:nvSpPr>
        <p:spPr>
          <a:xfrm>
            <a:off x="838200" y="1304275"/>
            <a:ext cx="5181600" cy="82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6FD9CD-B1C8-4B41-A5E2-B323F4D1C7B5}"/>
              </a:ext>
            </a:extLst>
          </p:cNvPr>
          <p:cNvSpPr>
            <a:spLocks noGrp="1"/>
          </p:cNvSpPr>
          <p:nvPr>
            <p:ph sz="half" idx="2"/>
          </p:nvPr>
        </p:nvSpPr>
        <p:spPr>
          <a:xfrm>
            <a:off x="838200" y="2137062"/>
            <a:ext cx="5181600" cy="35477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536197F-FED2-47D4-A978-FF987AB62BC9}"/>
              </a:ext>
            </a:extLst>
          </p:cNvPr>
          <p:cNvSpPr>
            <a:spLocks noGrp="1"/>
          </p:cNvSpPr>
          <p:nvPr>
            <p:ph type="body" sz="quarter" idx="3"/>
          </p:nvPr>
        </p:nvSpPr>
        <p:spPr>
          <a:xfrm>
            <a:off x="6172200" y="13042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DD5DEE-8242-471B-B593-0F29D3B25FCA}"/>
              </a:ext>
            </a:extLst>
          </p:cNvPr>
          <p:cNvSpPr>
            <a:spLocks noGrp="1"/>
          </p:cNvSpPr>
          <p:nvPr>
            <p:ph sz="quarter" idx="4"/>
          </p:nvPr>
        </p:nvSpPr>
        <p:spPr>
          <a:xfrm>
            <a:off x="6172200" y="2137061"/>
            <a:ext cx="5183188" cy="35477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128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9E57-B9BC-4F64-93D9-8979E6916A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756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89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 w/ text overla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A6ADC8-95BA-4472-90CD-80CDD1615329}"/>
              </a:ext>
            </a:extLst>
          </p:cNvPr>
          <p:cNvSpPr/>
          <p:nvPr userDrawn="1"/>
        </p:nvSpPr>
        <p:spPr>
          <a:xfrm>
            <a:off x="12256548" y="0"/>
            <a:ext cx="1814456" cy="254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5425" indent="-225425" algn="l">
              <a:buAutoNum type="arabicPeriod"/>
            </a:pPr>
            <a:r>
              <a:rPr lang="en-US" sz="1200" dirty="0">
                <a:solidFill>
                  <a:schemeClr val="tx1"/>
                </a:solidFill>
              </a:rPr>
              <a:t>Click icon to add image. </a:t>
            </a:r>
          </a:p>
          <a:p>
            <a:pPr marL="225425" indent="-225425" algn="l">
              <a:buAutoNum type="arabicPeriod"/>
            </a:pPr>
            <a:r>
              <a:rPr lang="en-US" sz="1200" dirty="0">
                <a:solidFill>
                  <a:schemeClr val="tx1"/>
                </a:solidFill>
              </a:rPr>
              <a:t>Arrange image “To Back”</a:t>
            </a:r>
          </a:p>
          <a:p>
            <a:pPr marL="225425" indent="-225425" algn="l">
              <a:buAutoNum type="arabicPeriod"/>
            </a:pPr>
            <a:r>
              <a:rPr lang="en-US" sz="1200" dirty="0">
                <a:solidFill>
                  <a:schemeClr val="tx1"/>
                </a:solidFill>
              </a:rPr>
              <a:t>Add text or graphics in transparent placeholder now on top of image. </a:t>
            </a:r>
          </a:p>
        </p:txBody>
      </p:sp>
      <p:sp>
        <p:nvSpPr>
          <p:cNvPr id="10" name="Content Placeholder 9">
            <a:extLst>
              <a:ext uri="{FF2B5EF4-FFF2-40B4-BE49-F238E27FC236}">
                <a16:creationId xmlns:a16="http://schemas.microsoft.com/office/drawing/2014/main" id="{9FC74F71-0844-4C95-B414-EC26B60B8C86}"/>
              </a:ext>
            </a:extLst>
          </p:cNvPr>
          <p:cNvSpPr>
            <a:spLocks noGrp="1"/>
          </p:cNvSpPr>
          <p:nvPr>
            <p:ph sz="quarter" idx="14"/>
          </p:nvPr>
        </p:nvSpPr>
        <p:spPr>
          <a:xfrm>
            <a:off x="0" y="1707775"/>
            <a:ext cx="12192000" cy="4087907"/>
          </a:xfrm>
          <a:solidFill>
            <a:schemeClr val="bg1">
              <a:alpha val="82000"/>
            </a:schemeClr>
          </a:solidFill>
        </p:spPr>
        <p:txBody>
          <a:bodyPr lIns="822960" rIns="822960"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8E290462-86A4-46BF-A2EE-73E261F7133D}"/>
              </a:ext>
            </a:extLst>
          </p:cNvPr>
          <p:cNvSpPr>
            <a:spLocks noGrp="1"/>
          </p:cNvSpPr>
          <p:nvPr>
            <p:ph type="pic" sz="quarter" idx="13" hasCustomPrompt="1"/>
          </p:nvPr>
        </p:nvSpPr>
        <p:spPr>
          <a:xfrm>
            <a:off x="0" y="1295400"/>
            <a:ext cx="12192000" cy="5562600"/>
          </a:xfrm>
          <a:pattFill prst="pct10">
            <a:fgClr>
              <a:schemeClr val="accent1"/>
            </a:fgClr>
            <a:bgClr>
              <a:schemeClr val="bg1"/>
            </a:bgClr>
          </a:pattFill>
        </p:spPr>
        <p:txBody>
          <a:bodyPr anchor="ctr"/>
          <a:lstStyle>
            <a:lvl1pPr marL="0" indent="0" algn="ctr">
              <a:buNone/>
              <a:defRPr/>
            </a:lvl1pPr>
          </a:lstStyle>
          <a:p>
            <a:r>
              <a:rPr lang="en-US" dirty="0"/>
              <a:t>Click icon in center to insert image and then move image to back. </a:t>
            </a:r>
          </a:p>
        </p:txBody>
      </p:sp>
      <p:sp>
        <p:nvSpPr>
          <p:cNvPr id="2" name="Title 1">
            <a:extLst>
              <a:ext uri="{FF2B5EF4-FFF2-40B4-BE49-F238E27FC236}">
                <a16:creationId xmlns:a16="http://schemas.microsoft.com/office/drawing/2014/main" id="{86F466DB-A09F-43D9-88FA-BC1E27556A36}"/>
              </a:ext>
            </a:extLst>
          </p:cNvPr>
          <p:cNvSpPr>
            <a:spLocks noGrp="1"/>
          </p:cNvSpPr>
          <p:nvPr>
            <p:ph type="title"/>
          </p:nvPr>
        </p:nvSpPr>
        <p:spPr/>
        <p:txBody>
          <a:bodyPr/>
          <a:lstStyle/>
          <a:p>
            <a:r>
              <a:rPr lang="en-US"/>
              <a:t>Click to edit Master title style</a:t>
            </a:r>
          </a:p>
        </p:txBody>
      </p:sp>
      <p:sp>
        <p:nvSpPr>
          <p:cNvPr id="13" name="Text Placeholder 12">
            <a:extLst>
              <a:ext uri="{FF2B5EF4-FFF2-40B4-BE49-F238E27FC236}">
                <a16:creationId xmlns:a16="http://schemas.microsoft.com/office/drawing/2014/main" id="{2646E1F5-4911-4A9F-BDFB-6AB43D45E399}"/>
              </a:ext>
            </a:extLst>
          </p:cNvPr>
          <p:cNvSpPr>
            <a:spLocks noGrp="1"/>
          </p:cNvSpPr>
          <p:nvPr>
            <p:ph type="body" sz="quarter" idx="15" hasCustomPrompt="1"/>
          </p:nvPr>
        </p:nvSpPr>
        <p:spPr>
          <a:xfrm>
            <a:off x="10684427" y="5973992"/>
            <a:ext cx="1261872" cy="576072"/>
          </a:xfrm>
          <a:blipFill>
            <a:blip r:embed="rId2"/>
            <a:stretch>
              <a:fillRect/>
            </a:stretch>
          </a:blipFill>
        </p:spPr>
        <p:txBody>
          <a:bodyPr>
            <a:normAutofit/>
          </a:bodyPr>
          <a:lstStyle>
            <a:lvl1pPr marL="0" indent="0">
              <a:buNone/>
              <a:defRPr sz="100"/>
            </a:lvl1pPr>
          </a:lstStyle>
          <a:p>
            <a:pPr lvl="0"/>
            <a:r>
              <a:rPr lang="en-US" dirty="0"/>
              <a:t>.</a:t>
            </a:r>
          </a:p>
        </p:txBody>
      </p:sp>
      <p:pic>
        <p:nvPicPr>
          <p:cNvPr id="18" name="Picture 17">
            <a:extLst>
              <a:ext uri="{FF2B5EF4-FFF2-40B4-BE49-F238E27FC236}">
                <a16:creationId xmlns:a16="http://schemas.microsoft.com/office/drawing/2014/main" id="{40B59EED-5AFD-4FD4-BF67-017E9B98C9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401839" y="1580784"/>
            <a:ext cx="1523874" cy="856417"/>
          </a:xfrm>
          <a:prstGeom prst="rect">
            <a:avLst/>
          </a:prstGeom>
          <a:ln w="3175">
            <a:solidFill>
              <a:schemeClr val="bg2"/>
            </a:solidFill>
          </a:ln>
        </p:spPr>
      </p:pic>
    </p:spTree>
    <p:extLst>
      <p:ext uri="{BB962C8B-B14F-4D97-AF65-F5344CB8AC3E}">
        <p14:creationId xmlns:p14="http://schemas.microsoft.com/office/powerpoint/2010/main" val="3396389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621C-2F82-4EE2-98B8-46B6A9354D5B}"/>
              </a:ext>
            </a:extLst>
          </p:cNvPr>
          <p:cNvSpPr>
            <a:spLocks noGrp="1"/>
          </p:cNvSpPr>
          <p:nvPr>
            <p:ph type="title"/>
          </p:nvPr>
        </p:nvSpPr>
        <p:spPr>
          <a:xfrm>
            <a:off x="839788" y="1295400"/>
            <a:ext cx="3932237" cy="1223996"/>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873C4944-0823-4F63-9E5C-A5B40681D89B}"/>
              </a:ext>
            </a:extLst>
          </p:cNvPr>
          <p:cNvSpPr>
            <a:spLocks noGrp="1"/>
          </p:cNvSpPr>
          <p:nvPr>
            <p:ph idx="1"/>
          </p:nvPr>
        </p:nvSpPr>
        <p:spPr>
          <a:xfrm>
            <a:off x="5181600" y="1295401"/>
            <a:ext cx="6172200" cy="43894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C7CA09-4854-4217-909A-45DAD47D1B74}"/>
              </a:ext>
            </a:extLst>
          </p:cNvPr>
          <p:cNvSpPr>
            <a:spLocks noGrp="1"/>
          </p:cNvSpPr>
          <p:nvPr>
            <p:ph type="body" sz="half" idx="2"/>
          </p:nvPr>
        </p:nvSpPr>
        <p:spPr>
          <a:xfrm>
            <a:off x="839788" y="2541777"/>
            <a:ext cx="3932237" cy="31430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631318500"/>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3E54-A746-4E49-8C35-542D6DC06E37}"/>
              </a:ext>
            </a:extLst>
          </p:cNvPr>
          <p:cNvSpPr>
            <a:spLocks noGrp="1"/>
          </p:cNvSpPr>
          <p:nvPr>
            <p:ph type="title"/>
          </p:nvPr>
        </p:nvSpPr>
        <p:spPr>
          <a:xfrm>
            <a:off x="839788" y="1295400"/>
            <a:ext cx="3932237" cy="122399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7CC6D79D-CEE6-4CDE-B98E-E3369CF80D43}"/>
              </a:ext>
            </a:extLst>
          </p:cNvPr>
          <p:cNvSpPr>
            <a:spLocks noGrp="1"/>
          </p:cNvSpPr>
          <p:nvPr>
            <p:ph type="pic" idx="1"/>
          </p:nvPr>
        </p:nvSpPr>
        <p:spPr>
          <a:xfrm>
            <a:off x="5181600" y="1295401"/>
            <a:ext cx="6172200"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ext Placeholder 5">
            <a:extLst>
              <a:ext uri="{FF2B5EF4-FFF2-40B4-BE49-F238E27FC236}">
                <a16:creationId xmlns:a16="http://schemas.microsoft.com/office/drawing/2014/main" id="{050EB1D3-FC89-4CF5-B34D-51173529ED4C}"/>
              </a:ext>
            </a:extLst>
          </p:cNvPr>
          <p:cNvSpPr>
            <a:spLocks noGrp="1"/>
          </p:cNvSpPr>
          <p:nvPr>
            <p:ph type="body" sz="quarter" idx="10"/>
          </p:nvPr>
        </p:nvSpPr>
        <p:spPr>
          <a:xfrm>
            <a:off x="839788" y="2541777"/>
            <a:ext cx="3932237" cy="3143061"/>
          </a:xfrm>
        </p:spPr>
        <p:txBody>
          <a:bodyPr vert="horz" lIns="91440" tIns="45720" rIns="91440" bIns="45720" rtlCol="0">
            <a:normAutofit/>
          </a:bodyPr>
          <a:lstStyle>
            <a:lvl1pPr>
              <a:defRPr lang="en-US" sz="1600" smtClean="0"/>
            </a:lvl1pPr>
            <a:lvl2pPr>
              <a:defRPr lang="en-US" sz="1400" smtClean="0"/>
            </a:lvl2pPr>
            <a:lvl3pPr>
              <a:defRPr lang="en-US" sz="1200" smtClean="0"/>
            </a:lvl3pPr>
            <a:lvl4pPr>
              <a:defRPr lang="en-US" sz="1000" smtClean="0"/>
            </a:lvl4pPr>
            <a:lvl5pPr>
              <a:defRPr lang="sq-AL" sz="1000"/>
            </a:lvl5pPr>
          </a:lstStyle>
          <a:p>
            <a:pPr marL="0" lvl="0" indent="0">
              <a:buNone/>
            </a:pPr>
            <a:r>
              <a:rPr lang="en-US" dirty="0"/>
              <a:t>Edit Master text styles</a:t>
            </a:r>
          </a:p>
        </p:txBody>
      </p:sp>
    </p:spTree>
    <p:extLst>
      <p:ext uri="{BB962C8B-B14F-4D97-AF65-F5344CB8AC3E}">
        <p14:creationId xmlns:p14="http://schemas.microsoft.com/office/powerpoint/2010/main" val="3182171041"/>
      </p:ext>
    </p:extLst>
  </p:cSld>
  <p:clrMapOvr>
    <a:masterClrMapping/>
  </p:clrMapOvr>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6B27-524D-4E08-9AF8-D5439450B3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94076D8-6D55-49C8-B647-B4B5539A0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3F06091-48D0-44FB-AA0E-CE921270676A}"/>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5" name="Footer Placeholder 4">
            <a:extLst>
              <a:ext uri="{FF2B5EF4-FFF2-40B4-BE49-F238E27FC236}">
                <a16:creationId xmlns:a16="http://schemas.microsoft.com/office/drawing/2014/main" id="{23962B5F-38F9-43B0-A21B-3D1AB622A87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6B0873-BEB6-46C9-A122-AD140B8D5EBD}"/>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1200968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CD71-5657-486A-A737-845752FBB98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FF641C5-BD58-4B4F-9832-4D810FC581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935BBE1-2159-4344-ABFE-54C15E9C0C0B}"/>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5" name="Footer Placeholder 4">
            <a:extLst>
              <a:ext uri="{FF2B5EF4-FFF2-40B4-BE49-F238E27FC236}">
                <a16:creationId xmlns:a16="http://schemas.microsoft.com/office/drawing/2014/main" id="{30B10B70-E822-46BA-A0AC-45C712AF950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B5F24A-111E-45E7-BC2D-E11621DEAF0F}"/>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2430247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3ECC-4458-4CF9-A231-B0FD6330B6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D9E9BF4-7AF5-497A-94AF-81301C326A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AC1C69-D59F-4DEB-8E65-D18B8BF4DC1C}"/>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5" name="Footer Placeholder 4">
            <a:extLst>
              <a:ext uri="{FF2B5EF4-FFF2-40B4-BE49-F238E27FC236}">
                <a16:creationId xmlns:a16="http://schemas.microsoft.com/office/drawing/2014/main" id="{15F49BDC-E6B9-43A6-B1E3-ED95AB0E368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0F7F268-98F1-4E68-825D-9D12E47727F6}"/>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3857992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E5CE-CC13-4853-AE15-FCFD83F6369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BAF7A3B-D3CF-423D-9AC4-E2BFB40BDE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7517418-F86D-417D-9703-52D9E82CA8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95F3D17-9596-4242-9545-DC411225DBDC}"/>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6" name="Footer Placeholder 5">
            <a:extLst>
              <a:ext uri="{FF2B5EF4-FFF2-40B4-BE49-F238E27FC236}">
                <a16:creationId xmlns:a16="http://schemas.microsoft.com/office/drawing/2014/main" id="{F9423F11-A71D-4A0A-8754-697980D6507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FF3C882-56F1-40AA-8E77-F61E5ABD69FC}"/>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3910062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39A0-53E0-45DF-A936-C32B242BFFA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1088AA4-A2A9-4B69-B272-20880C693C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7548B1-2A43-4FA1-BA4B-1C8DCAD022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A5846C0-1538-4045-B15C-2CCBC2405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0C8CDF-3412-42EB-8F46-9DDCD47317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F929A05-B6C6-4C80-8828-BE842574BA5B}"/>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8" name="Footer Placeholder 7">
            <a:extLst>
              <a:ext uri="{FF2B5EF4-FFF2-40B4-BE49-F238E27FC236}">
                <a16:creationId xmlns:a16="http://schemas.microsoft.com/office/drawing/2014/main" id="{FB429BC2-F3C6-43AA-92C9-ED96B92D43C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D54C36B-4ACC-4130-887E-E65C1E16986B}"/>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3881045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D16A-2D94-4C76-B86D-61F1ECA44C9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82C3D8D-C3C6-4DEC-BD2A-374E11E2FEC2}"/>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4" name="Footer Placeholder 3">
            <a:extLst>
              <a:ext uri="{FF2B5EF4-FFF2-40B4-BE49-F238E27FC236}">
                <a16:creationId xmlns:a16="http://schemas.microsoft.com/office/drawing/2014/main" id="{4ADC040D-522E-412D-B3EF-45F5855AFE8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6CBA367-93A1-476E-BA65-524D804BCB31}"/>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3342768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C08AD-9C02-4566-9F06-3C59572D5A7A}"/>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3" name="Footer Placeholder 2">
            <a:extLst>
              <a:ext uri="{FF2B5EF4-FFF2-40B4-BE49-F238E27FC236}">
                <a16:creationId xmlns:a16="http://schemas.microsoft.com/office/drawing/2014/main" id="{D1FA0E5A-C646-46EB-9D97-0D3A1FF4618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78C04C9-39FD-4A86-A803-587AB9A0098C}"/>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3704306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A4A5-7A97-4788-9AB0-D01922BFD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0942DF4-5523-4664-8BE4-53EAAE741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9DF0D11-B81F-4572-A43E-525CBCDFE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2FD17E-1C0E-4FDC-B60C-1BB2B0398D10}"/>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6" name="Footer Placeholder 5">
            <a:extLst>
              <a:ext uri="{FF2B5EF4-FFF2-40B4-BE49-F238E27FC236}">
                <a16:creationId xmlns:a16="http://schemas.microsoft.com/office/drawing/2014/main" id="{D836970A-18C9-40C4-A829-C512F11740E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7F78E77-D4AE-471A-8996-BB528B92A8A7}"/>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273383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8EB6-B536-4F22-A285-00393D5F196F}"/>
              </a:ext>
            </a:extLst>
          </p:cNvPr>
          <p:cNvSpPr>
            <a:spLocks noGrp="1"/>
          </p:cNvSpPr>
          <p:nvPr>
            <p:ph type="title"/>
          </p:nvPr>
        </p:nvSpPr>
        <p:spPr>
          <a:xfrm>
            <a:off x="838200" y="1295401"/>
            <a:ext cx="10515600" cy="32670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F0F77-42A0-4E3C-8A51-3EEC4092EAB3}"/>
              </a:ext>
            </a:extLst>
          </p:cNvPr>
          <p:cNvSpPr>
            <a:spLocks noGrp="1"/>
          </p:cNvSpPr>
          <p:nvPr>
            <p:ph type="body" idx="1"/>
          </p:nvPr>
        </p:nvSpPr>
        <p:spPr>
          <a:xfrm>
            <a:off x="838200" y="4589464"/>
            <a:ext cx="10515600" cy="1095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44648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3F86-518D-42F6-91C2-0BF07FA855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E2803E4-1472-4666-AB24-4E76ECED1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A0D9770-5818-474A-BC18-EBC1A6161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886D97-9ECB-4946-95E8-31B111E028A4}"/>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6" name="Footer Placeholder 5">
            <a:extLst>
              <a:ext uri="{FF2B5EF4-FFF2-40B4-BE49-F238E27FC236}">
                <a16:creationId xmlns:a16="http://schemas.microsoft.com/office/drawing/2014/main" id="{ABF2D07A-98FF-4E15-9A5B-22224B0A5EE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7D95C8-D028-4BBE-8E71-3D21FCD496D1}"/>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2408275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7A3E-BB48-4642-8ECB-723AACD48F8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43A4CED-613B-476F-B70C-B902F3AE48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4821798-6FC6-41B3-B203-1C6CC760E978}"/>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5" name="Footer Placeholder 4">
            <a:extLst>
              <a:ext uri="{FF2B5EF4-FFF2-40B4-BE49-F238E27FC236}">
                <a16:creationId xmlns:a16="http://schemas.microsoft.com/office/drawing/2014/main" id="{D56D0105-C9BE-4AFE-B230-A506218B8D3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53F534-35B7-4682-9557-55C83F16AB57}"/>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3174240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16484-A9BB-4BB0-A87E-1ADC6BD3AD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D4223B9-D016-49A2-A7DB-6053144181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7D28A85-74A3-4139-8ED3-1F922A8A7D4A}"/>
              </a:ext>
            </a:extLst>
          </p:cNvPr>
          <p:cNvSpPr>
            <a:spLocks noGrp="1"/>
          </p:cNvSpPr>
          <p:nvPr>
            <p:ph type="dt" sz="half" idx="10"/>
          </p:nvPr>
        </p:nvSpPr>
        <p:spPr/>
        <p:txBody>
          <a:bodyPr/>
          <a:lstStyle/>
          <a:p>
            <a:fld id="{DEB8CFBF-6139-4220-9080-A2C12041901C}" type="datetimeFigureOut">
              <a:rPr lang="en-CA" smtClean="0"/>
              <a:t>2018/02/26</a:t>
            </a:fld>
            <a:endParaRPr lang="en-CA"/>
          </a:p>
        </p:txBody>
      </p:sp>
      <p:sp>
        <p:nvSpPr>
          <p:cNvPr id="5" name="Footer Placeholder 4">
            <a:extLst>
              <a:ext uri="{FF2B5EF4-FFF2-40B4-BE49-F238E27FC236}">
                <a16:creationId xmlns:a16="http://schemas.microsoft.com/office/drawing/2014/main" id="{93923683-8440-4B99-A73D-84E318B5875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587782-6547-46D9-AD55-1D2BDA519461}"/>
              </a:ext>
            </a:extLst>
          </p:cNvPr>
          <p:cNvSpPr>
            <a:spLocks noGrp="1"/>
          </p:cNvSpPr>
          <p:nvPr>
            <p:ph type="sldNum" sz="quarter" idx="12"/>
          </p:nvPr>
        </p:nvSpPr>
        <p:spPr/>
        <p:txBody>
          <a:bodyPr/>
          <a:lstStyle/>
          <a:p>
            <a:fld id="{877EA2B9-F7A9-47AA-8DCC-87436D53C85A}" type="slidenum">
              <a:rPr lang="en-CA" smtClean="0"/>
              <a:t>‹#›</a:t>
            </a:fld>
            <a:endParaRPr lang="en-CA"/>
          </a:p>
        </p:txBody>
      </p:sp>
    </p:spTree>
    <p:extLst>
      <p:ext uri="{BB962C8B-B14F-4D97-AF65-F5344CB8AC3E}">
        <p14:creationId xmlns:p14="http://schemas.microsoft.com/office/powerpoint/2010/main" val="1414196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57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79F0-C7AD-4DB1-8EBF-7358F8F10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791EE5-AE3D-4A61-AA86-2D52FD200C55}"/>
              </a:ext>
            </a:extLst>
          </p:cNvPr>
          <p:cNvSpPr>
            <a:spLocks noGrp="1"/>
          </p:cNvSpPr>
          <p:nvPr>
            <p:ph sz="half" idx="1"/>
          </p:nvPr>
        </p:nvSpPr>
        <p:spPr>
          <a:xfrm>
            <a:off x="838200" y="1295401"/>
            <a:ext cx="5181600" cy="4389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C6D1317-A721-4AC1-B7AD-0662F4762C49}"/>
              </a:ext>
            </a:extLst>
          </p:cNvPr>
          <p:cNvSpPr>
            <a:spLocks noGrp="1"/>
          </p:cNvSpPr>
          <p:nvPr>
            <p:ph sz="half" idx="2"/>
          </p:nvPr>
        </p:nvSpPr>
        <p:spPr>
          <a:xfrm>
            <a:off x="6172200" y="1295401"/>
            <a:ext cx="5181600" cy="4389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28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3DD2-C029-43C8-A2EF-FEFD03520DE4}"/>
              </a:ext>
            </a:extLst>
          </p:cNvPr>
          <p:cNvSpPr>
            <a:spLocks noGrp="1"/>
          </p:cNvSpPr>
          <p:nvPr>
            <p:ph type="title"/>
          </p:nvPr>
        </p:nvSpPr>
        <p:spPr>
          <a:xfrm>
            <a:off x="839788" y="1"/>
            <a:ext cx="10515600" cy="1295399"/>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ED2A80-530C-4467-ABE8-94BA827DEA81}"/>
              </a:ext>
            </a:extLst>
          </p:cNvPr>
          <p:cNvSpPr>
            <a:spLocks noGrp="1"/>
          </p:cNvSpPr>
          <p:nvPr>
            <p:ph type="body" idx="1"/>
          </p:nvPr>
        </p:nvSpPr>
        <p:spPr>
          <a:xfrm>
            <a:off x="838200" y="1304275"/>
            <a:ext cx="5181600" cy="82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6FD9CD-B1C8-4B41-A5E2-B323F4D1C7B5}"/>
              </a:ext>
            </a:extLst>
          </p:cNvPr>
          <p:cNvSpPr>
            <a:spLocks noGrp="1"/>
          </p:cNvSpPr>
          <p:nvPr>
            <p:ph sz="half" idx="2"/>
          </p:nvPr>
        </p:nvSpPr>
        <p:spPr>
          <a:xfrm>
            <a:off x="838200" y="2137062"/>
            <a:ext cx="5181600" cy="35477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536197F-FED2-47D4-A978-FF987AB62BC9}"/>
              </a:ext>
            </a:extLst>
          </p:cNvPr>
          <p:cNvSpPr>
            <a:spLocks noGrp="1"/>
          </p:cNvSpPr>
          <p:nvPr>
            <p:ph type="body" sz="quarter" idx="3"/>
          </p:nvPr>
        </p:nvSpPr>
        <p:spPr>
          <a:xfrm>
            <a:off x="6172200" y="13042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DD5DEE-8242-471B-B593-0F29D3B25FCA}"/>
              </a:ext>
            </a:extLst>
          </p:cNvPr>
          <p:cNvSpPr>
            <a:spLocks noGrp="1"/>
          </p:cNvSpPr>
          <p:nvPr>
            <p:ph sz="quarter" idx="4"/>
          </p:nvPr>
        </p:nvSpPr>
        <p:spPr>
          <a:xfrm>
            <a:off x="6172200" y="2137061"/>
            <a:ext cx="5183188" cy="35477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274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9E57-B9BC-4F64-93D9-8979E6916A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237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621C-2F82-4EE2-98B8-46B6A9354D5B}"/>
              </a:ext>
            </a:extLst>
          </p:cNvPr>
          <p:cNvSpPr>
            <a:spLocks noGrp="1"/>
          </p:cNvSpPr>
          <p:nvPr>
            <p:ph type="title"/>
          </p:nvPr>
        </p:nvSpPr>
        <p:spPr>
          <a:xfrm>
            <a:off x="839788" y="1295400"/>
            <a:ext cx="3932237" cy="122399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3C4944-0823-4F63-9E5C-A5B40681D89B}"/>
              </a:ext>
            </a:extLst>
          </p:cNvPr>
          <p:cNvSpPr>
            <a:spLocks noGrp="1"/>
          </p:cNvSpPr>
          <p:nvPr>
            <p:ph idx="1"/>
          </p:nvPr>
        </p:nvSpPr>
        <p:spPr>
          <a:xfrm>
            <a:off x="5181600" y="1295401"/>
            <a:ext cx="6172200" cy="43894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C7CA09-4854-4217-909A-45DAD47D1B74}"/>
              </a:ext>
            </a:extLst>
          </p:cNvPr>
          <p:cNvSpPr>
            <a:spLocks noGrp="1"/>
          </p:cNvSpPr>
          <p:nvPr>
            <p:ph type="body" sz="half" idx="2"/>
          </p:nvPr>
        </p:nvSpPr>
        <p:spPr>
          <a:xfrm>
            <a:off x="839788" y="2541777"/>
            <a:ext cx="3932237" cy="31430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8758254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7DDECB-90A3-42F6-923C-FDAF09625B9F}"/>
              </a:ext>
            </a:extLst>
          </p:cNvPr>
          <p:cNvSpPr>
            <a:spLocks noGrp="1"/>
          </p:cNvSpPr>
          <p:nvPr>
            <p:ph type="title"/>
          </p:nvPr>
        </p:nvSpPr>
        <p:spPr>
          <a:xfrm>
            <a:off x="838200" y="1"/>
            <a:ext cx="10515600" cy="12953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33A888A-67A2-4CE4-9111-1E8D023EB1F6}"/>
              </a:ext>
            </a:extLst>
          </p:cNvPr>
          <p:cNvSpPr>
            <a:spLocks noGrp="1"/>
          </p:cNvSpPr>
          <p:nvPr>
            <p:ph type="body" idx="1"/>
          </p:nvPr>
        </p:nvSpPr>
        <p:spPr>
          <a:xfrm>
            <a:off x="838200" y="1295401"/>
            <a:ext cx="10515600" cy="43894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47756B7-2D0D-4E55-990A-FDEFA69BFD4B}"/>
              </a:ext>
            </a:extLst>
          </p:cNvPr>
          <p:cNvSpPr>
            <a:spLocks noGrp="1"/>
          </p:cNvSpPr>
          <p:nvPr>
            <p:ph type="dt" sz="half" idx="2"/>
          </p:nvPr>
        </p:nvSpPr>
        <p:spPr>
          <a:xfrm>
            <a:off x="10438726" y="0"/>
            <a:ext cx="1753274" cy="209464"/>
          </a:xfrm>
          <a:prstGeom prst="rect">
            <a:avLst/>
          </a:prstGeom>
        </p:spPr>
        <p:txBody>
          <a:bodyPr vert="horz" lIns="91440" tIns="45720" rIns="91440" bIns="45720" rtlCol="0" anchor="ctr"/>
          <a:lstStyle>
            <a:lvl1pPr algn="r">
              <a:defRPr sz="800">
                <a:solidFill>
                  <a:schemeClr val="tx1"/>
                </a:solidFill>
              </a:defRPr>
            </a:lvl1pPr>
          </a:lstStyle>
          <a:p>
            <a:fld id="{41A954A5-7E47-4B8F-A78B-08429D17BC54}" type="datetimeFigureOut">
              <a:rPr lang="en-US" smtClean="0"/>
              <a:pPr/>
              <a:t>2/26/2018</a:t>
            </a:fld>
            <a:endParaRPr lang="en-US"/>
          </a:p>
        </p:txBody>
      </p:sp>
      <p:sp>
        <p:nvSpPr>
          <p:cNvPr id="5" name="Footer Placeholder 4">
            <a:extLst>
              <a:ext uri="{FF2B5EF4-FFF2-40B4-BE49-F238E27FC236}">
                <a16:creationId xmlns:a16="http://schemas.microsoft.com/office/drawing/2014/main" id="{C59B7587-32CA-4724-8833-1694A4378D86}"/>
              </a:ext>
            </a:extLst>
          </p:cNvPr>
          <p:cNvSpPr>
            <a:spLocks noGrp="1"/>
          </p:cNvSpPr>
          <p:nvPr>
            <p:ph type="ftr" sz="quarter" idx="3"/>
          </p:nvPr>
        </p:nvSpPr>
        <p:spPr>
          <a:xfrm>
            <a:off x="840419" y="6512011"/>
            <a:ext cx="5061991" cy="209464"/>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5F23795-CF79-4E8E-AC16-6310BF45F59A}"/>
              </a:ext>
            </a:extLst>
          </p:cNvPr>
          <p:cNvSpPr>
            <a:spLocks noGrp="1"/>
          </p:cNvSpPr>
          <p:nvPr>
            <p:ph type="sldNum" sz="quarter" idx="4"/>
          </p:nvPr>
        </p:nvSpPr>
        <p:spPr>
          <a:xfrm>
            <a:off x="5902411" y="6512011"/>
            <a:ext cx="387178" cy="209464"/>
          </a:xfrm>
          <a:prstGeom prst="rect">
            <a:avLst/>
          </a:prstGeom>
        </p:spPr>
        <p:txBody>
          <a:bodyPr vert="horz" lIns="91440" tIns="45720" rIns="91440" bIns="45720" rtlCol="0" anchor="ctr"/>
          <a:lstStyle>
            <a:lvl1pPr algn="ctr">
              <a:defRPr sz="800">
                <a:solidFill>
                  <a:schemeClr val="tx1"/>
                </a:solidFill>
              </a:defRPr>
            </a:lvl1pPr>
          </a:lstStyle>
          <a:p>
            <a:fld id="{E2D5EDE8-D8E3-4470-AD0B-1435D655DBBE}" type="slidenum">
              <a:rPr lang="en-US" smtClean="0"/>
              <a:pPr/>
              <a:t>‹#›</a:t>
            </a:fld>
            <a:endParaRPr lang="en-US" dirty="0"/>
          </a:p>
        </p:txBody>
      </p:sp>
      <p:pic>
        <p:nvPicPr>
          <p:cNvPr id="7" name="Logo">
            <a:extLst>
              <a:ext uri="{FF2B5EF4-FFF2-40B4-BE49-F238E27FC236}">
                <a16:creationId xmlns:a16="http://schemas.microsoft.com/office/drawing/2014/main" id="{38875A2A-31AA-4A0D-98F2-4F99844DCB77}"/>
              </a:ext>
            </a:extLst>
          </p:cNvPr>
          <p:cNvPicPr>
            <a:picLocks noChangeAspect="1"/>
          </p:cNvPicPr>
          <p:nvPr userDrawn="1">
            <p:custDataLst>
              <p:tags r:id="rId12"/>
            </p:custDataLst>
          </p:nvPr>
        </p:nvPicPr>
        <p:blipFill>
          <a:blip r:embed="rId14">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
        <p:nvSpPr>
          <p:cNvPr id="9" name="Rectangle 8">
            <a:extLst>
              <a:ext uri="{FF2B5EF4-FFF2-40B4-BE49-F238E27FC236}">
                <a16:creationId xmlns:a16="http://schemas.microsoft.com/office/drawing/2014/main" id="{21D6B1EF-AFAB-4FD5-A888-3E9957C640D0}"/>
              </a:ext>
            </a:extLst>
          </p:cNvPr>
          <p:cNvSpPr/>
          <p:nvPr userDrawn="1"/>
        </p:nvSpPr>
        <p:spPr>
          <a:xfrm>
            <a:off x="12256548" y="-1"/>
            <a:ext cx="1814456" cy="2551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5425" lvl="0" indent="-225425" algn="l">
              <a:buAutoNum type="arabicPeriod"/>
            </a:pPr>
            <a:endParaRPr lang="en-US" sz="1200" dirty="0">
              <a:solidFill>
                <a:schemeClr val="tx1"/>
              </a:solidFill>
            </a:endParaRPr>
          </a:p>
        </p:txBody>
      </p:sp>
      <p:sp>
        <p:nvSpPr>
          <p:cNvPr id="8" name="empower - DO NOT DELETE!!!" hidden="1">
            <a:extLst>
              <a:ext uri="{FF2B5EF4-FFF2-40B4-BE49-F238E27FC236}">
                <a16:creationId xmlns:a16="http://schemas.microsoft.com/office/drawing/2014/main" id="{29EB6397-AE0C-4321-B225-D8A39040BB9E}"/>
              </a:ext>
            </a:extLst>
          </p:cNvPr>
          <p:cNvSpPr/>
          <p:nvPr userDrawn="1">
            <p:custDataLst>
              <p:tags r:id="rId13"/>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85803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816" userDrawn="1">
          <p15:clr>
            <a:srgbClr val="F26B43"/>
          </p15:clr>
        </p15:guide>
        <p15:guide id="4" orient="horz" pos="3581" userDrawn="1">
          <p15:clr>
            <a:srgbClr val="F26B43"/>
          </p15:clr>
        </p15:guide>
        <p15:guide id="5" pos="525" userDrawn="1">
          <p15:clr>
            <a:srgbClr val="F26B43"/>
          </p15:clr>
        </p15:guide>
        <p15:guide id="6" pos="71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29CCE-462B-49BE-8638-9F74E453DDC2}" type="datetimeFigureOut">
              <a:rPr lang="en-CA" smtClean="0"/>
              <a:t>2018/02/26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91C1D-628C-46C0-B96C-0DD2EE1D15C0}" type="slidenum">
              <a:rPr lang="en-CA" smtClean="0"/>
              <a:t>‹#›</a:t>
            </a:fld>
            <a:endParaRPr lang="en-CA"/>
          </a:p>
        </p:txBody>
      </p:sp>
    </p:spTree>
    <p:extLst>
      <p:ext uri="{BB962C8B-B14F-4D97-AF65-F5344CB8AC3E}">
        <p14:creationId xmlns:p14="http://schemas.microsoft.com/office/powerpoint/2010/main" val="397148457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7DDECB-90A3-42F6-923C-FDAF09625B9F}"/>
              </a:ext>
            </a:extLst>
          </p:cNvPr>
          <p:cNvSpPr>
            <a:spLocks noGrp="1"/>
          </p:cNvSpPr>
          <p:nvPr>
            <p:ph type="title"/>
          </p:nvPr>
        </p:nvSpPr>
        <p:spPr>
          <a:xfrm>
            <a:off x="838200" y="1"/>
            <a:ext cx="10515600" cy="12953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33A888A-67A2-4CE4-9111-1E8D023EB1F6}"/>
              </a:ext>
            </a:extLst>
          </p:cNvPr>
          <p:cNvSpPr>
            <a:spLocks noGrp="1"/>
          </p:cNvSpPr>
          <p:nvPr>
            <p:ph type="body" idx="1"/>
          </p:nvPr>
        </p:nvSpPr>
        <p:spPr>
          <a:xfrm>
            <a:off x="838200" y="1295401"/>
            <a:ext cx="10515600" cy="43894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47756B7-2D0D-4E55-990A-FDEFA69BFD4B}"/>
              </a:ext>
            </a:extLst>
          </p:cNvPr>
          <p:cNvSpPr>
            <a:spLocks noGrp="1"/>
          </p:cNvSpPr>
          <p:nvPr>
            <p:ph type="dt" sz="half" idx="2"/>
          </p:nvPr>
        </p:nvSpPr>
        <p:spPr>
          <a:xfrm>
            <a:off x="10438726" y="0"/>
            <a:ext cx="1753274" cy="209464"/>
          </a:xfrm>
          <a:prstGeom prst="rect">
            <a:avLst/>
          </a:prstGeom>
        </p:spPr>
        <p:txBody>
          <a:bodyPr vert="horz" lIns="91440" tIns="45720" rIns="91440" bIns="45720" rtlCol="0" anchor="ctr"/>
          <a:lstStyle>
            <a:lvl1pPr algn="r">
              <a:defRPr sz="800">
                <a:solidFill>
                  <a:schemeClr val="tx1"/>
                </a:solidFill>
              </a:defRPr>
            </a:lvl1pPr>
          </a:lstStyle>
          <a:p>
            <a:fld id="{41A954A5-7E47-4B8F-A78B-08429D17BC54}" type="datetimeFigureOut">
              <a:rPr lang="en-US" smtClean="0"/>
              <a:pPr/>
              <a:t>2/26/2018</a:t>
            </a:fld>
            <a:endParaRPr lang="en-US"/>
          </a:p>
        </p:txBody>
      </p:sp>
      <p:sp>
        <p:nvSpPr>
          <p:cNvPr id="5" name="Footer Placeholder 4">
            <a:extLst>
              <a:ext uri="{FF2B5EF4-FFF2-40B4-BE49-F238E27FC236}">
                <a16:creationId xmlns:a16="http://schemas.microsoft.com/office/drawing/2014/main" id="{C59B7587-32CA-4724-8833-1694A4378D86}"/>
              </a:ext>
            </a:extLst>
          </p:cNvPr>
          <p:cNvSpPr>
            <a:spLocks noGrp="1"/>
          </p:cNvSpPr>
          <p:nvPr>
            <p:ph type="ftr" sz="quarter" idx="3"/>
          </p:nvPr>
        </p:nvSpPr>
        <p:spPr>
          <a:xfrm>
            <a:off x="840419" y="6512011"/>
            <a:ext cx="5061991" cy="209464"/>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5F23795-CF79-4E8E-AC16-6310BF45F59A}"/>
              </a:ext>
            </a:extLst>
          </p:cNvPr>
          <p:cNvSpPr>
            <a:spLocks noGrp="1"/>
          </p:cNvSpPr>
          <p:nvPr>
            <p:ph type="sldNum" sz="quarter" idx="4"/>
          </p:nvPr>
        </p:nvSpPr>
        <p:spPr>
          <a:xfrm>
            <a:off x="5902411" y="6512011"/>
            <a:ext cx="387178" cy="209464"/>
          </a:xfrm>
          <a:prstGeom prst="rect">
            <a:avLst/>
          </a:prstGeom>
        </p:spPr>
        <p:txBody>
          <a:bodyPr vert="horz" lIns="91440" tIns="45720" rIns="91440" bIns="45720" rtlCol="0" anchor="ctr"/>
          <a:lstStyle>
            <a:lvl1pPr algn="ctr">
              <a:defRPr sz="800">
                <a:solidFill>
                  <a:schemeClr val="tx1"/>
                </a:solidFill>
              </a:defRPr>
            </a:lvl1pPr>
          </a:lstStyle>
          <a:p>
            <a:fld id="{E2D5EDE8-D8E3-4470-AD0B-1435D655DBBE}" type="slidenum">
              <a:rPr lang="en-US" smtClean="0"/>
              <a:pPr/>
              <a:t>‹#›</a:t>
            </a:fld>
            <a:endParaRPr lang="en-US" dirty="0"/>
          </a:p>
        </p:txBody>
      </p:sp>
      <p:pic>
        <p:nvPicPr>
          <p:cNvPr id="7" name="Logo">
            <a:extLst>
              <a:ext uri="{FF2B5EF4-FFF2-40B4-BE49-F238E27FC236}">
                <a16:creationId xmlns:a16="http://schemas.microsoft.com/office/drawing/2014/main" id="{38875A2A-31AA-4A0D-98F2-4F99844DCB77}"/>
              </a:ext>
            </a:extLst>
          </p:cNvPr>
          <p:cNvPicPr>
            <a:picLocks noChangeAspect="1"/>
          </p:cNvPicPr>
          <p:nvPr userDrawn="1">
            <p:custDataLst>
              <p:tags r:id="rId12"/>
            </p:custDataLst>
          </p:nvPr>
        </p:nvPicPr>
        <p:blipFill>
          <a:blip r:embed="rId14">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
        <p:nvSpPr>
          <p:cNvPr id="9" name="Rectangle 8">
            <a:extLst>
              <a:ext uri="{FF2B5EF4-FFF2-40B4-BE49-F238E27FC236}">
                <a16:creationId xmlns:a16="http://schemas.microsoft.com/office/drawing/2014/main" id="{21D6B1EF-AFAB-4FD5-A888-3E9957C640D0}"/>
              </a:ext>
            </a:extLst>
          </p:cNvPr>
          <p:cNvSpPr/>
          <p:nvPr userDrawn="1"/>
        </p:nvSpPr>
        <p:spPr>
          <a:xfrm>
            <a:off x="12256548" y="-1"/>
            <a:ext cx="1814456" cy="2551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5425" lvl="0" indent="-225425" algn="l">
              <a:buAutoNum type="arabicPeriod"/>
            </a:pPr>
            <a:endParaRPr lang="en-US" sz="1200" dirty="0">
              <a:solidFill>
                <a:schemeClr val="tx1"/>
              </a:solidFill>
            </a:endParaRPr>
          </a:p>
        </p:txBody>
      </p:sp>
      <p:sp>
        <p:nvSpPr>
          <p:cNvPr id="8" name="empower - DO NOT DELETE!!!" hidden="1">
            <a:extLst>
              <a:ext uri="{FF2B5EF4-FFF2-40B4-BE49-F238E27FC236}">
                <a16:creationId xmlns:a16="http://schemas.microsoft.com/office/drawing/2014/main" id="{29EB6397-AE0C-4321-B225-D8A39040BB9E}"/>
              </a:ext>
            </a:extLst>
          </p:cNvPr>
          <p:cNvSpPr/>
          <p:nvPr userDrawn="1">
            <p:custDataLst>
              <p:tags r:id="rId13"/>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8343200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orient="horz" pos="816">
          <p15:clr>
            <a:srgbClr val="F26B43"/>
          </p15:clr>
        </p15:guide>
        <p15:guide id="4" orient="horz" pos="3581">
          <p15:clr>
            <a:srgbClr val="F26B43"/>
          </p15:clr>
        </p15:guide>
        <p15:guide id="5" pos="525">
          <p15:clr>
            <a:srgbClr val="F26B43"/>
          </p15:clr>
        </p15:guide>
        <p15:guide id="6" pos="7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63BF4F-6339-4A9F-A376-94DCE2D3C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47E6AAC-396D-4BD0-9BD3-7A4387FC8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92D87E9-3876-4A5D-8EEE-9AF0DE2D3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8CFBF-6139-4220-9080-A2C12041901C}" type="datetimeFigureOut">
              <a:rPr lang="en-CA" smtClean="0"/>
              <a:t>2018/02/26</a:t>
            </a:fld>
            <a:endParaRPr lang="en-CA"/>
          </a:p>
        </p:txBody>
      </p:sp>
      <p:sp>
        <p:nvSpPr>
          <p:cNvPr id="5" name="Footer Placeholder 4">
            <a:extLst>
              <a:ext uri="{FF2B5EF4-FFF2-40B4-BE49-F238E27FC236}">
                <a16:creationId xmlns:a16="http://schemas.microsoft.com/office/drawing/2014/main" id="{270221AE-6BC5-439C-BFF3-5E0B7A880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F16D708-1DFA-4015-BE2B-B5F113689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EA2B9-F7A9-47AA-8DCC-87436D53C85A}" type="slidenum">
              <a:rPr lang="en-CA" smtClean="0"/>
              <a:t>‹#›</a:t>
            </a:fld>
            <a:endParaRPr lang="en-CA"/>
          </a:p>
        </p:txBody>
      </p:sp>
    </p:spTree>
    <p:extLst>
      <p:ext uri="{BB962C8B-B14F-4D97-AF65-F5344CB8AC3E}">
        <p14:creationId xmlns:p14="http://schemas.microsoft.com/office/powerpoint/2010/main" val="22232916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8.xml"/><Relationship Id="rId7" Type="http://schemas.openxmlformats.org/officeDocument/2006/relationships/image" Target="../media/image5.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tags" Target="../tags/tag9.xm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0.jpeg"/><Relationship Id="rId3" Type="http://schemas.openxmlformats.org/officeDocument/2006/relationships/slideLayout" Target="../slideLayouts/slideLayout7.xml"/><Relationship Id="rId7" Type="http://schemas.openxmlformats.org/officeDocument/2006/relationships/image" Target="../media/image46.jpeg"/><Relationship Id="rId12" Type="http://schemas.openxmlformats.org/officeDocument/2006/relationships/image" Target="../media/image39.jpeg"/><Relationship Id="rId2" Type="http://schemas.openxmlformats.org/officeDocument/2006/relationships/tags" Target="../tags/tag20.xml"/><Relationship Id="rId16" Type="http://schemas.openxmlformats.org/officeDocument/2006/relationships/image" Target="../media/image47.jpeg"/><Relationship Id="rId1" Type="http://schemas.openxmlformats.org/officeDocument/2006/relationships/tags" Target="../tags/tag19.xml"/><Relationship Id="rId6" Type="http://schemas.openxmlformats.org/officeDocument/2006/relationships/image" Target="../media/image43.jpeg"/><Relationship Id="rId11" Type="http://schemas.openxmlformats.org/officeDocument/2006/relationships/image" Target="../media/image38.jpeg"/><Relationship Id="rId5" Type="http://schemas.openxmlformats.org/officeDocument/2006/relationships/image" Target="../media/image42.jpeg"/><Relationship Id="rId15" Type="http://schemas.openxmlformats.org/officeDocument/2006/relationships/image" Target="../media/image45.jpeg"/><Relationship Id="rId10" Type="http://schemas.openxmlformats.org/officeDocument/2006/relationships/image" Target="../media/image37.jpeg"/><Relationship Id="rId4" Type="http://schemas.openxmlformats.org/officeDocument/2006/relationships/image" Target="../media/image41.jpeg"/><Relationship Id="rId9" Type="http://schemas.openxmlformats.org/officeDocument/2006/relationships/image" Target="../media/image36.jpeg"/><Relationship Id="rId1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23.xml"/><Relationship Id="rId7" Type="http://schemas.openxmlformats.org/officeDocument/2006/relationships/notesSlide" Target="../notesSlides/notesSlide5.xml"/><Relationship Id="rId12" Type="http://schemas.openxmlformats.org/officeDocument/2006/relationships/image" Target="../media/image52.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7.xml"/><Relationship Id="rId11" Type="http://schemas.openxmlformats.org/officeDocument/2006/relationships/image" Target="../media/image51.jpeg"/><Relationship Id="rId5" Type="http://schemas.openxmlformats.org/officeDocument/2006/relationships/tags" Target="../tags/tag25.xml"/><Relationship Id="rId10" Type="http://schemas.openxmlformats.org/officeDocument/2006/relationships/image" Target="../media/image50.jpeg"/><Relationship Id="rId4" Type="http://schemas.openxmlformats.org/officeDocument/2006/relationships/tags" Target="../tags/tag24.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26.xml"/><Relationship Id="rId5" Type="http://schemas.openxmlformats.org/officeDocument/2006/relationships/image" Target="../media/image1.pn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8.jpeg"/><Relationship Id="rId4" Type="http://schemas.openxmlformats.org/officeDocument/2006/relationships/notesSlide" Target="../notesSlides/notesSlide7.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55.jpeg"/><Relationship Id="rId5" Type="http://schemas.openxmlformats.org/officeDocument/2006/relationships/image" Target="../media/image59.jpeg"/><Relationship Id="rId10"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image" Target="../media/image56.jpeg"/><Relationship Id="rId12" Type="http://schemas.openxmlformats.org/officeDocument/2006/relationships/image" Target="../media/image610.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55.jpeg"/><Relationship Id="rId11" Type="http://schemas.openxmlformats.org/officeDocument/2006/relationships/image" Target="../media/image61.png"/><Relationship Id="rId5" Type="http://schemas.openxmlformats.org/officeDocument/2006/relationships/image" Target="../media/image54.jpeg"/><Relationship Id="rId10"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pn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63.jpeg"/><Relationship Id="rId5" Type="http://schemas.openxmlformats.org/officeDocument/2006/relationships/image" Target="../media/image54.jpeg"/><Relationship Id="rId10"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64.jpe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5.jpeg"/><Relationship Id="rId5" Type="http://schemas.openxmlformats.org/officeDocument/2006/relationships/image" Target="../media/image54.jpeg"/><Relationship Id="rId10"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64.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slide" Target="slide2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image" Target="../media/image8.jpeg"/><Relationship Id="rId9" Type="http://schemas.openxmlformats.org/officeDocument/2006/relationships/slide" Target="slide11.xml"/><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7.xml"/><Relationship Id="rId7" Type="http://schemas.openxmlformats.org/officeDocument/2006/relationships/image" Target="../media/image67.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65.jpeg"/><Relationship Id="rId5" Type="http://schemas.openxmlformats.org/officeDocument/2006/relationships/image" Target="../media/image54.jpeg"/><Relationship Id="rId10"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64.jpe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7.xml"/><Relationship Id="rId7" Type="http://schemas.openxmlformats.org/officeDocument/2006/relationships/image" Target="../media/image70.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65.jpeg"/><Relationship Id="rId5" Type="http://schemas.openxmlformats.org/officeDocument/2006/relationships/image" Target="../media/image69.jpeg"/><Relationship Id="rId10"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64.jpeg"/></Relationships>
</file>

<file path=ppt/slides/_rels/slide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pn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45.xml"/><Relationship Id="rId5" Type="http://schemas.openxmlformats.org/officeDocument/2006/relationships/image" Target="../media/image1.pn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1.pn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8.xml"/><Relationship Id="rId1" Type="http://schemas.openxmlformats.org/officeDocument/2006/relationships/tags" Target="../tags/tag4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2.xml"/><Relationship Id="rId1" Type="http://schemas.openxmlformats.org/officeDocument/2006/relationships/tags" Target="../tags/tag48.xml"/><Relationship Id="rId5" Type="http://schemas.openxmlformats.org/officeDocument/2006/relationships/image" Target="../media/image1.pn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8.jpeg"/><Relationship Id="rId4" Type="http://schemas.openxmlformats.org/officeDocument/2006/relationships/notesSlide" Target="../notesSlides/notesSlide1.xml"/><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slideLayout" Target="../slideLayouts/slideLayout7.xml"/><Relationship Id="rId21" Type="http://schemas.openxmlformats.org/officeDocument/2006/relationships/image" Target="../media/image29.jpeg"/><Relationship Id="rId7" Type="http://schemas.openxmlformats.org/officeDocument/2006/relationships/image" Target="../media/image1.pn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tags" Target="../tags/tag15.xml"/><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tags" Target="../tags/tag14.xml"/><Relationship Id="rId6" Type="http://schemas.openxmlformats.org/officeDocument/2006/relationships/image" Target="../media/image15.png"/><Relationship Id="rId11" Type="http://schemas.openxmlformats.org/officeDocument/2006/relationships/image" Target="../media/image19.jpeg"/><Relationship Id="rId5" Type="http://schemas.openxmlformats.org/officeDocument/2006/relationships/image" Target="../media/image14.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notesSlide" Target="../notesSlides/notesSlide2.xml"/><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xml"/><Relationship Id="rId7" Type="http://schemas.openxmlformats.org/officeDocument/2006/relationships/image" Target="../media/image35.png"/><Relationship Id="rId2" Type="http://schemas.openxmlformats.org/officeDocument/2006/relationships/slideLayout" Target="../slideLayouts/slideLayout28.xml"/><Relationship Id="rId1" Type="http://schemas.openxmlformats.org/officeDocument/2006/relationships/tags" Target="../tags/tag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slideLayout" Target="../slideLayouts/slideLayout7.xml"/><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tags" Target="../tags/tag18.xml"/><Relationship Id="rId16" Type="http://schemas.openxmlformats.org/officeDocument/2006/relationships/image" Target="../media/image47.jpeg"/><Relationship Id="rId1" Type="http://schemas.openxmlformats.org/officeDocument/2006/relationships/tags" Target="../tags/tag1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1.png"/><Relationship Id="rId9" Type="http://schemas.openxmlformats.org/officeDocument/2006/relationships/image" Target="../media/image40.jpeg"/><Relationship Id="rId1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Yves Robert n Maryse Forgues_QC_5790_ppt">
            <a:extLst>
              <a:ext uri="{FF2B5EF4-FFF2-40B4-BE49-F238E27FC236}">
                <a16:creationId xmlns:a16="http://schemas.microsoft.com/office/drawing/2014/main" id="{ACA83E36-CB9E-4B90-93DE-8199DAF3A419}"/>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a:ext>
            </a:extLst>
          </a:blip>
          <a:srcRect/>
          <a:stretch/>
        </p:blipFill>
        <p:spPr>
          <a:xfrm>
            <a:off x="-5" y="1"/>
            <a:ext cx="6096005" cy="3457142"/>
          </a:xfrm>
          <a:prstGeom prst="rect">
            <a:avLst/>
          </a:prstGeom>
        </p:spPr>
      </p:pic>
      <p:pic>
        <p:nvPicPr>
          <p:cNvPr id="6" name="shutterstock_446968444">
            <a:extLst>
              <a:ext uri="{FF2B5EF4-FFF2-40B4-BE49-F238E27FC236}">
                <a16:creationId xmlns:a16="http://schemas.microsoft.com/office/drawing/2014/main" id="{0608A450-2E31-4492-AC1C-0BDFEB9489A1}"/>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a:ext>
            </a:extLst>
          </a:blip>
          <a:srcRect/>
          <a:stretch/>
        </p:blipFill>
        <p:spPr>
          <a:xfrm>
            <a:off x="6095999" y="1"/>
            <a:ext cx="6095999" cy="3429000"/>
          </a:xfrm>
          <a:prstGeom prst="rect">
            <a:avLst/>
          </a:prstGeom>
        </p:spPr>
      </p:pic>
      <p:pic>
        <p:nvPicPr>
          <p:cNvPr id="9" name="shutterstock_270244094">
            <a:extLst>
              <a:ext uri="{FF2B5EF4-FFF2-40B4-BE49-F238E27FC236}">
                <a16:creationId xmlns:a16="http://schemas.microsoft.com/office/drawing/2014/main" id="{6BE6FD28-C2DD-476E-ADA7-908477E1864A}"/>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a:ext>
            </a:extLst>
          </a:blip>
          <a:srcRect t="-566"/>
          <a:stretch/>
        </p:blipFill>
        <p:spPr>
          <a:xfrm>
            <a:off x="6095996" y="3400861"/>
            <a:ext cx="6096003" cy="3457137"/>
          </a:xfrm>
          <a:prstGeom prst="rect">
            <a:avLst/>
          </a:prstGeom>
        </p:spPr>
      </p:pic>
      <p:pic>
        <p:nvPicPr>
          <p:cNvPr id="10" name="Picture 9">
            <a:extLst>
              <a:ext uri="{FF2B5EF4-FFF2-40B4-BE49-F238E27FC236}">
                <a16:creationId xmlns:a16="http://schemas.microsoft.com/office/drawing/2014/main" id="{AE9339CF-7E45-4AD8-AEF5-7DED1719DC6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0" y="3429002"/>
            <a:ext cx="6095996" cy="3428998"/>
          </a:xfrm>
          <a:prstGeom prst="rect">
            <a:avLst/>
          </a:prstGeom>
        </p:spPr>
      </p:pic>
      <p:sp>
        <p:nvSpPr>
          <p:cNvPr id="3" name="Rectangle 2">
            <a:extLst>
              <a:ext uri="{FF2B5EF4-FFF2-40B4-BE49-F238E27FC236}">
                <a16:creationId xmlns:a16="http://schemas.microsoft.com/office/drawing/2014/main" id="{F9307E2E-6355-4AEE-819A-E9F55001BA6E}"/>
              </a:ext>
            </a:extLst>
          </p:cNvPr>
          <p:cNvSpPr/>
          <p:nvPr/>
        </p:nvSpPr>
        <p:spPr>
          <a:xfrm>
            <a:off x="-1" y="2199472"/>
            <a:ext cx="12192001" cy="2459056"/>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9B149FC9-DB2B-4ED6-9178-8615A0982EDB}"/>
              </a:ext>
            </a:extLst>
          </p:cNvPr>
          <p:cNvSpPr>
            <a:spLocks noGrp="1"/>
          </p:cNvSpPr>
          <p:nvPr>
            <p:ph type="title"/>
          </p:nvPr>
        </p:nvSpPr>
        <p:spPr>
          <a:xfrm>
            <a:off x="838200" y="2199472"/>
            <a:ext cx="10515600" cy="1295399"/>
          </a:xfrm>
        </p:spPr>
        <p:txBody>
          <a:bodyPr>
            <a:normAutofit/>
          </a:bodyPr>
          <a:lstStyle/>
          <a:p>
            <a:pPr algn="ctr"/>
            <a:r>
              <a:rPr lang="en-US" sz="4400" dirty="0">
                <a:solidFill>
                  <a:schemeClr val="bg1"/>
                </a:solidFill>
                <a:effectLst>
                  <a:outerShdw blurRad="38100" dist="38100" dir="2700000" algn="tl">
                    <a:srgbClr val="000000">
                      <a:alpha val="43137"/>
                    </a:srgbClr>
                  </a:outerShdw>
                </a:effectLst>
              </a:rPr>
              <a:t>The power of </a:t>
            </a:r>
            <a:r>
              <a:rPr lang="en-US" sz="6000" dirty="0">
                <a:solidFill>
                  <a:schemeClr val="bg1"/>
                </a:solidFill>
                <a:effectLst>
                  <a:outerShdw blurRad="38100" dist="38100" dir="2700000" algn="tl">
                    <a:srgbClr val="000000">
                      <a:alpha val="43137"/>
                    </a:srgbClr>
                  </a:outerShdw>
                </a:effectLst>
              </a:rPr>
              <a:t>partnership</a:t>
            </a:r>
            <a:endParaRPr lang="en-US" sz="4400" dirty="0">
              <a:solidFill>
                <a:schemeClr val="bg1"/>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BBCAF8CE-6EFA-4ECF-ABBB-52DF7F72A71A}"/>
              </a:ext>
            </a:extLst>
          </p:cNvPr>
          <p:cNvSpPr/>
          <p:nvPr/>
        </p:nvSpPr>
        <p:spPr>
          <a:xfrm flipH="1">
            <a:off x="4431163" y="3315320"/>
            <a:ext cx="3393843" cy="1154162"/>
          </a:xfrm>
          <a:prstGeom prst="rect">
            <a:avLst/>
          </a:prstGeom>
        </p:spPr>
        <p:txBody>
          <a:bodyPr wrap="square">
            <a:spAutoFit/>
          </a:bodyPr>
          <a:lstStyle/>
          <a:p>
            <a:pPr algn="ctr">
              <a:spcBef>
                <a:spcPts val="1800"/>
              </a:spcBef>
              <a:spcAft>
                <a:spcPts val="600"/>
              </a:spcAft>
            </a:pPr>
            <a:r>
              <a:rPr lang="en-CA" sz="2800" dirty="0">
                <a:solidFill>
                  <a:schemeClr val="bg1"/>
                </a:solidFill>
                <a:effectLst>
                  <a:outerShdw blurRad="38100" dist="38100" dir="2700000" algn="tl">
                    <a:srgbClr val="000000">
                      <a:alpha val="43137"/>
                    </a:srgbClr>
                  </a:outerShdw>
                </a:effectLst>
              </a:rPr>
              <a:t>Michael Hoffort</a:t>
            </a:r>
          </a:p>
          <a:p>
            <a:pPr algn="ctr"/>
            <a:r>
              <a:rPr lang="en-CA" dirty="0">
                <a:solidFill>
                  <a:schemeClr val="bg1"/>
                </a:solidFill>
                <a:effectLst>
                  <a:outerShdw blurRad="38100" dist="38100" dir="2700000" algn="tl">
                    <a:srgbClr val="000000">
                      <a:alpha val="43137"/>
                    </a:srgbClr>
                  </a:outerShdw>
                </a:effectLst>
              </a:rPr>
              <a:t>President and CEO</a:t>
            </a:r>
          </a:p>
          <a:p>
            <a:pPr algn="ctr"/>
            <a:r>
              <a:rPr lang="en-CA" dirty="0">
                <a:solidFill>
                  <a:schemeClr val="bg1"/>
                </a:solidFill>
                <a:effectLst>
                  <a:outerShdw blurRad="38100" dist="38100" dir="2700000" algn="tl">
                    <a:srgbClr val="000000">
                      <a:alpha val="43137"/>
                    </a:srgbClr>
                  </a:outerShdw>
                </a:effectLst>
              </a:rPr>
              <a:t>Farm Credit Canada</a:t>
            </a:r>
            <a:endParaRPr lang="en-US" dirty="0">
              <a:solidFill>
                <a:schemeClr val="bg1"/>
              </a:solidFill>
              <a:effectLst>
                <a:outerShdw blurRad="38100" dist="38100" dir="2700000" algn="tl">
                  <a:srgbClr val="000000">
                    <a:alpha val="43137"/>
                  </a:srgbClr>
                </a:outerShdw>
              </a:effectLst>
            </a:endParaRPr>
          </a:p>
        </p:txBody>
      </p:sp>
      <p:pic>
        <p:nvPicPr>
          <p:cNvPr id="11" name="FCC logo">
            <a:extLst>
              <a:ext uri="{FF2B5EF4-FFF2-40B4-BE49-F238E27FC236}">
                <a16:creationId xmlns:a16="http://schemas.microsoft.com/office/drawing/2014/main" id="{66036F9B-2D7E-460D-93E8-1427C128D0CB}"/>
              </a:ext>
            </a:extLst>
          </p:cNvPr>
          <p:cNvPicPr>
            <a:picLocks noChangeAspect="1"/>
          </p:cNvPicPr>
          <p:nvPr>
            <p:custDataLst>
              <p:tags r:id="rId4"/>
            </p:custDataLst>
          </p:nvPr>
        </p:nvPicPr>
        <p:blipFill>
          <a:blip r:embed="rId10">
            <a:extLst>
              <a:ext uri="{28A0092B-C50C-407E-A947-70E740481C1C}">
                <a14:useLocalDpi xmlns:a14="http://schemas.microsoft.com/office/drawing/2010/main"/>
              </a:ext>
            </a:extLst>
          </a:blip>
          <a:stretch>
            <a:fillRect/>
          </a:stretch>
        </p:blipFill>
        <p:spPr>
          <a:xfrm>
            <a:off x="10438726" y="5889456"/>
            <a:ext cx="1753274" cy="986589"/>
          </a:xfrm>
          <a:prstGeom prst="rect">
            <a:avLst/>
          </a:prstGeom>
        </p:spPr>
      </p:pic>
    </p:spTree>
    <p:extLst>
      <p:ext uri="{BB962C8B-B14F-4D97-AF65-F5344CB8AC3E}">
        <p14:creationId xmlns:p14="http://schemas.microsoft.com/office/powerpoint/2010/main" val="102260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9187"/>
            <a:ext cx="12192000" cy="1689812"/>
          </a:xfrm>
        </p:spPr>
        <p:txBody>
          <a:bodyPr>
            <a:normAutofit/>
          </a:bodyPr>
          <a:lstStyle/>
          <a:p>
            <a:pPr algn="ctr"/>
            <a:r>
              <a:rPr lang="en-US" dirty="0"/>
              <a:t>What are the </a:t>
            </a:r>
            <a:r>
              <a:rPr lang="en-US" sz="5400" dirty="0">
                <a:solidFill>
                  <a:srgbClr val="C00000"/>
                </a:solidFill>
              </a:rPr>
              <a:t>possibilities</a:t>
            </a:r>
            <a:r>
              <a:rPr lang="en-US" dirty="0"/>
              <a:t>?</a:t>
            </a:r>
          </a:p>
        </p:txBody>
      </p:sp>
      <p:pic>
        <p:nvPicPr>
          <p:cNvPr id="11" name="Picture 18" descr="S:\Presentation Photos\People\FCC customers\Cordel_roping_cattle_AB_4917_ppt.jpg">
            <a:extLst>
              <a:ext uri="{FF2B5EF4-FFF2-40B4-BE49-F238E27FC236}">
                <a16:creationId xmlns:a16="http://schemas.microsoft.com/office/drawing/2014/main" id="{79AED5F7-A3AE-4C48-907B-DB5F5D0005C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185889" y="-4348"/>
            <a:ext cx="3022600" cy="1727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9" descr="S:\Presentation Photos\People\FCC customers\couple in feild.jpg">
            <a:extLst>
              <a:ext uri="{FF2B5EF4-FFF2-40B4-BE49-F238E27FC236}">
                <a16:creationId xmlns:a16="http://schemas.microsoft.com/office/drawing/2014/main" id="{7F3F16B2-B125-4072-B73C-5759CD30493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340" y="-4348"/>
            <a:ext cx="3036868" cy="1727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3" descr="S:\Presentation Photos\People\FCC customers\Delta View Farms Ltd_BC_1700_ppt.jpg">
            <a:extLst>
              <a:ext uri="{FF2B5EF4-FFF2-40B4-BE49-F238E27FC236}">
                <a16:creationId xmlns:a16="http://schemas.microsoft.com/office/drawing/2014/main" id="{476EA05B-1936-4AFE-BA15-99C2F602897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2"/>
          <a:stretch/>
        </p:blipFill>
        <p:spPr bwMode="auto">
          <a:xfrm>
            <a:off x="6112489" y="-4350"/>
            <a:ext cx="3073400" cy="17272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Presentation Photos\People\FCC customers\Grape harvest_ppt.jpg">
            <a:extLst>
              <a:ext uri="{FF2B5EF4-FFF2-40B4-BE49-F238E27FC236}">
                <a16:creationId xmlns:a16="http://schemas.microsoft.com/office/drawing/2014/main" id="{54EC433A-1E04-4DA4-A776-38B7A28AFB0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2"/>
          <a:stretch/>
        </p:blipFill>
        <p:spPr bwMode="auto">
          <a:xfrm>
            <a:off x="3041206" y="-4350"/>
            <a:ext cx="3071283" cy="172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Logo">
            <a:extLst>
              <a:ext uri="{FF2B5EF4-FFF2-40B4-BE49-F238E27FC236}">
                <a16:creationId xmlns:a16="http://schemas.microsoft.com/office/drawing/2014/main" id="{1580F202-2E58-47DD-ABE3-47B650A00398}"/>
              </a:ext>
            </a:extLst>
          </p:cNvPr>
          <p:cNvPicPr>
            <a:picLocks noChangeAspect="1"/>
          </p:cNvPicPr>
          <p:nvPr>
            <p:custDataLst>
              <p:tags r:id="rId1"/>
            </p:custDataLst>
          </p:nvPr>
        </p:nvPicPr>
        <p:blipFill>
          <a:blip r:embed="rId8">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pic>
        <p:nvPicPr>
          <p:cNvPr id="21" name="Picture 5" descr="S:\Presentation Photos\People\FCC customers\Lisa Jenereaux_NS_1882_ppt.jpg">
            <a:extLst>
              <a:ext uri="{FF2B5EF4-FFF2-40B4-BE49-F238E27FC236}">
                <a16:creationId xmlns:a16="http://schemas.microsoft.com/office/drawing/2014/main" id="{3AF8E8B2-DFA1-4094-A341-E02C3F02A5F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112489" y="3447048"/>
            <a:ext cx="3073400" cy="17271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Presentation Photos\People\FCC customers\Martin Beauregard and Vivianne Labranche QC_4863_ppt.jpg">
            <a:extLst>
              <a:ext uri="{FF2B5EF4-FFF2-40B4-BE49-F238E27FC236}">
                <a16:creationId xmlns:a16="http://schemas.microsoft.com/office/drawing/2014/main" id="{3C61941C-949B-44DD-813F-8EA7395ADFF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571" y="3447045"/>
            <a:ext cx="3048778" cy="1733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Presentation Photos\People\FCC customers\20140130GregHuszar9091.jpg">
            <a:extLst>
              <a:ext uri="{FF2B5EF4-FFF2-40B4-BE49-F238E27FC236}">
                <a16:creationId xmlns:a16="http://schemas.microsoft.com/office/drawing/2014/main" id="{845378E2-983A-46CC-98EE-5700DC4AEE11}"/>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9185889" y="5174246"/>
            <a:ext cx="3022600" cy="1701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S:\Presentation Photos\People\FCC customers\20140313GregHuszar4134.jpg">
            <a:extLst>
              <a:ext uri="{FF2B5EF4-FFF2-40B4-BE49-F238E27FC236}">
                <a16:creationId xmlns:a16="http://schemas.microsoft.com/office/drawing/2014/main" id="{FBAFE24B-7DB0-4DE2-82C4-68C507E46B0F}"/>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6112489" y="5174246"/>
            <a:ext cx="3073401" cy="1701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S:\Presentation Photos\People\FCC customers\Chris Page_MB_9202_ppt.jpg">
            <a:extLst>
              <a:ext uri="{FF2B5EF4-FFF2-40B4-BE49-F238E27FC236}">
                <a16:creationId xmlns:a16="http://schemas.microsoft.com/office/drawing/2014/main" id="{D2691B16-D353-403C-BEB8-4EABB9FF0661}"/>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r="-1"/>
          <a:stretch/>
        </p:blipFill>
        <p:spPr bwMode="auto">
          <a:xfrm>
            <a:off x="9185889" y="3447045"/>
            <a:ext cx="3022600" cy="17272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S:\Presentation Photos\People\FCC customers\Duncan sister_SK_0771_ppt.jpg">
            <a:extLst>
              <a:ext uri="{FF2B5EF4-FFF2-40B4-BE49-F238E27FC236}">
                <a16:creationId xmlns:a16="http://schemas.microsoft.com/office/drawing/2014/main" id="{5D44F735-3603-4CA1-9C19-357A7338C017}"/>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041207" y="5174245"/>
            <a:ext cx="3071281" cy="1701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5" descr="S:\Presentation Photos\People\FCC customers\Earl Wagner_ON_9582_ppt.jpg">
            <a:extLst>
              <a:ext uri="{FF2B5EF4-FFF2-40B4-BE49-F238E27FC236}">
                <a16:creationId xmlns:a16="http://schemas.microsoft.com/office/drawing/2014/main" id="{1C6DDC77-95FD-4753-8288-38C783A2010E}"/>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3041207" y="3447046"/>
            <a:ext cx="3071281" cy="1727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1" descr="S:\Presentation Photos\People\FCC customers\dairy operation_QC_5297_ppt.jpg">
            <a:extLst>
              <a:ext uri="{FF2B5EF4-FFF2-40B4-BE49-F238E27FC236}">
                <a16:creationId xmlns:a16="http://schemas.microsoft.com/office/drawing/2014/main" id="{3F8B46BF-7055-42D8-BE4A-A7F6C263E4C4}"/>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 y="5174246"/>
            <a:ext cx="3049102" cy="1708655"/>
          </a:xfrm>
          <a:prstGeom prst="rect">
            <a:avLst/>
          </a:prstGeom>
          <a:noFill/>
          <a:extLst>
            <a:ext uri="{909E8E84-426E-40DD-AFC4-6F175D3DCCD1}">
              <a14:hiddenFill xmlns:a14="http://schemas.microsoft.com/office/drawing/2010/main">
                <a:solidFill>
                  <a:srgbClr val="FFFFFF"/>
                </a:solidFill>
              </a14:hiddenFill>
            </a:ext>
          </a:extLst>
        </p:spPr>
      </p:pic>
      <p:pic>
        <p:nvPicPr>
          <p:cNvPr id="19" name="FCC logo">
            <a:extLst>
              <a:ext uri="{FF2B5EF4-FFF2-40B4-BE49-F238E27FC236}">
                <a16:creationId xmlns:a16="http://schemas.microsoft.com/office/drawing/2014/main" id="{6F909DD8-4B26-4837-8A72-24E74FF96E1E}"/>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10462788" y="5889456"/>
            <a:ext cx="1753274" cy="986589"/>
          </a:xfrm>
          <a:prstGeom prst="rect">
            <a:avLst/>
          </a:prstGeom>
        </p:spPr>
      </p:pic>
    </p:spTree>
    <p:extLst>
      <p:ext uri="{BB962C8B-B14F-4D97-AF65-F5344CB8AC3E}">
        <p14:creationId xmlns:p14="http://schemas.microsoft.com/office/powerpoint/2010/main" val="1158444806"/>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344400" cy="68579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38725" y="5871411"/>
            <a:ext cx="1753274" cy="986589"/>
          </a:xfrm>
          <a:prstGeom prst="rect">
            <a:avLst/>
          </a:prstGeom>
        </p:spPr>
      </p:pic>
    </p:spTree>
    <p:extLst>
      <p:ext uri="{BB962C8B-B14F-4D97-AF65-F5344CB8AC3E}">
        <p14:creationId xmlns:p14="http://schemas.microsoft.com/office/powerpoint/2010/main" val="110360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utterstock_120759475">
            <a:extLst>
              <a:ext uri="{FF2B5EF4-FFF2-40B4-BE49-F238E27FC236}">
                <a16:creationId xmlns:a16="http://schemas.microsoft.com/office/drawing/2014/main" id="{D75B725A-1401-4942-A790-19D3FD0AAA98}"/>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a:ext>
            </a:extLst>
          </a:blip>
          <a:srcRect/>
          <a:stretch/>
        </p:blipFill>
        <p:spPr>
          <a:xfrm>
            <a:off x="0" y="1295400"/>
            <a:ext cx="12192000" cy="5562600"/>
          </a:xfrm>
          <a:prstGeom prst="rect">
            <a:avLst/>
          </a:prstGeom>
        </p:spPr>
      </p:pic>
      <p:sp>
        <p:nvSpPr>
          <p:cNvPr id="3" name="Title 2">
            <a:extLst>
              <a:ext uri="{FF2B5EF4-FFF2-40B4-BE49-F238E27FC236}">
                <a16:creationId xmlns:a16="http://schemas.microsoft.com/office/drawing/2014/main" id="{55080D75-25F3-4AA7-9633-4D94BE802682}"/>
              </a:ext>
            </a:extLst>
          </p:cNvPr>
          <p:cNvSpPr>
            <a:spLocks noGrp="1"/>
          </p:cNvSpPr>
          <p:nvPr>
            <p:ph type="title"/>
          </p:nvPr>
        </p:nvSpPr>
        <p:spPr/>
        <p:txBody>
          <a:bodyPr/>
          <a:lstStyle/>
          <a:p>
            <a:r>
              <a:rPr lang="en-US" dirty="0"/>
              <a:t>An amazing </a:t>
            </a:r>
            <a:r>
              <a:rPr lang="en-US" sz="5400" dirty="0">
                <a:solidFill>
                  <a:srgbClr val="0070C0"/>
                </a:solidFill>
              </a:rPr>
              <a:t>launching</a:t>
            </a:r>
            <a:r>
              <a:rPr lang="en-US" dirty="0"/>
              <a:t> point</a:t>
            </a:r>
          </a:p>
        </p:txBody>
      </p:sp>
      <p:pic>
        <p:nvPicPr>
          <p:cNvPr id="6" name="FCC logo">
            <a:extLst>
              <a:ext uri="{FF2B5EF4-FFF2-40B4-BE49-F238E27FC236}">
                <a16:creationId xmlns:a16="http://schemas.microsoft.com/office/drawing/2014/main" id="{DC8F5736-D407-453C-919C-902C6D1D86F7}"/>
              </a:ext>
            </a:extLst>
          </p:cNvPr>
          <p:cNvPicPr>
            <a:picLocks noChangeAspect="1"/>
          </p:cNvPicPr>
          <p:nvPr>
            <p:custDataLst>
              <p:tags r:id="rId2"/>
            </p:custDataLst>
          </p:nvPr>
        </p:nvPicPr>
        <p:blipFill>
          <a:blip r:embed="rId9">
            <a:extLst>
              <a:ext uri="{28A0092B-C50C-407E-A947-70E740481C1C}">
                <a14:useLocalDpi xmlns:a14="http://schemas.microsoft.com/office/drawing/2010/main"/>
              </a:ext>
            </a:extLst>
          </a:blip>
          <a:stretch>
            <a:fillRect/>
          </a:stretch>
        </p:blipFill>
        <p:spPr>
          <a:xfrm>
            <a:off x="10438726" y="5889456"/>
            <a:ext cx="1753274" cy="986589"/>
          </a:xfrm>
          <a:prstGeom prst="rect">
            <a:avLst/>
          </a:prstGeom>
        </p:spPr>
      </p:pic>
      <p:sp>
        <p:nvSpPr>
          <p:cNvPr id="7" name="Rectangle 6">
            <a:extLst>
              <a:ext uri="{FF2B5EF4-FFF2-40B4-BE49-F238E27FC236}">
                <a16:creationId xmlns:a16="http://schemas.microsoft.com/office/drawing/2014/main" id="{172CB71D-FD87-42E4-AA97-5AFCCE81D93E}"/>
              </a:ext>
            </a:extLst>
          </p:cNvPr>
          <p:cNvSpPr/>
          <p:nvPr/>
        </p:nvSpPr>
        <p:spPr>
          <a:xfrm>
            <a:off x="0" y="1536700"/>
            <a:ext cx="12192000" cy="4148138"/>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2" name="Rectangle 1">
            <a:extLst>
              <a:ext uri="{FF2B5EF4-FFF2-40B4-BE49-F238E27FC236}">
                <a16:creationId xmlns:a16="http://schemas.microsoft.com/office/drawing/2014/main" id="{59A9D17B-12D1-44FE-AD2E-4820ACB8A6EF}"/>
              </a:ext>
            </a:extLst>
          </p:cNvPr>
          <p:cNvSpPr/>
          <p:nvPr/>
        </p:nvSpPr>
        <p:spPr>
          <a:xfrm>
            <a:off x="5762639" y="2102663"/>
            <a:ext cx="6213988" cy="3016210"/>
          </a:xfrm>
          <a:prstGeom prst="rect">
            <a:avLst/>
          </a:prstGeom>
        </p:spPr>
        <p:txBody>
          <a:bodyPr wrap="square">
            <a:spAutoFit/>
          </a:bodyPr>
          <a:lstStyle/>
          <a:p>
            <a:pPr marL="355600" indent="-355600">
              <a:spcBef>
                <a:spcPts val="1800"/>
              </a:spcBef>
              <a:buClr>
                <a:srgbClr val="0070C0"/>
              </a:buClr>
              <a:buFont typeface="Arial" panose="020B0604020202020204" pitchFamily="34" charset="0"/>
              <a:buChar char="•"/>
            </a:pPr>
            <a:r>
              <a:rPr lang="en-US" sz="3200" dirty="0"/>
              <a:t>Record lending – major investment in ag and agri-food</a:t>
            </a:r>
          </a:p>
          <a:p>
            <a:pPr marL="355600" indent="-355600">
              <a:spcBef>
                <a:spcPts val="1800"/>
              </a:spcBef>
              <a:buClr>
                <a:srgbClr val="0070C0"/>
              </a:buClr>
              <a:buFont typeface="Arial" panose="020B0604020202020204" pitchFamily="34" charset="0"/>
              <a:buChar char="•"/>
            </a:pPr>
            <a:r>
              <a:rPr lang="en-US" sz="3200" dirty="0"/>
              <a:t>New technology</a:t>
            </a:r>
          </a:p>
          <a:p>
            <a:pPr marL="355600" indent="-355600">
              <a:spcBef>
                <a:spcPts val="1800"/>
              </a:spcBef>
              <a:buClr>
                <a:srgbClr val="0070C0"/>
              </a:buClr>
              <a:buFont typeface="Arial" panose="020B0604020202020204" pitchFamily="34" charset="0"/>
              <a:buChar char="•"/>
            </a:pPr>
            <a:r>
              <a:rPr lang="en-US" sz="3200" dirty="0"/>
              <a:t>Historically strong portfolio performance</a:t>
            </a:r>
          </a:p>
        </p:txBody>
      </p:sp>
      <p:pic>
        <p:nvPicPr>
          <p:cNvPr id="10" name="20130131GregHuszar9487">
            <a:extLst>
              <a:ext uri="{FF2B5EF4-FFF2-40B4-BE49-F238E27FC236}">
                <a16:creationId xmlns:a16="http://schemas.microsoft.com/office/drawing/2014/main" id="{85FA467E-2882-46F0-9DB4-0F3807528DF4}"/>
              </a:ext>
            </a:extLst>
          </p:cNvPr>
          <p:cNvPicPr>
            <a:picLocks noChangeAspect="1"/>
          </p:cNvPicPr>
          <p:nvPr>
            <p:custDataLst>
              <p:tags r:id="rId3"/>
            </p:custDataLst>
          </p:nvPr>
        </p:nvPicPr>
        <p:blipFill rotWithShape="1">
          <a:blip r:embed="rId10" cstate="print">
            <a:extLst>
              <a:ext uri="{28A0092B-C50C-407E-A947-70E740481C1C}">
                <a14:useLocalDpi xmlns:a14="http://schemas.microsoft.com/office/drawing/2010/main"/>
              </a:ext>
            </a:extLst>
          </a:blip>
          <a:srcRect/>
          <a:stretch/>
        </p:blipFill>
        <p:spPr>
          <a:xfrm rot="21387697">
            <a:off x="1092276" y="2180924"/>
            <a:ext cx="3868481" cy="2579217"/>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8" name="shutterstock_558271735">
            <a:extLst>
              <a:ext uri="{FF2B5EF4-FFF2-40B4-BE49-F238E27FC236}">
                <a16:creationId xmlns:a16="http://schemas.microsoft.com/office/drawing/2014/main" id="{8B5062AE-9B8E-43DB-8546-FD400B3F4BF2}"/>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a:ext>
            </a:extLst>
          </a:blip>
          <a:stretch>
            <a:fillRect/>
          </a:stretch>
        </p:blipFill>
        <p:spPr>
          <a:xfrm>
            <a:off x="985246" y="2387986"/>
            <a:ext cx="3868481" cy="2579217"/>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12" name="20140816GregHuszar3887">
            <a:extLst>
              <a:ext uri="{FF2B5EF4-FFF2-40B4-BE49-F238E27FC236}">
                <a16:creationId xmlns:a16="http://schemas.microsoft.com/office/drawing/2014/main" id="{4C3DBFC6-EA4F-4F8F-B3A2-0F9B1AE30FC2}"/>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a:ext>
            </a:extLst>
          </a:blip>
          <a:stretch>
            <a:fillRect/>
          </a:stretch>
        </p:blipFill>
        <p:spPr>
          <a:xfrm rot="253468">
            <a:off x="1002845" y="2261158"/>
            <a:ext cx="3868826" cy="2579217"/>
          </a:xfrm>
          <a:prstGeom prst="rect">
            <a:avLst/>
          </a:prstGeom>
          <a:ln w="127000">
            <a:solidFill>
              <a:schemeClr val="bg1"/>
            </a:solidFill>
            <a:miter lim="800000"/>
          </a:ln>
          <a:effectLst>
            <a:outerShdw blurRad="101600" dist="101600" dir="2700000" algn="tl" rotWithShape="0">
              <a:prstClr val="black">
                <a:alpha val="25000"/>
              </a:prstClr>
            </a:outerShdw>
          </a:effectLst>
        </p:spPr>
      </p:pic>
    </p:spTree>
    <p:extLst>
      <p:ext uri="{BB962C8B-B14F-4D97-AF65-F5344CB8AC3E}">
        <p14:creationId xmlns:p14="http://schemas.microsoft.com/office/powerpoint/2010/main" val="95709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532D1C-C301-4EEE-8265-84E7D3BC4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192002" cy="6858000"/>
          </a:xfrm>
          <a:prstGeom prst="rect">
            <a:avLst/>
          </a:prstGeom>
        </p:spPr>
      </p:pic>
      <p:pic>
        <p:nvPicPr>
          <p:cNvPr id="6" name="FCC logo">
            <a:extLst>
              <a:ext uri="{FF2B5EF4-FFF2-40B4-BE49-F238E27FC236}">
                <a16:creationId xmlns:a16="http://schemas.microsoft.com/office/drawing/2014/main" id="{0FB34E38-F714-41AE-8679-D5D8167C33B0}"/>
              </a:ext>
            </a:extLst>
          </p:cNvPr>
          <p:cNvPicPr>
            <a:picLocks noChangeAsp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10438726" y="5889456"/>
            <a:ext cx="1753274" cy="986589"/>
          </a:xfrm>
          <a:prstGeom prst="rect">
            <a:avLst/>
          </a:prstGeom>
        </p:spPr>
      </p:pic>
      <p:sp>
        <p:nvSpPr>
          <p:cNvPr id="7" name="Rectangle 6">
            <a:extLst>
              <a:ext uri="{FF2B5EF4-FFF2-40B4-BE49-F238E27FC236}">
                <a16:creationId xmlns:a16="http://schemas.microsoft.com/office/drawing/2014/main" id="{169AA5C2-7D3A-476D-92CC-15B889A3050B}"/>
              </a:ext>
            </a:extLst>
          </p:cNvPr>
          <p:cNvSpPr/>
          <p:nvPr/>
        </p:nvSpPr>
        <p:spPr>
          <a:xfrm>
            <a:off x="4228785" y="-206477"/>
            <a:ext cx="8174034" cy="4247317"/>
          </a:xfrm>
          <a:prstGeom prst="rect">
            <a:avLst/>
          </a:prstGeom>
        </p:spPr>
        <p:txBody>
          <a:bodyPr wrap="none">
            <a:spAutoFit/>
          </a:bodyPr>
          <a:lstStyle/>
          <a:p>
            <a:pPr algn="ctr"/>
            <a:r>
              <a:rPr lang="en-US" sz="27000" b="1" dirty="0">
                <a:solidFill>
                  <a:schemeClr val="bg1">
                    <a:alpha val="70000"/>
                  </a:schemeClr>
                </a:solidFill>
              </a:rPr>
              <a:t>$75B </a:t>
            </a:r>
          </a:p>
        </p:txBody>
      </p:sp>
      <p:sp>
        <p:nvSpPr>
          <p:cNvPr id="8" name="Rectangle 7">
            <a:extLst>
              <a:ext uri="{FF2B5EF4-FFF2-40B4-BE49-F238E27FC236}">
                <a16:creationId xmlns:a16="http://schemas.microsoft.com/office/drawing/2014/main" id="{28EF17A2-1B5D-43A6-A80E-368128BAB1D8}"/>
              </a:ext>
            </a:extLst>
          </p:cNvPr>
          <p:cNvSpPr/>
          <p:nvPr/>
        </p:nvSpPr>
        <p:spPr>
          <a:xfrm>
            <a:off x="7340302" y="3126533"/>
            <a:ext cx="2307748" cy="923330"/>
          </a:xfrm>
          <a:prstGeom prst="rect">
            <a:avLst/>
          </a:prstGeom>
        </p:spPr>
        <p:txBody>
          <a:bodyPr wrap="none">
            <a:spAutoFit/>
          </a:bodyPr>
          <a:lstStyle/>
          <a:p>
            <a:pPr algn="ctr"/>
            <a:r>
              <a:rPr lang="en-US" sz="4000" dirty="0">
                <a:solidFill>
                  <a:schemeClr val="bg1">
                    <a:alpha val="70000"/>
                  </a:schemeClr>
                </a:solidFill>
              </a:rPr>
              <a:t>by </a:t>
            </a:r>
            <a:r>
              <a:rPr lang="en-US" sz="5400" dirty="0">
                <a:solidFill>
                  <a:schemeClr val="bg1">
                    <a:alpha val="70000"/>
                  </a:schemeClr>
                </a:solidFill>
              </a:rPr>
              <a:t>2025</a:t>
            </a:r>
            <a:r>
              <a:rPr lang="en-US" sz="4000" dirty="0">
                <a:solidFill>
                  <a:schemeClr val="bg1">
                    <a:alpha val="70000"/>
                  </a:schemeClr>
                </a:solidFill>
              </a:rPr>
              <a:t> </a:t>
            </a:r>
          </a:p>
        </p:txBody>
      </p:sp>
    </p:spTree>
    <p:extLst>
      <p:ext uri="{BB962C8B-B14F-4D97-AF65-F5344CB8AC3E}">
        <p14:creationId xmlns:p14="http://schemas.microsoft.com/office/powerpoint/2010/main" val="2976233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38789-E2F2-46FC-B1E5-F465AE7DF39A}"/>
              </a:ext>
            </a:extLst>
          </p:cNvPr>
          <p:cNvSpPr/>
          <p:nvPr/>
        </p:nvSpPr>
        <p:spPr>
          <a:xfrm>
            <a:off x="2379288" y="3454052"/>
            <a:ext cx="2460148" cy="646331"/>
          </a:xfrm>
          <a:prstGeom prst="rect">
            <a:avLst/>
          </a:prstGeom>
        </p:spPr>
        <p:txBody>
          <a:bodyPr wrap="square">
            <a:spAutoFit/>
          </a:bodyPr>
          <a:lstStyle/>
          <a:p>
            <a:pPr algn="ctr"/>
            <a:r>
              <a:rPr lang="en-CA" dirty="0">
                <a:solidFill>
                  <a:srgbClr val="0070C0"/>
                </a:solidFill>
                <a:cs typeface="Arial" panose="020B0604020202020204" pitchFamily="34" charset="0"/>
              </a:rPr>
              <a:t>Support</a:t>
            </a:r>
            <a:r>
              <a:rPr lang="en-CA" dirty="0">
                <a:cs typeface="Arial" panose="020B0604020202020204" pitchFamily="34" charset="0"/>
              </a:rPr>
              <a:t> the next generation</a:t>
            </a:r>
            <a:endParaRPr lang="en-US" sz="1200" i="1" dirty="0">
              <a:cs typeface="Arial" panose="020B0604020202020204" pitchFamily="34" charset="0"/>
            </a:endParaRPr>
          </a:p>
        </p:txBody>
      </p:sp>
      <p:sp>
        <p:nvSpPr>
          <p:cNvPr id="5" name="Rectangle 4">
            <a:extLst>
              <a:ext uri="{FF2B5EF4-FFF2-40B4-BE49-F238E27FC236}">
                <a16:creationId xmlns:a16="http://schemas.microsoft.com/office/drawing/2014/main" id="{6BA93EC8-D542-4F37-8AA4-8DC4A6CC6337}"/>
              </a:ext>
            </a:extLst>
          </p:cNvPr>
          <p:cNvSpPr/>
          <p:nvPr/>
        </p:nvSpPr>
        <p:spPr>
          <a:xfrm>
            <a:off x="1862" y="3454052"/>
            <a:ext cx="2367156" cy="369332"/>
          </a:xfrm>
          <a:prstGeom prst="rect">
            <a:avLst/>
          </a:prstGeom>
        </p:spPr>
        <p:txBody>
          <a:bodyPr wrap="square">
            <a:spAutoFit/>
          </a:bodyPr>
          <a:lstStyle/>
          <a:p>
            <a:pPr algn="ctr"/>
            <a:r>
              <a:rPr lang="en-CA" dirty="0">
                <a:solidFill>
                  <a:srgbClr val="0070C0"/>
                </a:solidFill>
                <a:cs typeface="Arial" panose="020B0604020202020204" pitchFamily="34" charset="0"/>
              </a:rPr>
              <a:t>Add</a:t>
            </a:r>
            <a:r>
              <a:rPr lang="en-CA" dirty="0">
                <a:cs typeface="Arial" panose="020B0604020202020204" pitchFamily="34" charset="0"/>
              </a:rPr>
              <a:t> more value</a:t>
            </a:r>
            <a:endParaRPr lang="en-CA" sz="2000" dirty="0">
              <a:solidFill>
                <a:schemeClr val="accent4"/>
              </a:solidFill>
              <a:cs typeface="Arial" panose="020B0604020202020204" pitchFamily="34" charset="0"/>
            </a:endParaRPr>
          </a:p>
        </p:txBody>
      </p:sp>
      <p:sp>
        <p:nvSpPr>
          <p:cNvPr id="6" name="Rectangle 5">
            <a:extLst>
              <a:ext uri="{FF2B5EF4-FFF2-40B4-BE49-F238E27FC236}">
                <a16:creationId xmlns:a16="http://schemas.microsoft.com/office/drawing/2014/main" id="{1FFE9FC2-6DE0-466D-AAA3-001BC3ABB0F4}"/>
              </a:ext>
            </a:extLst>
          </p:cNvPr>
          <p:cNvSpPr/>
          <p:nvPr/>
        </p:nvSpPr>
        <p:spPr>
          <a:xfrm>
            <a:off x="4882144" y="3454052"/>
            <a:ext cx="2425669" cy="369332"/>
          </a:xfrm>
          <a:prstGeom prst="rect">
            <a:avLst/>
          </a:prstGeom>
        </p:spPr>
        <p:txBody>
          <a:bodyPr wrap="square">
            <a:spAutoFit/>
          </a:bodyPr>
          <a:lstStyle/>
          <a:p>
            <a:pPr algn="ctr"/>
            <a:r>
              <a:rPr lang="en-CA" dirty="0">
                <a:solidFill>
                  <a:srgbClr val="0070C0"/>
                </a:solidFill>
                <a:cs typeface="Arial" panose="020B0604020202020204" pitchFamily="34" charset="0"/>
              </a:rPr>
              <a:t>Renew knowledge offer</a:t>
            </a:r>
            <a:endParaRPr lang="en-CA" sz="1200" i="1" dirty="0">
              <a:cs typeface="Arial" panose="020B0604020202020204" pitchFamily="34" charset="0"/>
            </a:endParaRPr>
          </a:p>
        </p:txBody>
      </p:sp>
      <p:sp>
        <p:nvSpPr>
          <p:cNvPr id="8" name="Rectangle 7">
            <a:extLst>
              <a:ext uri="{FF2B5EF4-FFF2-40B4-BE49-F238E27FC236}">
                <a16:creationId xmlns:a16="http://schemas.microsoft.com/office/drawing/2014/main" id="{9358430D-4C78-4C70-B25D-2C4EBBB04B26}"/>
              </a:ext>
            </a:extLst>
          </p:cNvPr>
          <p:cNvSpPr/>
          <p:nvPr/>
        </p:nvSpPr>
        <p:spPr>
          <a:xfrm>
            <a:off x="9763048" y="3454052"/>
            <a:ext cx="2428951" cy="646331"/>
          </a:xfrm>
          <a:prstGeom prst="rect">
            <a:avLst/>
          </a:prstGeom>
        </p:spPr>
        <p:txBody>
          <a:bodyPr wrap="square">
            <a:spAutoFit/>
          </a:bodyPr>
          <a:lstStyle/>
          <a:p>
            <a:pPr algn="ctr"/>
            <a:r>
              <a:rPr lang="en-CA" dirty="0">
                <a:solidFill>
                  <a:srgbClr val="0070C0"/>
                </a:solidFill>
                <a:cs typeface="Arial" panose="020B0604020202020204" pitchFamily="34" charset="0"/>
              </a:rPr>
              <a:t>Promote</a:t>
            </a:r>
            <a:r>
              <a:rPr lang="en-CA" dirty="0">
                <a:cs typeface="Arial" panose="020B0604020202020204" pitchFamily="34" charset="0"/>
              </a:rPr>
              <a:t> an inclusive, sustainable industry</a:t>
            </a:r>
            <a:endParaRPr lang="en-US" sz="1200" i="1" dirty="0">
              <a:cs typeface="Arial" panose="020B0604020202020204" pitchFamily="34" charset="0"/>
            </a:endParaRPr>
          </a:p>
        </p:txBody>
      </p:sp>
      <p:sp>
        <p:nvSpPr>
          <p:cNvPr id="7" name="Rectangle 6">
            <a:extLst>
              <a:ext uri="{FF2B5EF4-FFF2-40B4-BE49-F238E27FC236}">
                <a16:creationId xmlns:a16="http://schemas.microsoft.com/office/drawing/2014/main" id="{99A3C2A0-81F5-4E1F-B63F-E53B77550A32}"/>
              </a:ext>
            </a:extLst>
          </p:cNvPr>
          <p:cNvSpPr/>
          <p:nvPr/>
        </p:nvSpPr>
        <p:spPr>
          <a:xfrm>
            <a:off x="7309855" y="3454052"/>
            <a:ext cx="2433896" cy="369332"/>
          </a:xfrm>
          <a:prstGeom prst="rect">
            <a:avLst/>
          </a:prstGeom>
        </p:spPr>
        <p:txBody>
          <a:bodyPr wrap="square">
            <a:spAutoFit/>
          </a:bodyPr>
          <a:lstStyle/>
          <a:p>
            <a:pPr algn="ctr"/>
            <a:r>
              <a:rPr lang="en-CA" dirty="0">
                <a:solidFill>
                  <a:srgbClr val="0070C0"/>
                </a:solidFill>
                <a:cs typeface="Arial" panose="020B0604020202020204" pitchFamily="34" charset="0"/>
              </a:rPr>
              <a:t>Innovate</a:t>
            </a:r>
            <a:endParaRPr lang="en-US" sz="1200" dirty="0">
              <a:solidFill>
                <a:srgbClr val="0070C0"/>
              </a:solidFill>
            </a:endParaRPr>
          </a:p>
        </p:txBody>
      </p:sp>
      <p:pic>
        <p:nvPicPr>
          <p:cNvPr id="25" name="Picture 24">
            <a:extLst>
              <a:ext uri="{FF2B5EF4-FFF2-40B4-BE49-F238E27FC236}">
                <a16:creationId xmlns:a16="http://schemas.microsoft.com/office/drawing/2014/main" id="{9C6354BA-7273-4706-8077-F1F78C4FFB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289" y="2058785"/>
            <a:ext cx="2435938" cy="1370215"/>
          </a:xfrm>
          <a:prstGeom prst="rect">
            <a:avLst/>
          </a:prstGeom>
        </p:spPr>
      </p:pic>
      <p:pic>
        <p:nvPicPr>
          <p:cNvPr id="27" name="Picture 26">
            <a:extLst>
              <a:ext uri="{FF2B5EF4-FFF2-40B4-BE49-F238E27FC236}">
                <a16:creationId xmlns:a16="http://schemas.microsoft.com/office/drawing/2014/main" id="{FCAC74B9-AB44-4696-A8AD-7EEE43F433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71875" y="2058785"/>
            <a:ext cx="2435938" cy="1370215"/>
          </a:xfrm>
          <a:prstGeom prst="rect">
            <a:avLst/>
          </a:prstGeom>
        </p:spPr>
      </p:pic>
      <p:pic>
        <p:nvPicPr>
          <p:cNvPr id="28" name="Picture 27">
            <a:extLst>
              <a:ext uri="{FF2B5EF4-FFF2-40B4-BE49-F238E27FC236}">
                <a16:creationId xmlns:a16="http://schemas.microsoft.com/office/drawing/2014/main" id="{8B04ED52-99B6-4E5D-A635-A6683DE5AB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43750" y="2058785"/>
            <a:ext cx="2446438" cy="1370215"/>
          </a:xfrm>
          <a:prstGeom prst="rect">
            <a:avLst/>
          </a:prstGeom>
        </p:spPr>
      </p:pic>
      <p:pic>
        <p:nvPicPr>
          <p:cNvPr id="29" name="Picture 28">
            <a:extLst>
              <a:ext uri="{FF2B5EF4-FFF2-40B4-BE49-F238E27FC236}">
                <a16:creationId xmlns:a16="http://schemas.microsoft.com/office/drawing/2014/main" id="{FE1D3FE3-AC1A-40A8-AB30-C49203902C7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07813" y="2058785"/>
            <a:ext cx="2435938" cy="1370215"/>
          </a:xfrm>
          <a:prstGeom prst="rect">
            <a:avLst/>
          </a:prstGeom>
        </p:spPr>
      </p:pic>
      <p:pic>
        <p:nvPicPr>
          <p:cNvPr id="14" name="Logo">
            <a:extLst>
              <a:ext uri="{FF2B5EF4-FFF2-40B4-BE49-F238E27FC236}">
                <a16:creationId xmlns:a16="http://schemas.microsoft.com/office/drawing/2014/main" id="{84310FC7-FEBC-40B5-9900-305DA1459408}"/>
              </a:ext>
            </a:extLst>
          </p:cNvPr>
          <p:cNvPicPr>
            <a:picLocks noChangeAspect="1"/>
          </p:cNvPicPr>
          <p:nvPr>
            <p:custDataLst>
              <p:tags r:id="rId1"/>
            </p:custDataLst>
          </p:nvPr>
        </p:nvPicPr>
        <p:blipFill>
          <a:blip r:embed="rId9">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pic>
        <p:nvPicPr>
          <p:cNvPr id="15" name="20150924GregHuszar0113">
            <a:extLst>
              <a:ext uri="{FF2B5EF4-FFF2-40B4-BE49-F238E27FC236}">
                <a16:creationId xmlns:a16="http://schemas.microsoft.com/office/drawing/2014/main" id="{455C557B-B460-495F-B66B-E637BE26B2D7}"/>
              </a:ext>
            </a:extLst>
          </p:cNvPr>
          <p:cNvPicPr>
            <a:picLocks noChangeAspect="1"/>
          </p:cNvPicPr>
          <p:nvPr>
            <p:custDataLst>
              <p:tags r:id="rId2"/>
            </p:custDataLst>
          </p:nvPr>
        </p:nvPicPr>
        <p:blipFill rotWithShape="1">
          <a:blip r:embed="rId10" cstate="print">
            <a:extLst>
              <a:ext uri="{28A0092B-C50C-407E-A947-70E740481C1C}">
                <a14:useLocalDpi xmlns:a14="http://schemas.microsoft.com/office/drawing/2010/main"/>
              </a:ext>
            </a:extLst>
          </a:blip>
          <a:srcRect/>
          <a:stretch/>
        </p:blipFill>
        <p:spPr>
          <a:xfrm>
            <a:off x="2424649" y="2058785"/>
            <a:ext cx="2455235" cy="1370215"/>
          </a:xfrm>
          <a:prstGeom prst="rect">
            <a:avLst/>
          </a:prstGeom>
        </p:spPr>
      </p:pic>
      <p:sp>
        <p:nvSpPr>
          <p:cNvPr id="9" name="Title 8">
            <a:extLst>
              <a:ext uri="{FF2B5EF4-FFF2-40B4-BE49-F238E27FC236}">
                <a16:creationId xmlns:a16="http://schemas.microsoft.com/office/drawing/2014/main" id="{75999AD4-3430-4C27-AE53-F30E27B06528}"/>
              </a:ext>
            </a:extLst>
          </p:cNvPr>
          <p:cNvSpPr>
            <a:spLocks noGrp="1"/>
          </p:cNvSpPr>
          <p:nvPr>
            <p:ph type="title"/>
          </p:nvPr>
        </p:nvSpPr>
        <p:spPr/>
        <p:txBody>
          <a:bodyPr/>
          <a:lstStyle/>
          <a:p>
            <a:pPr algn="ctr"/>
            <a:r>
              <a:rPr lang="en-US" sz="4800" dirty="0">
                <a:solidFill>
                  <a:srgbClr val="0070C0"/>
                </a:solidFill>
              </a:rPr>
              <a:t>Strategic priorities </a:t>
            </a:r>
            <a:r>
              <a:rPr lang="en-US" sz="3600" dirty="0"/>
              <a:t>for FCC</a:t>
            </a:r>
            <a:endParaRPr lang="en-US" dirty="0"/>
          </a:p>
        </p:txBody>
      </p:sp>
      <p:sp>
        <p:nvSpPr>
          <p:cNvPr id="16" name="Title 8">
            <a:extLst>
              <a:ext uri="{FF2B5EF4-FFF2-40B4-BE49-F238E27FC236}">
                <a16:creationId xmlns:a16="http://schemas.microsoft.com/office/drawing/2014/main" id="{26C5808B-52A9-418C-A8D1-B8CCF76538C7}"/>
              </a:ext>
            </a:extLst>
          </p:cNvPr>
          <p:cNvSpPr txBox="1">
            <a:spLocks/>
          </p:cNvSpPr>
          <p:nvPr/>
        </p:nvSpPr>
        <p:spPr>
          <a:xfrm>
            <a:off x="838200" y="12527"/>
            <a:ext cx="10490382" cy="1295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4800" dirty="0">
                <a:solidFill>
                  <a:srgbClr val="0070C0"/>
                </a:solidFill>
              </a:rPr>
              <a:t>Opportunities </a:t>
            </a:r>
            <a:r>
              <a:rPr lang="en-US" sz="3600" dirty="0"/>
              <a:t>for Canadian Ag</a:t>
            </a:r>
            <a:endParaRPr lang="en-US" dirty="0"/>
          </a:p>
        </p:txBody>
      </p:sp>
    </p:spTree>
    <p:extLst>
      <p:ext uri="{BB962C8B-B14F-4D97-AF65-F5344CB8AC3E}">
        <p14:creationId xmlns:p14="http://schemas.microsoft.com/office/powerpoint/2010/main" val="147368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6354BA-7273-4706-8077-F1F78C4FFBC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862" y="1"/>
            <a:ext cx="12191999" cy="6857999"/>
          </a:xfrm>
          <a:prstGeom prst="rect">
            <a:avLst/>
          </a:prstGeom>
        </p:spPr>
      </p:pic>
      <p:pic>
        <p:nvPicPr>
          <p:cNvPr id="27" name="Picture 26">
            <a:extLst>
              <a:ext uri="{FF2B5EF4-FFF2-40B4-BE49-F238E27FC236}">
                <a16:creationId xmlns:a16="http://schemas.microsoft.com/office/drawing/2014/main" id="{FCAC74B9-AB44-4696-A8AD-7EEE43F433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521153" y="2058785"/>
            <a:ext cx="2435938" cy="1370215"/>
          </a:xfrm>
          <a:prstGeom prst="rect">
            <a:avLst/>
          </a:prstGeom>
        </p:spPr>
      </p:pic>
      <p:pic>
        <p:nvPicPr>
          <p:cNvPr id="28" name="Picture 27">
            <a:extLst>
              <a:ext uri="{FF2B5EF4-FFF2-40B4-BE49-F238E27FC236}">
                <a16:creationId xmlns:a16="http://schemas.microsoft.com/office/drawing/2014/main" id="{8B04ED52-99B6-4E5D-A635-A6683DE5AB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140865" y="2058785"/>
            <a:ext cx="2446438" cy="1370216"/>
          </a:xfrm>
          <a:prstGeom prst="rect">
            <a:avLst/>
          </a:prstGeom>
        </p:spPr>
      </p:pic>
      <p:pic>
        <p:nvPicPr>
          <p:cNvPr id="29" name="Picture 28">
            <a:extLst>
              <a:ext uri="{FF2B5EF4-FFF2-40B4-BE49-F238E27FC236}">
                <a16:creationId xmlns:a16="http://schemas.microsoft.com/office/drawing/2014/main" id="{FE1D3FE3-AC1A-40A8-AB30-C49203902C7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831009" y="2058785"/>
            <a:ext cx="2435938" cy="1370215"/>
          </a:xfrm>
          <a:prstGeom prst="rect">
            <a:avLst/>
          </a:prstGeom>
        </p:spPr>
      </p:pic>
      <p:pic>
        <p:nvPicPr>
          <p:cNvPr id="15" name="20150924GregHuszar0113">
            <a:extLst>
              <a:ext uri="{FF2B5EF4-FFF2-40B4-BE49-F238E27FC236}">
                <a16:creationId xmlns:a16="http://schemas.microsoft.com/office/drawing/2014/main" id="{455C557B-B460-495F-B66B-E637BE26B2D7}"/>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a:ext>
            </a:extLst>
          </a:blip>
          <a:srcRect/>
          <a:stretch/>
        </p:blipFill>
        <p:spPr>
          <a:xfrm>
            <a:off x="12192000" y="2058785"/>
            <a:ext cx="2455235" cy="1370215"/>
          </a:xfrm>
          <a:prstGeom prst="rect">
            <a:avLst/>
          </a:prstGeom>
        </p:spPr>
      </p:pic>
      <p:sp>
        <p:nvSpPr>
          <p:cNvPr id="9" name="Title 8">
            <a:extLst>
              <a:ext uri="{FF2B5EF4-FFF2-40B4-BE49-F238E27FC236}">
                <a16:creationId xmlns:a16="http://schemas.microsoft.com/office/drawing/2014/main" id="{75999AD4-3430-4C27-AE53-F30E27B06528}"/>
              </a:ext>
            </a:extLst>
          </p:cNvPr>
          <p:cNvSpPr>
            <a:spLocks noGrp="1"/>
          </p:cNvSpPr>
          <p:nvPr>
            <p:ph type="title"/>
          </p:nvPr>
        </p:nvSpPr>
        <p:spPr>
          <a:xfrm>
            <a:off x="833438" y="1295400"/>
            <a:ext cx="5886676" cy="1331686"/>
          </a:xfrm>
        </p:spPr>
        <p:txBody>
          <a:bodyPr>
            <a:normAutofit/>
          </a:bodyPr>
          <a:lstStyle/>
          <a:p>
            <a:r>
              <a:rPr lang="en-US" sz="6000" dirty="0">
                <a:solidFill>
                  <a:schemeClr val="bg1"/>
                </a:solidFill>
                <a:effectLst>
                  <a:outerShdw blurRad="38100" dist="38100" dir="2700000" algn="tl">
                    <a:srgbClr val="000000">
                      <a:alpha val="43137"/>
                    </a:srgbClr>
                  </a:outerShdw>
                </a:effectLst>
              </a:rPr>
              <a:t>Add more </a:t>
            </a:r>
            <a:r>
              <a:rPr lang="en-US" sz="8000" dirty="0">
                <a:solidFill>
                  <a:schemeClr val="bg1"/>
                </a:solidFill>
                <a:effectLst>
                  <a:outerShdw blurRad="38100" dist="38100" dir="2700000" algn="tl">
                    <a:srgbClr val="000000">
                      <a:alpha val="43137"/>
                    </a:srgbClr>
                  </a:outerShdw>
                </a:effectLst>
              </a:rPr>
              <a:t>value</a:t>
            </a:r>
            <a:endParaRPr lang="en-US" sz="6000" dirty="0">
              <a:solidFill>
                <a:schemeClr val="bg1"/>
              </a:solidFill>
              <a:effectLst>
                <a:outerShdw blurRad="38100" dist="38100" dir="2700000" algn="tl">
                  <a:srgbClr val="000000">
                    <a:alpha val="43137"/>
                  </a:srgbClr>
                </a:outerShdw>
              </a:effectLst>
            </a:endParaRPr>
          </a:p>
        </p:txBody>
      </p:sp>
      <p:pic>
        <p:nvPicPr>
          <p:cNvPr id="14" name="Logo">
            <a:extLst>
              <a:ext uri="{FF2B5EF4-FFF2-40B4-BE49-F238E27FC236}">
                <a16:creationId xmlns:a16="http://schemas.microsoft.com/office/drawing/2014/main" id="{84310FC7-FEBC-40B5-9900-305DA1459408}"/>
              </a:ext>
            </a:extLst>
          </p:cNvPr>
          <p:cNvPicPr>
            <a:picLocks noChangeAspect="1"/>
          </p:cNvPicPr>
          <p:nvPr>
            <p:custDataLst>
              <p:tags r:id="rId2"/>
            </p:custDataLst>
          </p:nvPr>
        </p:nvPicPr>
        <p:blipFill>
          <a:blip r:embed="rId10">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Tree>
    <p:extLst>
      <p:ext uri="{BB962C8B-B14F-4D97-AF65-F5344CB8AC3E}">
        <p14:creationId xmlns:p14="http://schemas.microsoft.com/office/powerpoint/2010/main" val="3777926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6354BA-7273-4706-8077-F1F78C4FFB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27712" y="2058785"/>
            <a:ext cx="2435938" cy="1370215"/>
          </a:xfrm>
          <a:prstGeom prst="rect">
            <a:avLst/>
          </a:prstGeom>
        </p:spPr>
      </p:pic>
      <p:sp>
        <p:nvSpPr>
          <p:cNvPr id="2" name="Rectangle 1">
            <a:extLst>
              <a:ext uri="{FF2B5EF4-FFF2-40B4-BE49-F238E27FC236}">
                <a16:creationId xmlns:a16="http://schemas.microsoft.com/office/drawing/2014/main" id="{30F38789-E2F2-46FC-B1E5-F465AE7DF39A}"/>
              </a:ext>
            </a:extLst>
          </p:cNvPr>
          <p:cNvSpPr/>
          <p:nvPr/>
        </p:nvSpPr>
        <p:spPr>
          <a:xfrm>
            <a:off x="2379288" y="7200900"/>
            <a:ext cx="2460148" cy="646331"/>
          </a:xfrm>
          <a:prstGeom prst="rect">
            <a:avLst/>
          </a:prstGeom>
        </p:spPr>
        <p:txBody>
          <a:bodyPr wrap="square">
            <a:spAutoFit/>
          </a:bodyPr>
          <a:lstStyle/>
          <a:p>
            <a:pPr algn="ctr"/>
            <a:r>
              <a:rPr lang="en-CA" dirty="0">
                <a:cs typeface="Arial" panose="020B0604020202020204" pitchFamily="34" charset="0"/>
              </a:rPr>
              <a:t>Support the </a:t>
            </a:r>
            <a:r>
              <a:rPr lang="en-CA" dirty="0">
                <a:solidFill>
                  <a:schemeClr val="accent4"/>
                </a:solidFill>
                <a:cs typeface="Arial" panose="020B0604020202020204" pitchFamily="34" charset="0"/>
              </a:rPr>
              <a:t>next generation</a:t>
            </a:r>
            <a:endParaRPr lang="en-US" sz="1200" i="1" dirty="0">
              <a:cs typeface="Arial" panose="020B0604020202020204" pitchFamily="34" charset="0"/>
            </a:endParaRPr>
          </a:p>
        </p:txBody>
      </p:sp>
      <p:sp>
        <p:nvSpPr>
          <p:cNvPr id="5" name="Rectangle 4">
            <a:extLst>
              <a:ext uri="{FF2B5EF4-FFF2-40B4-BE49-F238E27FC236}">
                <a16:creationId xmlns:a16="http://schemas.microsoft.com/office/drawing/2014/main" id="{6BA93EC8-D542-4F37-8AA4-8DC4A6CC6337}"/>
              </a:ext>
            </a:extLst>
          </p:cNvPr>
          <p:cNvSpPr/>
          <p:nvPr/>
        </p:nvSpPr>
        <p:spPr>
          <a:xfrm>
            <a:off x="1862" y="7200900"/>
            <a:ext cx="2367156" cy="369332"/>
          </a:xfrm>
          <a:prstGeom prst="rect">
            <a:avLst/>
          </a:prstGeom>
        </p:spPr>
        <p:txBody>
          <a:bodyPr wrap="square">
            <a:spAutoFit/>
          </a:bodyPr>
          <a:lstStyle/>
          <a:p>
            <a:pPr algn="ctr"/>
            <a:r>
              <a:rPr lang="en-CA" dirty="0">
                <a:cs typeface="Arial" panose="020B0604020202020204" pitchFamily="34" charset="0"/>
              </a:rPr>
              <a:t>Add more value</a:t>
            </a:r>
            <a:endParaRPr lang="en-CA" sz="2000" dirty="0">
              <a:solidFill>
                <a:schemeClr val="accent4"/>
              </a:solidFill>
              <a:cs typeface="Arial" panose="020B0604020202020204" pitchFamily="34" charset="0"/>
            </a:endParaRPr>
          </a:p>
        </p:txBody>
      </p:sp>
      <p:sp>
        <p:nvSpPr>
          <p:cNvPr id="6" name="Rectangle 5">
            <a:extLst>
              <a:ext uri="{FF2B5EF4-FFF2-40B4-BE49-F238E27FC236}">
                <a16:creationId xmlns:a16="http://schemas.microsoft.com/office/drawing/2014/main" id="{1FFE9FC2-6DE0-466D-AAA3-001BC3ABB0F4}"/>
              </a:ext>
            </a:extLst>
          </p:cNvPr>
          <p:cNvSpPr/>
          <p:nvPr/>
        </p:nvSpPr>
        <p:spPr>
          <a:xfrm>
            <a:off x="4882144" y="7200900"/>
            <a:ext cx="2425669" cy="369332"/>
          </a:xfrm>
          <a:prstGeom prst="rect">
            <a:avLst/>
          </a:prstGeom>
        </p:spPr>
        <p:txBody>
          <a:bodyPr wrap="square">
            <a:spAutoFit/>
          </a:bodyPr>
          <a:lstStyle/>
          <a:p>
            <a:pPr algn="ctr"/>
            <a:r>
              <a:rPr lang="en-CA" dirty="0">
                <a:cs typeface="Arial" panose="020B0604020202020204" pitchFamily="34" charset="0"/>
              </a:rPr>
              <a:t>Share knowledge</a:t>
            </a:r>
            <a:endParaRPr lang="en-CA" sz="1200" i="1" dirty="0">
              <a:cs typeface="Arial" panose="020B0604020202020204" pitchFamily="34" charset="0"/>
            </a:endParaRPr>
          </a:p>
        </p:txBody>
      </p:sp>
      <p:sp>
        <p:nvSpPr>
          <p:cNvPr id="8" name="Rectangle 7">
            <a:extLst>
              <a:ext uri="{FF2B5EF4-FFF2-40B4-BE49-F238E27FC236}">
                <a16:creationId xmlns:a16="http://schemas.microsoft.com/office/drawing/2014/main" id="{9358430D-4C78-4C70-B25D-2C4EBBB04B26}"/>
              </a:ext>
            </a:extLst>
          </p:cNvPr>
          <p:cNvSpPr/>
          <p:nvPr/>
        </p:nvSpPr>
        <p:spPr>
          <a:xfrm>
            <a:off x="9763048" y="7200900"/>
            <a:ext cx="2428951" cy="646331"/>
          </a:xfrm>
          <a:prstGeom prst="rect">
            <a:avLst/>
          </a:prstGeom>
        </p:spPr>
        <p:txBody>
          <a:bodyPr wrap="square">
            <a:spAutoFit/>
          </a:bodyPr>
          <a:lstStyle/>
          <a:p>
            <a:pPr algn="ctr"/>
            <a:r>
              <a:rPr lang="en-CA" dirty="0">
                <a:cs typeface="Arial" panose="020B0604020202020204" pitchFamily="34" charset="0"/>
              </a:rPr>
              <a:t>Promote an inclusive, sustainable industry</a:t>
            </a:r>
            <a:endParaRPr lang="en-US" sz="1200" i="1" dirty="0">
              <a:cs typeface="Arial" panose="020B0604020202020204" pitchFamily="34" charset="0"/>
            </a:endParaRPr>
          </a:p>
        </p:txBody>
      </p:sp>
      <p:sp>
        <p:nvSpPr>
          <p:cNvPr id="7" name="Rectangle 6">
            <a:extLst>
              <a:ext uri="{FF2B5EF4-FFF2-40B4-BE49-F238E27FC236}">
                <a16:creationId xmlns:a16="http://schemas.microsoft.com/office/drawing/2014/main" id="{99A3C2A0-81F5-4E1F-B63F-E53B77550A32}"/>
              </a:ext>
            </a:extLst>
          </p:cNvPr>
          <p:cNvSpPr/>
          <p:nvPr/>
        </p:nvSpPr>
        <p:spPr>
          <a:xfrm>
            <a:off x="7309855" y="7200900"/>
            <a:ext cx="2433896" cy="369332"/>
          </a:xfrm>
          <a:prstGeom prst="rect">
            <a:avLst/>
          </a:prstGeom>
        </p:spPr>
        <p:txBody>
          <a:bodyPr wrap="square">
            <a:spAutoFit/>
          </a:bodyPr>
          <a:lstStyle/>
          <a:p>
            <a:pPr algn="ctr"/>
            <a:r>
              <a:rPr lang="en-CA" dirty="0">
                <a:cs typeface="Arial" panose="020B0604020202020204" pitchFamily="34" charset="0"/>
              </a:rPr>
              <a:t>Innovate</a:t>
            </a:r>
            <a:endParaRPr lang="en-US" sz="1200" dirty="0"/>
          </a:p>
        </p:txBody>
      </p:sp>
      <p:pic>
        <p:nvPicPr>
          <p:cNvPr id="27" name="Picture 26">
            <a:extLst>
              <a:ext uri="{FF2B5EF4-FFF2-40B4-BE49-F238E27FC236}">
                <a16:creationId xmlns:a16="http://schemas.microsoft.com/office/drawing/2014/main" id="{FCAC74B9-AB44-4696-A8AD-7EEE43F433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211297" y="2058785"/>
            <a:ext cx="2435938" cy="1370215"/>
          </a:xfrm>
          <a:prstGeom prst="rect">
            <a:avLst/>
          </a:prstGeom>
        </p:spPr>
      </p:pic>
      <p:pic>
        <p:nvPicPr>
          <p:cNvPr id="28" name="Picture 27">
            <a:extLst>
              <a:ext uri="{FF2B5EF4-FFF2-40B4-BE49-F238E27FC236}">
                <a16:creationId xmlns:a16="http://schemas.microsoft.com/office/drawing/2014/main" id="{8B04ED52-99B6-4E5D-A635-A6683DE5AB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831009" y="2058785"/>
            <a:ext cx="2446438" cy="1370216"/>
          </a:xfrm>
          <a:prstGeom prst="rect">
            <a:avLst/>
          </a:prstGeom>
        </p:spPr>
      </p:pic>
      <p:pic>
        <p:nvPicPr>
          <p:cNvPr id="29" name="Picture 28">
            <a:extLst>
              <a:ext uri="{FF2B5EF4-FFF2-40B4-BE49-F238E27FC236}">
                <a16:creationId xmlns:a16="http://schemas.microsoft.com/office/drawing/2014/main" id="{FE1D3FE3-AC1A-40A8-AB30-C49203902C7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9521153" y="2058785"/>
            <a:ext cx="2435938" cy="1370215"/>
          </a:xfrm>
          <a:prstGeom prst="rect">
            <a:avLst/>
          </a:prstGeom>
        </p:spPr>
      </p:pic>
      <p:pic>
        <p:nvPicPr>
          <p:cNvPr id="15" name="20150924GregHuszar0113">
            <a:extLst>
              <a:ext uri="{FF2B5EF4-FFF2-40B4-BE49-F238E27FC236}">
                <a16:creationId xmlns:a16="http://schemas.microsoft.com/office/drawing/2014/main" id="{455C557B-B460-495F-B66B-E637BE26B2D7}"/>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a:ext>
            </a:extLst>
          </a:blip>
          <a:srcRect/>
          <a:stretch/>
        </p:blipFill>
        <p:spPr>
          <a:xfrm>
            <a:off x="-11073" y="0"/>
            <a:ext cx="12203072" cy="6858000"/>
          </a:xfrm>
          <a:prstGeom prst="rect">
            <a:avLst/>
          </a:prstGeom>
        </p:spPr>
      </p:pic>
      <p:pic>
        <p:nvPicPr>
          <p:cNvPr id="14" name="Logo">
            <a:extLst>
              <a:ext uri="{FF2B5EF4-FFF2-40B4-BE49-F238E27FC236}">
                <a16:creationId xmlns:a16="http://schemas.microsoft.com/office/drawing/2014/main" id="{84310FC7-FEBC-40B5-9900-305DA1459408}"/>
              </a:ext>
            </a:extLst>
          </p:cNvPr>
          <p:cNvPicPr>
            <a:picLocks noChangeAspect="1"/>
          </p:cNvPicPr>
          <p:nvPr>
            <p:custDataLst>
              <p:tags r:id="rId2"/>
            </p:custDataLst>
          </p:nvPr>
        </p:nvPicPr>
        <p:blipFill>
          <a:blip r:embed="rId10">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
        <p:nvSpPr>
          <p:cNvPr id="16" name="Title 8">
            <a:extLst>
              <a:ext uri="{FF2B5EF4-FFF2-40B4-BE49-F238E27FC236}">
                <a16:creationId xmlns:a16="http://schemas.microsoft.com/office/drawing/2014/main" id="{2E0D7BA1-DC36-48E7-B27A-380C6930412A}"/>
              </a:ext>
            </a:extLst>
          </p:cNvPr>
          <p:cNvSpPr>
            <a:spLocks noGrp="1"/>
          </p:cNvSpPr>
          <p:nvPr>
            <p:ph type="title"/>
          </p:nvPr>
        </p:nvSpPr>
        <p:spPr>
          <a:xfrm>
            <a:off x="833438" y="3599543"/>
            <a:ext cx="7686448" cy="2085295"/>
          </a:xfrm>
        </p:spPr>
        <p:txBody>
          <a:bodyPr>
            <a:normAutofit/>
          </a:bodyPr>
          <a:lstStyle/>
          <a:p>
            <a:r>
              <a:rPr lang="en-US" sz="6000" dirty="0">
                <a:solidFill>
                  <a:schemeClr val="bg1"/>
                </a:solidFill>
                <a:effectLst>
                  <a:outerShdw blurRad="38100" dist="38100" dir="2700000" algn="tl">
                    <a:srgbClr val="000000">
                      <a:alpha val="43137"/>
                    </a:srgbClr>
                  </a:outerShdw>
                </a:effectLst>
              </a:rPr>
              <a:t>Support the </a:t>
            </a:r>
            <a:br>
              <a:rPr lang="en-US" sz="6000" dirty="0">
                <a:solidFill>
                  <a:schemeClr val="bg1"/>
                </a:solidFill>
                <a:effectLst>
                  <a:outerShdw blurRad="38100" dist="38100" dir="2700000" algn="tl">
                    <a:srgbClr val="000000">
                      <a:alpha val="43137"/>
                    </a:srgbClr>
                  </a:outerShdw>
                </a:effectLst>
              </a:rPr>
            </a:br>
            <a:r>
              <a:rPr lang="en-US" sz="7300" dirty="0">
                <a:solidFill>
                  <a:schemeClr val="bg1"/>
                </a:solidFill>
                <a:effectLst>
                  <a:outerShdw blurRad="38100" dist="38100" dir="2700000" algn="tl">
                    <a:srgbClr val="000000">
                      <a:alpha val="43137"/>
                    </a:srgbClr>
                  </a:outerShdw>
                </a:effectLst>
              </a:rPr>
              <a:t>next generation</a:t>
            </a:r>
            <a:endParaRPr lang="en-US" sz="6000" dirty="0">
              <a:solidFill>
                <a:schemeClr val="bg1"/>
              </a:solidFill>
              <a:effectLst>
                <a:outerShdw blurRad="38100" dist="38100" dir="2700000" algn="tl">
                  <a:srgbClr val="000000">
                    <a:alpha val="43137"/>
                  </a:srgbClr>
                </a:outerShdw>
              </a:effectLst>
            </a:endParaRP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D0B6DF81-4951-4E98-B84B-41E13736C653}"/>
                  </a:ext>
                </a:extLst>
              </p:cNvPr>
              <p:cNvGraphicFramePr>
                <a:graphicFrameLocks noChangeAspect="1"/>
              </p:cNvGraphicFramePr>
              <p:nvPr>
                <p:extLst>
                  <p:ext uri="{D42A27DB-BD31-4B8C-83A1-F6EECF244321}">
                    <p14:modId xmlns:p14="http://schemas.microsoft.com/office/powerpoint/2010/main" val="3881438328"/>
                  </p:ext>
                </p:extLst>
              </p:nvPr>
            </p:nvGraphicFramePr>
            <p:xfrm rot="18392135">
              <a:off x="2018113" y="5070111"/>
              <a:ext cx="81278" cy="45719"/>
            </p:xfrm>
            <a:graphic>
              <a:graphicData uri="http://schemas.microsoft.com/office/powerpoint/2016/slidezoom">
                <pslz:sldZm>
                  <pslz:sldZmObj sldId="278" cId="3952645528">
                    <pslz:zmPr id="{51A0A88F-5E35-45D4-9715-25ED4110E18A}" transitionDur="1500">
                      <p166:blipFill xmlns:p166="http://schemas.microsoft.com/office/powerpoint/2016/6/main">
                        <a:blip r:embed="rId11"/>
                        <a:stretch>
                          <a:fillRect/>
                        </a:stretch>
                      </p166:blipFill>
                      <p166:spPr xmlns:p166="http://schemas.microsoft.com/office/powerpoint/2016/6/main">
                        <a:xfrm rot="18392135">
                          <a:off x="0" y="0"/>
                          <a:ext cx="81278" cy="45719"/>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D0B6DF81-4951-4E98-B84B-41E13736C653}"/>
                  </a:ext>
                </a:extLst>
              </p:cNvPr>
              <p:cNvPicPr>
                <a:picLocks noGrp="1" noRot="1" noChangeAspect="1" noMove="1" noResize="1" noEditPoints="1" noAdjustHandles="1" noChangeArrowheads="1" noChangeShapeType="1"/>
              </p:cNvPicPr>
              <p:nvPr/>
            </p:nvPicPr>
            <p:blipFill>
              <a:blip r:embed="rId12"/>
              <a:stretch>
                <a:fillRect/>
              </a:stretch>
            </p:blipFill>
            <p:spPr>
              <a:xfrm rot="18392135">
                <a:off x="2018113" y="5070111"/>
                <a:ext cx="81278" cy="45719"/>
              </a:xfrm>
              <a:prstGeom prst="rect">
                <a:avLst/>
              </a:prstGeom>
              <a:ln w="3175">
                <a:solidFill>
                  <a:prstClr val="ltGray"/>
                </a:solidFill>
              </a:ln>
            </p:spPr>
          </p:pic>
        </mc:Fallback>
      </mc:AlternateContent>
    </p:spTree>
    <p:extLst>
      <p:ext uri="{BB962C8B-B14F-4D97-AF65-F5344CB8AC3E}">
        <p14:creationId xmlns:p14="http://schemas.microsoft.com/office/powerpoint/2010/main" val="2120570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93DA-26B1-4710-B44E-5E39C4D9E883}"/>
              </a:ext>
            </a:extLst>
          </p:cNvPr>
          <p:cNvSpPr>
            <a:spLocks noGrp="1"/>
          </p:cNvSpPr>
          <p:nvPr>
            <p:ph type="title"/>
          </p:nvPr>
        </p:nvSpPr>
        <p:spPr/>
        <p:txBody>
          <a:bodyPr/>
          <a:lstStyle/>
          <a:p>
            <a:r>
              <a:rPr lang="en-CA" dirty="0"/>
              <a:t>Agriculture’s </a:t>
            </a:r>
            <a:r>
              <a:rPr lang="en-CA" sz="5400" dirty="0">
                <a:solidFill>
                  <a:srgbClr val="0070C0"/>
                </a:solidFill>
              </a:rPr>
              <a:t>burning platform</a:t>
            </a:r>
            <a:endParaRPr lang="en-US" dirty="0">
              <a:solidFill>
                <a:srgbClr val="0070C0"/>
              </a:solidFill>
            </a:endParaRPr>
          </a:p>
        </p:txBody>
      </p:sp>
      <p:pic>
        <p:nvPicPr>
          <p:cNvPr id="3" name="Spurr Bros_NS_2015_ppt">
            <a:extLst>
              <a:ext uri="{FF2B5EF4-FFF2-40B4-BE49-F238E27FC236}">
                <a16:creationId xmlns:a16="http://schemas.microsoft.com/office/drawing/2014/main" id="{70C91A12-11EE-4FB4-BE77-69C95F546725}"/>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a:ext>
            </a:extLst>
          </a:blip>
          <a:srcRect/>
          <a:stretch/>
        </p:blipFill>
        <p:spPr>
          <a:xfrm>
            <a:off x="0" y="1295400"/>
            <a:ext cx="12192000" cy="5562600"/>
          </a:xfrm>
          <a:prstGeom prst="rect">
            <a:avLst/>
          </a:prstGeom>
        </p:spPr>
      </p:pic>
      <p:pic>
        <p:nvPicPr>
          <p:cNvPr id="4" name="FCC logo">
            <a:extLst>
              <a:ext uri="{FF2B5EF4-FFF2-40B4-BE49-F238E27FC236}">
                <a16:creationId xmlns:a16="http://schemas.microsoft.com/office/drawing/2014/main" id="{0F2CDDB3-9172-4374-A9C1-34DBE407F66A}"/>
              </a:ext>
            </a:extLst>
          </p:cNvPr>
          <p:cNvPicPr>
            <a:picLocks noChangeAspect="1"/>
          </p:cNvPicPr>
          <p:nvPr>
            <p:custDataLst>
              <p:tags r:id="rId2"/>
            </p:custDataLst>
          </p:nvPr>
        </p:nvPicPr>
        <p:blipFill>
          <a:blip r:embed="rId5">
            <a:extLst>
              <a:ext uri="{28A0092B-C50C-407E-A947-70E740481C1C}">
                <a14:useLocalDpi xmlns:a14="http://schemas.microsoft.com/office/drawing/2010/main"/>
              </a:ext>
            </a:extLst>
          </a:blip>
          <a:stretch>
            <a:fillRect/>
          </a:stretch>
        </p:blipFill>
        <p:spPr>
          <a:xfrm>
            <a:off x="10438726" y="5889456"/>
            <a:ext cx="1753274" cy="986589"/>
          </a:xfrm>
          <a:prstGeom prst="rect">
            <a:avLst/>
          </a:prstGeom>
        </p:spPr>
      </p:pic>
      <p:sp>
        <p:nvSpPr>
          <p:cNvPr id="5" name="Rectangle 4">
            <a:extLst>
              <a:ext uri="{FF2B5EF4-FFF2-40B4-BE49-F238E27FC236}">
                <a16:creationId xmlns:a16="http://schemas.microsoft.com/office/drawing/2014/main" id="{A08DCB39-0805-4805-9DBC-E2312A05B441}"/>
              </a:ext>
            </a:extLst>
          </p:cNvPr>
          <p:cNvSpPr/>
          <p:nvPr/>
        </p:nvSpPr>
        <p:spPr>
          <a:xfrm>
            <a:off x="0" y="1509486"/>
            <a:ext cx="12192000" cy="417535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E26DD7-6F20-47D1-B9BC-7EC6A23155F2}"/>
              </a:ext>
            </a:extLst>
          </p:cNvPr>
          <p:cNvSpPr txBox="1"/>
          <p:nvPr/>
        </p:nvSpPr>
        <p:spPr>
          <a:xfrm>
            <a:off x="-184318" y="1861921"/>
            <a:ext cx="4775200" cy="4037003"/>
          </a:xfrm>
          <a:prstGeom prst="rect">
            <a:avLst/>
          </a:prstGeom>
          <a:noFill/>
        </p:spPr>
        <p:txBody>
          <a:bodyPr wrap="square" rtlCol="0">
            <a:spAutoFit/>
          </a:bodyPr>
          <a:lstStyle/>
          <a:p>
            <a:pPr algn="ctr"/>
            <a:r>
              <a:rPr lang="en-CA" sz="2400" dirty="0"/>
              <a:t>Average age of </a:t>
            </a:r>
            <a:br>
              <a:rPr lang="en-CA" sz="2400" dirty="0"/>
            </a:br>
            <a:r>
              <a:rPr lang="en-CA" sz="2400" dirty="0"/>
              <a:t>Canadian farmer:</a:t>
            </a:r>
          </a:p>
          <a:p>
            <a:pPr algn="ctr">
              <a:lnSpc>
                <a:spcPts val="25000"/>
              </a:lnSpc>
            </a:pPr>
            <a:r>
              <a:rPr lang="en-CA" sz="25000" b="1" dirty="0">
                <a:solidFill>
                  <a:srgbClr val="0070C0"/>
                </a:solidFill>
                <a:effectLst>
                  <a:outerShdw blurRad="38100" dist="38100" dir="2700000" algn="tl">
                    <a:srgbClr val="000000">
                      <a:alpha val="43137"/>
                    </a:srgbClr>
                  </a:outerShdw>
                </a:effectLst>
              </a:rPr>
              <a:t>55</a:t>
            </a:r>
            <a:endParaRPr lang="en-US" sz="25000" b="1" dirty="0">
              <a:solidFill>
                <a:srgbClr val="0070C0"/>
              </a:solidFill>
              <a:effectLst>
                <a:outerShdw blurRad="38100" dist="38100" dir="2700000" algn="tl">
                  <a:srgbClr val="000000">
                    <a:alpha val="43137"/>
                  </a:srgbClr>
                </a:outerShdw>
              </a:effectLst>
            </a:endParaRPr>
          </a:p>
        </p:txBody>
      </p:sp>
      <p:cxnSp>
        <p:nvCxnSpPr>
          <p:cNvPr id="8" name="Straight Connector 7">
            <a:extLst>
              <a:ext uri="{FF2B5EF4-FFF2-40B4-BE49-F238E27FC236}">
                <a16:creationId xmlns:a16="http://schemas.microsoft.com/office/drawing/2014/main" id="{2417B235-2C55-479F-A0E5-A9FDA5D73290}"/>
              </a:ext>
            </a:extLst>
          </p:cNvPr>
          <p:cNvCxnSpPr/>
          <p:nvPr/>
        </p:nvCxnSpPr>
        <p:spPr>
          <a:xfrm>
            <a:off x="4992915" y="2017486"/>
            <a:ext cx="0" cy="338182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7BA43FB-C6CE-46D7-B0B4-169EBA0115BE}"/>
              </a:ext>
            </a:extLst>
          </p:cNvPr>
          <p:cNvSpPr txBox="1"/>
          <p:nvPr/>
        </p:nvSpPr>
        <p:spPr>
          <a:xfrm>
            <a:off x="5095991" y="1861921"/>
            <a:ext cx="6421094" cy="3395801"/>
          </a:xfrm>
          <a:prstGeom prst="rect">
            <a:avLst/>
          </a:prstGeom>
          <a:noFill/>
        </p:spPr>
        <p:txBody>
          <a:bodyPr wrap="square" rtlCol="0">
            <a:spAutoFit/>
          </a:bodyPr>
          <a:lstStyle/>
          <a:p>
            <a:pPr algn="ctr"/>
            <a:r>
              <a:rPr lang="en-CA" sz="2400" dirty="0"/>
              <a:t>Value of Canadian </a:t>
            </a:r>
            <a:br>
              <a:rPr lang="en-CA" sz="2400" dirty="0"/>
            </a:br>
            <a:r>
              <a:rPr lang="en-CA" sz="2400" dirty="0"/>
              <a:t>farm assets:</a:t>
            </a:r>
          </a:p>
          <a:p>
            <a:pPr algn="ctr">
              <a:lnSpc>
                <a:spcPts val="20000"/>
              </a:lnSpc>
            </a:pPr>
            <a:r>
              <a:rPr lang="en-CA" sz="17300" b="1" dirty="0">
                <a:solidFill>
                  <a:srgbClr val="0070C0"/>
                </a:solidFill>
                <a:effectLst>
                  <a:outerShdw blurRad="38100" dist="38100" dir="2700000" algn="tl">
                    <a:srgbClr val="000000">
                      <a:alpha val="43137"/>
                    </a:srgbClr>
                  </a:outerShdw>
                </a:effectLst>
              </a:rPr>
              <a:t>$591B</a:t>
            </a:r>
            <a:endParaRPr lang="en-US" sz="173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2645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6354BA-7273-4706-8077-F1F78C4FFB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99573" y="2058785"/>
            <a:ext cx="2435938" cy="1370215"/>
          </a:xfrm>
          <a:prstGeom prst="rect">
            <a:avLst/>
          </a:prstGeom>
        </p:spPr>
      </p:pic>
      <p:sp>
        <p:nvSpPr>
          <p:cNvPr id="2" name="Rectangle 1">
            <a:extLst>
              <a:ext uri="{FF2B5EF4-FFF2-40B4-BE49-F238E27FC236}">
                <a16:creationId xmlns:a16="http://schemas.microsoft.com/office/drawing/2014/main" id="{30F38789-E2F2-46FC-B1E5-F465AE7DF39A}"/>
              </a:ext>
            </a:extLst>
          </p:cNvPr>
          <p:cNvSpPr/>
          <p:nvPr/>
        </p:nvSpPr>
        <p:spPr>
          <a:xfrm>
            <a:off x="2379288" y="7200900"/>
            <a:ext cx="2460148" cy="646331"/>
          </a:xfrm>
          <a:prstGeom prst="rect">
            <a:avLst/>
          </a:prstGeom>
        </p:spPr>
        <p:txBody>
          <a:bodyPr wrap="square">
            <a:spAutoFit/>
          </a:bodyPr>
          <a:lstStyle/>
          <a:p>
            <a:pPr algn="ctr"/>
            <a:r>
              <a:rPr lang="en-CA" dirty="0">
                <a:cs typeface="Arial" panose="020B0604020202020204" pitchFamily="34" charset="0"/>
              </a:rPr>
              <a:t>Support the </a:t>
            </a:r>
            <a:r>
              <a:rPr lang="en-CA" dirty="0">
                <a:solidFill>
                  <a:schemeClr val="accent4"/>
                </a:solidFill>
                <a:cs typeface="Arial" panose="020B0604020202020204" pitchFamily="34" charset="0"/>
              </a:rPr>
              <a:t>next generation</a:t>
            </a:r>
            <a:endParaRPr lang="en-US" sz="1200" i="1" dirty="0">
              <a:cs typeface="Arial" panose="020B0604020202020204" pitchFamily="34" charset="0"/>
            </a:endParaRPr>
          </a:p>
        </p:txBody>
      </p:sp>
      <p:sp>
        <p:nvSpPr>
          <p:cNvPr id="5" name="Rectangle 4">
            <a:extLst>
              <a:ext uri="{FF2B5EF4-FFF2-40B4-BE49-F238E27FC236}">
                <a16:creationId xmlns:a16="http://schemas.microsoft.com/office/drawing/2014/main" id="{6BA93EC8-D542-4F37-8AA4-8DC4A6CC6337}"/>
              </a:ext>
            </a:extLst>
          </p:cNvPr>
          <p:cNvSpPr/>
          <p:nvPr/>
        </p:nvSpPr>
        <p:spPr>
          <a:xfrm>
            <a:off x="1862" y="7200900"/>
            <a:ext cx="2367156" cy="369332"/>
          </a:xfrm>
          <a:prstGeom prst="rect">
            <a:avLst/>
          </a:prstGeom>
        </p:spPr>
        <p:txBody>
          <a:bodyPr wrap="square">
            <a:spAutoFit/>
          </a:bodyPr>
          <a:lstStyle/>
          <a:p>
            <a:pPr algn="ctr"/>
            <a:r>
              <a:rPr lang="en-CA" dirty="0">
                <a:cs typeface="Arial" panose="020B0604020202020204" pitchFamily="34" charset="0"/>
              </a:rPr>
              <a:t>Add more value</a:t>
            </a:r>
            <a:endParaRPr lang="en-CA" sz="2000" dirty="0">
              <a:solidFill>
                <a:schemeClr val="accent4"/>
              </a:solidFill>
              <a:cs typeface="Arial" panose="020B0604020202020204" pitchFamily="34" charset="0"/>
            </a:endParaRPr>
          </a:p>
        </p:txBody>
      </p:sp>
      <p:sp>
        <p:nvSpPr>
          <p:cNvPr id="6" name="Rectangle 5">
            <a:extLst>
              <a:ext uri="{FF2B5EF4-FFF2-40B4-BE49-F238E27FC236}">
                <a16:creationId xmlns:a16="http://schemas.microsoft.com/office/drawing/2014/main" id="{1FFE9FC2-6DE0-466D-AAA3-001BC3ABB0F4}"/>
              </a:ext>
            </a:extLst>
          </p:cNvPr>
          <p:cNvSpPr/>
          <p:nvPr/>
        </p:nvSpPr>
        <p:spPr>
          <a:xfrm>
            <a:off x="4882144" y="7200900"/>
            <a:ext cx="2425669" cy="369332"/>
          </a:xfrm>
          <a:prstGeom prst="rect">
            <a:avLst/>
          </a:prstGeom>
        </p:spPr>
        <p:txBody>
          <a:bodyPr wrap="square">
            <a:spAutoFit/>
          </a:bodyPr>
          <a:lstStyle/>
          <a:p>
            <a:pPr algn="ctr"/>
            <a:r>
              <a:rPr lang="en-CA" dirty="0">
                <a:cs typeface="Arial" panose="020B0604020202020204" pitchFamily="34" charset="0"/>
              </a:rPr>
              <a:t>Share knowledge</a:t>
            </a:r>
            <a:endParaRPr lang="en-CA" sz="1200" i="1" dirty="0">
              <a:cs typeface="Arial" panose="020B0604020202020204" pitchFamily="34" charset="0"/>
            </a:endParaRPr>
          </a:p>
        </p:txBody>
      </p:sp>
      <p:sp>
        <p:nvSpPr>
          <p:cNvPr id="8" name="Rectangle 7">
            <a:extLst>
              <a:ext uri="{FF2B5EF4-FFF2-40B4-BE49-F238E27FC236}">
                <a16:creationId xmlns:a16="http://schemas.microsoft.com/office/drawing/2014/main" id="{9358430D-4C78-4C70-B25D-2C4EBBB04B26}"/>
              </a:ext>
            </a:extLst>
          </p:cNvPr>
          <p:cNvSpPr/>
          <p:nvPr/>
        </p:nvSpPr>
        <p:spPr>
          <a:xfrm>
            <a:off x="9763048" y="7200900"/>
            <a:ext cx="2428951" cy="646331"/>
          </a:xfrm>
          <a:prstGeom prst="rect">
            <a:avLst/>
          </a:prstGeom>
        </p:spPr>
        <p:txBody>
          <a:bodyPr wrap="square">
            <a:spAutoFit/>
          </a:bodyPr>
          <a:lstStyle/>
          <a:p>
            <a:pPr algn="ctr"/>
            <a:r>
              <a:rPr lang="en-CA" dirty="0">
                <a:cs typeface="Arial" panose="020B0604020202020204" pitchFamily="34" charset="0"/>
              </a:rPr>
              <a:t>Promote an inclusive, sustainable industry</a:t>
            </a:r>
            <a:endParaRPr lang="en-US" sz="1200" i="1" dirty="0">
              <a:cs typeface="Arial" panose="020B0604020202020204" pitchFamily="34" charset="0"/>
            </a:endParaRPr>
          </a:p>
        </p:txBody>
      </p:sp>
      <p:sp>
        <p:nvSpPr>
          <p:cNvPr id="7" name="Rectangle 6">
            <a:extLst>
              <a:ext uri="{FF2B5EF4-FFF2-40B4-BE49-F238E27FC236}">
                <a16:creationId xmlns:a16="http://schemas.microsoft.com/office/drawing/2014/main" id="{99A3C2A0-81F5-4E1F-B63F-E53B77550A32}"/>
              </a:ext>
            </a:extLst>
          </p:cNvPr>
          <p:cNvSpPr/>
          <p:nvPr/>
        </p:nvSpPr>
        <p:spPr>
          <a:xfrm>
            <a:off x="7309855" y="7200900"/>
            <a:ext cx="2433896" cy="369332"/>
          </a:xfrm>
          <a:prstGeom prst="rect">
            <a:avLst/>
          </a:prstGeom>
        </p:spPr>
        <p:txBody>
          <a:bodyPr wrap="square">
            <a:spAutoFit/>
          </a:bodyPr>
          <a:lstStyle/>
          <a:p>
            <a:pPr algn="ctr"/>
            <a:r>
              <a:rPr lang="en-CA" dirty="0">
                <a:cs typeface="Arial" panose="020B0604020202020204" pitchFamily="34" charset="0"/>
              </a:rPr>
              <a:t>Innovate</a:t>
            </a:r>
            <a:endParaRPr lang="en-US" sz="1200" dirty="0"/>
          </a:p>
        </p:txBody>
      </p:sp>
      <p:pic>
        <p:nvPicPr>
          <p:cNvPr id="27" name="Picture 26">
            <a:extLst>
              <a:ext uri="{FF2B5EF4-FFF2-40B4-BE49-F238E27FC236}">
                <a16:creationId xmlns:a16="http://schemas.microsoft.com/office/drawing/2014/main" id="{FCAC74B9-AB44-4696-A8AD-7EEE43F433A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22" y="1"/>
            <a:ext cx="12192000" cy="6857999"/>
          </a:xfrm>
          <a:prstGeom prst="rect">
            <a:avLst/>
          </a:prstGeom>
        </p:spPr>
      </p:pic>
      <p:pic>
        <p:nvPicPr>
          <p:cNvPr id="28" name="Picture 27">
            <a:extLst>
              <a:ext uri="{FF2B5EF4-FFF2-40B4-BE49-F238E27FC236}">
                <a16:creationId xmlns:a16="http://schemas.microsoft.com/office/drawing/2014/main" id="{8B04ED52-99B6-4E5D-A635-A6683DE5AB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501856" y="2058785"/>
            <a:ext cx="2446438" cy="1370216"/>
          </a:xfrm>
          <a:prstGeom prst="rect">
            <a:avLst/>
          </a:prstGeom>
        </p:spPr>
      </p:pic>
      <p:pic>
        <p:nvPicPr>
          <p:cNvPr id="29" name="Picture 28">
            <a:extLst>
              <a:ext uri="{FF2B5EF4-FFF2-40B4-BE49-F238E27FC236}">
                <a16:creationId xmlns:a16="http://schemas.microsoft.com/office/drawing/2014/main" id="{FE1D3FE3-AC1A-40A8-AB30-C49203902C7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2192000" y="2058785"/>
            <a:ext cx="2435938" cy="1370215"/>
          </a:xfrm>
          <a:prstGeom prst="rect">
            <a:avLst/>
          </a:prstGeom>
        </p:spPr>
      </p:pic>
      <p:pic>
        <p:nvPicPr>
          <p:cNvPr id="15" name="20150924GregHuszar0113">
            <a:extLst>
              <a:ext uri="{FF2B5EF4-FFF2-40B4-BE49-F238E27FC236}">
                <a16:creationId xmlns:a16="http://schemas.microsoft.com/office/drawing/2014/main" id="{455C557B-B460-495F-B66B-E637BE26B2D7}"/>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a:ext>
            </a:extLst>
          </a:blip>
          <a:srcRect/>
          <a:stretch/>
        </p:blipFill>
        <p:spPr>
          <a:xfrm>
            <a:off x="-2472632" y="2058785"/>
            <a:ext cx="2438150" cy="1370215"/>
          </a:xfrm>
          <a:prstGeom prst="rect">
            <a:avLst/>
          </a:prstGeom>
        </p:spPr>
      </p:pic>
      <p:pic>
        <p:nvPicPr>
          <p:cNvPr id="14" name="Logo">
            <a:extLst>
              <a:ext uri="{FF2B5EF4-FFF2-40B4-BE49-F238E27FC236}">
                <a16:creationId xmlns:a16="http://schemas.microsoft.com/office/drawing/2014/main" id="{84310FC7-FEBC-40B5-9900-305DA1459408}"/>
              </a:ext>
            </a:extLst>
          </p:cNvPr>
          <p:cNvPicPr>
            <a:picLocks noChangeAspect="1"/>
          </p:cNvPicPr>
          <p:nvPr>
            <p:custDataLst>
              <p:tags r:id="rId2"/>
            </p:custDataLst>
          </p:nvPr>
        </p:nvPicPr>
        <p:blipFill>
          <a:blip r:embed="rId10">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
        <p:nvSpPr>
          <p:cNvPr id="16" name="Title 8">
            <a:extLst>
              <a:ext uri="{FF2B5EF4-FFF2-40B4-BE49-F238E27FC236}">
                <a16:creationId xmlns:a16="http://schemas.microsoft.com/office/drawing/2014/main" id="{7B883058-7E79-4153-9704-B7007067DF7F}"/>
              </a:ext>
            </a:extLst>
          </p:cNvPr>
          <p:cNvSpPr txBox="1">
            <a:spLocks/>
          </p:cNvSpPr>
          <p:nvPr/>
        </p:nvSpPr>
        <p:spPr>
          <a:xfrm>
            <a:off x="833438" y="118633"/>
            <a:ext cx="7686448" cy="1811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6000" dirty="0">
                <a:solidFill>
                  <a:schemeClr val="bg1"/>
                </a:solidFill>
                <a:effectLst>
                  <a:outerShdw blurRad="38100" dist="38100" dir="2700000" algn="tl">
                    <a:srgbClr val="000000">
                      <a:alpha val="43137"/>
                    </a:srgbClr>
                  </a:outerShdw>
                </a:effectLst>
              </a:rPr>
              <a:t>Share </a:t>
            </a:r>
            <a:r>
              <a:rPr lang="en-US" sz="8000" dirty="0">
                <a:solidFill>
                  <a:schemeClr val="bg1"/>
                </a:solidFill>
                <a:effectLst>
                  <a:outerShdw blurRad="38100" dist="38100" dir="2700000" algn="tl">
                    <a:srgbClr val="000000">
                      <a:alpha val="43137"/>
                    </a:srgbClr>
                  </a:outerShdw>
                </a:effectLst>
              </a:rPr>
              <a:t>knowledge</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2847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6354BA-7273-4706-8077-F1F78C4FFB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109429" y="2058785"/>
            <a:ext cx="2435938" cy="1370215"/>
          </a:xfrm>
          <a:prstGeom prst="rect">
            <a:avLst/>
          </a:prstGeom>
        </p:spPr>
      </p:pic>
      <p:sp>
        <p:nvSpPr>
          <p:cNvPr id="2" name="Rectangle 1">
            <a:extLst>
              <a:ext uri="{FF2B5EF4-FFF2-40B4-BE49-F238E27FC236}">
                <a16:creationId xmlns:a16="http://schemas.microsoft.com/office/drawing/2014/main" id="{30F38789-E2F2-46FC-B1E5-F465AE7DF39A}"/>
              </a:ext>
            </a:extLst>
          </p:cNvPr>
          <p:cNvSpPr/>
          <p:nvPr/>
        </p:nvSpPr>
        <p:spPr>
          <a:xfrm>
            <a:off x="2379288" y="7200900"/>
            <a:ext cx="2460148" cy="646331"/>
          </a:xfrm>
          <a:prstGeom prst="rect">
            <a:avLst/>
          </a:prstGeom>
        </p:spPr>
        <p:txBody>
          <a:bodyPr wrap="square">
            <a:spAutoFit/>
          </a:bodyPr>
          <a:lstStyle/>
          <a:p>
            <a:pPr algn="ctr"/>
            <a:r>
              <a:rPr lang="en-CA" dirty="0">
                <a:cs typeface="Arial" panose="020B0604020202020204" pitchFamily="34" charset="0"/>
              </a:rPr>
              <a:t>Support the </a:t>
            </a:r>
            <a:r>
              <a:rPr lang="en-CA" dirty="0">
                <a:solidFill>
                  <a:schemeClr val="accent4"/>
                </a:solidFill>
                <a:cs typeface="Arial" panose="020B0604020202020204" pitchFamily="34" charset="0"/>
              </a:rPr>
              <a:t>next generation</a:t>
            </a:r>
            <a:endParaRPr lang="en-US" sz="1200" i="1" dirty="0">
              <a:cs typeface="Arial" panose="020B0604020202020204" pitchFamily="34" charset="0"/>
            </a:endParaRPr>
          </a:p>
        </p:txBody>
      </p:sp>
      <p:sp>
        <p:nvSpPr>
          <p:cNvPr id="5" name="Rectangle 4">
            <a:extLst>
              <a:ext uri="{FF2B5EF4-FFF2-40B4-BE49-F238E27FC236}">
                <a16:creationId xmlns:a16="http://schemas.microsoft.com/office/drawing/2014/main" id="{6BA93EC8-D542-4F37-8AA4-8DC4A6CC6337}"/>
              </a:ext>
            </a:extLst>
          </p:cNvPr>
          <p:cNvSpPr/>
          <p:nvPr/>
        </p:nvSpPr>
        <p:spPr>
          <a:xfrm>
            <a:off x="1862" y="7200900"/>
            <a:ext cx="2367156" cy="369332"/>
          </a:xfrm>
          <a:prstGeom prst="rect">
            <a:avLst/>
          </a:prstGeom>
        </p:spPr>
        <p:txBody>
          <a:bodyPr wrap="square">
            <a:spAutoFit/>
          </a:bodyPr>
          <a:lstStyle/>
          <a:p>
            <a:pPr algn="ctr"/>
            <a:r>
              <a:rPr lang="en-CA" dirty="0">
                <a:cs typeface="Arial" panose="020B0604020202020204" pitchFamily="34" charset="0"/>
              </a:rPr>
              <a:t>Add more value</a:t>
            </a:r>
            <a:endParaRPr lang="en-CA" sz="2000" dirty="0">
              <a:solidFill>
                <a:schemeClr val="accent4"/>
              </a:solidFill>
              <a:cs typeface="Arial" panose="020B0604020202020204" pitchFamily="34" charset="0"/>
            </a:endParaRPr>
          </a:p>
        </p:txBody>
      </p:sp>
      <p:sp>
        <p:nvSpPr>
          <p:cNvPr id="6" name="Rectangle 5">
            <a:extLst>
              <a:ext uri="{FF2B5EF4-FFF2-40B4-BE49-F238E27FC236}">
                <a16:creationId xmlns:a16="http://schemas.microsoft.com/office/drawing/2014/main" id="{1FFE9FC2-6DE0-466D-AAA3-001BC3ABB0F4}"/>
              </a:ext>
            </a:extLst>
          </p:cNvPr>
          <p:cNvSpPr/>
          <p:nvPr/>
        </p:nvSpPr>
        <p:spPr>
          <a:xfrm>
            <a:off x="4882144" y="7200900"/>
            <a:ext cx="2425669" cy="369332"/>
          </a:xfrm>
          <a:prstGeom prst="rect">
            <a:avLst/>
          </a:prstGeom>
        </p:spPr>
        <p:txBody>
          <a:bodyPr wrap="square">
            <a:spAutoFit/>
          </a:bodyPr>
          <a:lstStyle/>
          <a:p>
            <a:pPr algn="ctr"/>
            <a:r>
              <a:rPr lang="en-CA" dirty="0">
                <a:cs typeface="Arial" panose="020B0604020202020204" pitchFamily="34" charset="0"/>
              </a:rPr>
              <a:t>Share knowledge</a:t>
            </a:r>
            <a:endParaRPr lang="en-CA" sz="1200" i="1" dirty="0">
              <a:cs typeface="Arial" panose="020B0604020202020204" pitchFamily="34" charset="0"/>
            </a:endParaRPr>
          </a:p>
        </p:txBody>
      </p:sp>
      <p:sp>
        <p:nvSpPr>
          <p:cNvPr id="8" name="Rectangle 7">
            <a:extLst>
              <a:ext uri="{FF2B5EF4-FFF2-40B4-BE49-F238E27FC236}">
                <a16:creationId xmlns:a16="http://schemas.microsoft.com/office/drawing/2014/main" id="{9358430D-4C78-4C70-B25D-2C4EBBB04B26}"/>
              </a:ext>
            </a:extLst>
          </p:cNvPr>
          <p:cNvSpPr/>
          <p:nvPr/>
        </p:nvSpPr>
        <p:spPr>
          <a:xfrm>
            <a:off x="9763048" y="7200900"/>
            <a:ext cx="2428951" cy="646331"/>
          </a:xfrm>
          <a:prstGeom prst="rect">
            <a:avLst/>
          </a:prstGeom>
        </p:spPr>
        <p:txBody>
          <a:bodyPr wrap="square">
            <a:spAutoFit/>
          </a:bodyPr>
          <a:lstStyle/>
          <a:p>
            <a:pPr algn="ctr"/>
            <a:r>
              <a:rPr lang="en-CA" dirty="0">
                <a:cs typeface="Arial" panose="020B0604020202020204" pitchFamily="34" charset="0"/>
              </a:rPr>
              <a:t>Promote an inclusive, sustainable industry</a:t>
            </a:r>
            <a:endParaRPr lang="en-US" sz="1200" i="1" dirty="0">
              <a:cs typeface="Arial" panose="020B0604020202020204" pitchFamily="34" charset="0"/>
            </a:endParaRPr>
          </a:p>
        </p:txBody>
      </p:sp>
      <p:sp>
        <p:nvSpPr>
          <p:cNvPr id="7" name="Rectangle 6">
            <a:extLst>
              <a:ext uri="{FF2B5EF4-FFF2-40B4-BE49-F238E27FC236}">
                <a16:creationId xmlns:a16="http://schemas.microsoft.com/office/drawing/2014/main" id="{99A3C2A0-81F5-4E1F-B63F-E53B77550A32}"/>
              </a:ext>
            </a:extLst>
          </p:cNvPr>
          <p:cNvSpPr/>
          <p:nvPr/>
        </p:nvSpPr>
        <p:spPr>
          <a:xfrm>
            <a:off x="7309855" y="7200900"/>
            <a:ext cx="2433896" cy="369332"/>
          </a:xfrm>
          <a:prstGeom prst="rect">
            <a:avLst/>
          </a:prstGeom>
        </p:spPr>
        <p:txBody>
          <a:bodyPr wrap="square">
            <a:spAutoFit/>
          </a:bodyPr>
          <a:lstStyle/>
          <a:p>
            <a:pPr algn="ctr"/>
            <a:r>
              <a:rPr lang="en-CA" dirty="0">
                <a:cs typeface="Arial" panose="020B0604020202020204" pitchFamily="34" charset="0"/>
              </a:rPr>
              <a:t>Innovate</a:t>
            </a:r>
            <a:endParaRPr lang="en-US" sz="1200" dirty="0"/>
          </a:p>
        </p:txBody>
      </p:sp>
      <p:pic>
        <p:nvPicPr>
          <p:cNvPr id="27" name="Picture 26">
            <a:extLst>
              <a:ext uri="{FF2B5EF4-FFF2-40B4-BE49-F238E27FC236}">
                <a16:creationId xmlns:a16="http://schemas.microsoft.com/office/drawing/2014/main" id="{FCAC74B9-AB44-4696-A8AD-7EEE43F433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27712" y="2056825"/>
            <a:ext cx="2439422" cy="1372175"/>
          </a:xfrm>
          <a:prstGeom prst="rect">
            <a:avLst/>
          </a:prstGeom>
        </p:spPr>
      </p:pic>
      <p:pic>
        <p:nvPicPr>
          <p:cNvPr id="28" name="Picture 27">
            <a:extLst>
              <a:ext uri="{FF2B5EF4-FFF2-40B4-BE49-F238E27FC236}">
                <a16:creationId xmlns:a16="http://schemas.microsoft.com/office/drawing/2014/main" id="{8B04ED52-99B6-4E5D-A635-A6683DE5AB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2192000" y="2058785"/>
            <a:ext cx="2446438" cy="1370216"/>
          </a:xfrm>
          <a:prstGeom prst="rect">
            <a:avLst/>
          </a:prstGeom>
        </p:spPr>
      </p:pic>
      <p:pic>
        <p:nvPicPr>
          <p:cNvPr id="29" name="Picture 28">
            <a:extLst>
              <a:ext uri="{FF2B5EF4-FFF2-40B4-BE49-F238E27FC236}">
                <a16:creationId xmlns:a16="http://schemas.microsoft.com/office/drawing/2014/main" id="{FE1D3FE3-AC1A-40A8-AB30-C49203902C7B}"/>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22" y="1"/>
            <a:ext cx="12192000" cy="6857999"/>
          </a:xfrm>
          <a:prstGeom prst="rect">
            <a:avLst/>
          </a:prstGeom>
        </p:spPr>
      </p:pic>
      <p:pic>
        <p:nvPicPr>
          <p:cNvPr id="15" name="20150924GregHuszar0113">
            <a:extLst>
              <a:ext uri="{FF2B5EF4-FFF2-40B4-BE49-F238E27FC236}">
                <a16:creationId xmlns:a16="http://schemas.microsoft.com/office/drawing/2014/main" id="{455C557B-B460-495F-B66B-E637BE26B2D7}"/>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a:ext>
            </a:extLst>
          </a:blip>
          <a:srcRect/>
          <a:stretch/>
        </p:blipFill>
        <p:spPr>
          <a:xfrm>
            <a:off x="-9782488" y="2058785"/>
            <a:ext cx="2438150" cy="1370215"/>
          </a:xfrm>
          <a:prstGeom prst="rect">
            <a:avLst/>
          </a:prstGeom>
        </p:spPr>
      </p:pic>
      <p:pic>
        <p:nvPicPr>
          <p:cNvPr id="14" name="Logo">
            <a:extLst>
              <a:ext uri="{FF2B5EF4-FFF2-40B4-BE49-F238E27FC236}">
                <a16:creationId xmlns:a16="http://schemas.microsoft.com/office/drawing/2014/main" id="{84310FC7-FEBC-40B5-9900-305DA1459408}"/>
              </a:ext>
            </a:extLst>
          </p:cNvPr>
          <p:cNvPicPr>
            <a:picLocks noChangeAspect="1"/>
          </p:cNvPicPr>
          <p:nvPr>
            <p:custDataLst>
              <p:tags r:id="rId2"/>
            </p:custDataLst>
          </p:nvPr>
        </p:nvPicPr>
        <p:blipFill>
          <a:blip r:embed="rId10">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
        <p:nvSpPr>
          <p:cNvPr id="16" name="Title 8">
            <a:extLst>
              <a:ext uri="{FF2B5EF4-FFF2-40B4-BE49-F238E27FC236}">
                <a16:creationId xmlns:a16="http://schemas.microsoft.com/office/drawing/2014/main" id="{C106C1BD-7EF7-4067-94D0-10782C2CBC76}"/>
              </a:ext>
            </a:extLst>
          </p:cNvPr>
          <p:cNvSpPr txBox="1">
            <a:spLocks/>
          </p:cNvSpPr>
          <p:nvPr/>
        </p:nvSpPr>
        <p:spPr>
          <a:xfrm>
            <a:off x="6531429" y="931145"/>
            <a:ext cx="5195092" cy="1811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8000" dirty="0">
                <a:solidFill>
                  <a:schemeClr val="bg1"/>
                </a:solidFill>
                <a:effectLst>
                  <a:outerShdw blurRad="38100" dist="38100" dir="2700000" algn="tl">
                    <a:srgbClr val="000000">
                      <a:alpha val="43137"/>
                    </a:srgbClr>
                  </a:outerShdw>
                </a:effectLst>
              </a:rPr>
              <a:t>Innovate</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22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utterstock_303019094">
            <a:extLst>
              <a:ext uri="{FF2B5EF4-FFF2-40B4-BE49-F238E27FC236}">
                <a16:creationId xmlns:a16="http://schemas.microsoft.com/office/drawing/2014/main" id="{5C23BEFD-875A-4B0F-8DA3-755317D5940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a:ext>
            </a:extLst>
          </a:blip>
          <a:srcRect/>
          <a:stretch/>
        </p:blipFill>
        <p:spPr>
          <a:xfrm>
            <a:off x="0" y="1295400"/>
            <a:ext cx="12192000" cy="5562600"/>
          </a:xfrm>
          <a:prstGeom prst="rect">
            <a:avLst/>
          </a:prstGeom>
        </p:spPr>
      </p:pic>
      <p:sp>
        <p:nvSpPr>
          <p:cNvPr id="10" name="Rectangle 9">
            <a:extLst>
              <a:ext uri="{FF2B5EF4-FFF2-40B4-BE49-F238E27FC236}">
                <a16:creationId xmlns:a16="http://schemas.microsoft.com/office/drawing/2014/main" id="{74E81FE2-1356-4AD5-BD9C-4679075F989E}"/>
              </a:ext>
            </a:extLst>
          </p:cNvPr>
          <p:cNvSpPr/>
          <p:nvPr/>
        </p:nvSpPr>
        <p:spPr>
          <a:xfrm>
            <a:off x="0" y="1536700"/>
            <a:ext cx="12192000" cy="4148138"/>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A8514E9C-A448-4A71-8D33-4AF1F4C40137}"/>
                  </a:ext>
                </a:extLst>
              </p:cNvPr>
              <p:cNvGraphicFramePr>
                <a:graphicFrameLocks noChangeAspect="1"/>
              </p:cNvGraphicFramePr>
              <p:nvPr>
                <p:extLst>
                  <p:ext uri="{D42A27DB-BD31-4B8C-83A1-F6EECF244321}">
                    <p14:modId xmlns:p14="http://schemas.microsoft.com/office/powerpoint/2010/main" val="615194898"/>
                  </p:ext>
                </p:extLst>
              </p:nvPr>
            </p:nvGraphicFramePr>
            <p:xfrm>
              <a:off x="833438" y="2117558"/>
              <a:ext cx="3048000" cy="1714500"/>
            </p:xfrm>
            <a:graphic>
              <a:graphicData uri="http://schemas.microsoft.com/office/powerpoint/2016/sectionzoom">
                <psez:sectionZm>
                  <psez:sectionZmObj sectionId="{8B325BA7-5394-484E-B439-6A16E3E04C67}">
                    <psez:zmPr id="{AB9F37F2-219E-4FDD-9922-90384A82F38D}"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127000">
                          <a:solidFill>
                            <a:schemeClr val="bg1"/>
                          </a:solidFill>
                          <a:miter lim="800000"/>
                        </a:ln>
                        <a:effectLst>
                          <a:outerShdw blurRad="101600" dist="101600" dir="2700000" algn="tl" rotWithShape="0">
                            <a:prstClr val="black">
                              <a:alpha val="25000"/>
                            </a:prstClr>
                          </a:outerShdw>
                        </a:effectLst>
                      </p166:spPr>
                    </psez:zmPr>
                  </psez:sectionZmObj>
                </psez:sectionZm>
              </a:graphicData>
            </a:graphic>
          </p:graphicFrame>
        </mc:Choice>
        <mc:Fallback xmlns="">
          <p:pic>
            <p:nvPicPr>
              <p:cNvPr id="3" name="Section Zoom 2">
                <a:hlinkClick r:id="rId6" action="ppaction://hlinksldjump"/>
                <a:extLst>
                  <a:ext uri="{FF2B5EF4-FFF2-40B4-BE49-F238E27FC236}">
                    <a16:creationId xmlns:a16="http://schemas.microsoft.com/office/drawing/2014/main" id="{A8514E9C-A448-4A71-8D33-4AF1F4C40137}"/>
                  </a:ext>
                </a:extLst>
              </p:cNvPr>
              <p:cNvPicPr>
                <a:picLocks noGrp="1" noRot="1" noChangeAspect="1" noMove="1" noResize="1" noEditPoints="1" noAdjustHandles="1" noChangeArrowheads="1" noChangeShapeType="1"/>
              </p:cNvPicPr>
              <p:nvPr/>
            </p:nvPicPr>
            <p:blipFill>
              <a:blip r:embed="rId7"/>
              <a:stretch>
                <a:fillRect/>
              </a:stretch>
            </p:blipFill>
            <p:spPr>
              <a:xfrm>
                <a:off x="833438" y="2117558"/>
                <a:ext cx="3048000" cy="1714500"/>
              </a:xfrm>
              <a:prstGeom prst="rect">
                <a:avLst/>
              </a:prstGeom>
              <a:ln w="127000">
                <a:solidFill>
                  <a:schemeClr val="bg1"/>
                </a:solidFill>
                <a:miter lim="800000"/>
              </a:ln>
              <a:effectLst>
                <a:outerShdw blurRad="101600" dist="1016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6508EA4A-3C52-46F3-B6F5-BDF524115F7A}"/>
                  </a:ext>
                </a:extLst>
              </p:cNvPr>
              <p:cNvGraphicFramePr>
                <a:graphicFrameLocks noChangeAspect="1"/>
              </p:cNvGraphicFramePr>
              <p:nvPr>
                <p:extLst>
                  <p:ext uri="{D42A27DB-BD31-4B8C-83A1-F6EECF244321}">
                    <p14:modId xmlns:p14="http://schemas.microsoft.com/office/powerpoint/2010/main" val="196643463"/>
                  </p:ext>
                </p:extLst>
              </p:nvPr>
            </p:nvGraphicFramePr>
            <p:xfrm>
              <a:off x="4569619" y="2117558"/>
              <a:ext cx="3048000" cy="1714500"/>
            </p:xfrm>
            <a:graphic>
              <a:graphicData uri="http://schemas.microsoft.com/office/powerpoint/2016/sectionzoom">
                <psez:sectionZm>
                  <psez:sectionZmObj sectionId="{03B4B53C-BA70-4821-A4DA-C0E60944377F}">
                    <psez:zmPr id="{8703637B-93C0-4111-AAD9-E685D369068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127000">
                          <a:solidFill>
                            <a:schemeClr val="bg1"/>
                          </a:solidFill>
                          <a:miter lim="800000"/>
                        </a:ln>
                        <a:effectLst>
                          <a:outerShdw blurRad="101600" dist="101600" dir="2700000" algn="tl" rotWithShape="0">
                            <a:prstClr val="black">
                              <a:alpha val="25000"/>
                            </a:prstClr>
                          </a:outerShdw>
                        </a:effectLst>
                      </p166:spPr>
                    </psez:zmPr>
                  </psez:sectionZmObj>
                </psez:sectionZm>
              </a:graphicData>
            </a:graphic>
          </p:graphicFrame>
        </mc:Choice>
        <mc:Fallback xmlns="">
          <p:pic>
            <p:nvPicPr>
              <p:cNvPr id="5" name="Section Zoom 4">
                <a:hlinkClick r:id="rId9" action="ppaction://hlinksldjump"/>
                <a:extLst>
                  <a:ext uri="{FF2B5EF4-FFF2-40B4-BE49-F238E27FC236}">
                    <a16:creationId xmlns:a16="http://schemas.microsoft.com/office/drawing/2014/main" id="{6508EA4A-3C52-46F3-B6F5-BDF524115F7A}"/>
                  </a:ext>
                </a:extLst>
              </p:cNvPr>
              <p:cNvPicPr>
                <a:picLocks noGrp="1" noRot="1" noChangeAspect="1" noMove="1" noResize="1" noEditPoints="1" noAdjustHandles="1" noChangeArrowheads="1" noChangeShapeType="1"/>
              </p:cNvPicPr>
              <p:nvPr/>
            </p:nvPicPr>
            <p:blipFill>
              <a:blip r:embed="rId10"/>
              <a:stretch>
                <a:fillRect/>
              </a:stretch>
            </p:blipFill>
            <p:spPr>
              <a:xfrm>
                <a:off x="4569619" y="2117558"/>
                <a:ext cx="3048000" cy="1714500"/>
              </a:xfrm>
              <a:prstGeom prst="rect">
                <a:avLst/>
              </a:prstGeom>
              <a:ln w="127000">
                <a:solidFill>
                  <a:schemeClr val="bg1"/>
                </a:solidFill>
                <a:miter lim="800000"/>
              </a:ln>
              <a:effectLst>
                <a:outerShdw blurRad="101600" dist="1016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07640E63-DD29-4FDA-9F00-8B3550D7F11A}"/>
                  </a:ext>
                </a:extLst>
              </p:cNvPr>
              <p:cNvGraphicFramePr>
                <a:graphicFrameLocks noChangeAspect="1"/>
              </p:cNvGraphicFramePr>
              <p:nvPr>
                <p:extLst>
                  <p:ext uri="{D42A27DB-BD31-4B8C-83A1-F6EECF244321}">
                    <p14:modId xmlns:p14="http://schemas.microsoft.com/office/powerpoint/2010/main" val="3686055171"/>
                  </p:ext>
                </p:extLst>
              </p:nvPr>
            </p:nvGraphicFramePr>
            <p:xfrm>
              <a:off x="8305800" y="2117558"/>
              <a:ext cx="3048000" cy="1714500"/>
            </p:xfrm>
            <a:graphic>
              <a:graphicData uri="http://schemas.microsoft.com/office/powerpoint/2016/sectionzoom">
                <psez:sectionZm>
                  <psez:sectionZmObj sectionId="{5BD0F3C7-E497-49B8-BEBD-F9882310B37E}">
                    <psez:zmPr id="{FC565633-AFD3-4666-8AE3-D4D8B613EADE}" transitionDur="1000">
                      <p166:blipFill xmlns:p166="http://schemas.microsoft.com/office/powerpoint/2016/6/main">
                        <a:blip r:embed="rId11"/>
                        <a:stretch>
                          <a:fillRect/>
                        </a:stretch>
                      </p166:blipFill>
                      <p166:spPr xmlns:p166="http://schemas.microsoft.com/office/powerpoint/2016/6/main">
                        <a:xfrm>
                          <a:off x="0" y="0"/>
                          <a:ext cx="3048000" cy="1714500"/>
                        </a:xfrm>
                        <a:prstGeom prst="rect">
                          <a:avLst/>
                        </a:prstGeom>
                        <a:ln w="127000">
                          <a:solidFill>
                            <a:schemeClr val="bg1"/>
                          </a:solidFill>
                          <a:miter lim="800000"/>
                        </a:ln>
                        <a:effectLst>
                          <a:outerShdw blurRad="101600" dist="101600" dir="2700000" algn="tl" rotWithShape="0">
                            <a:prstClr val="black">
                              <a:alpha val="25000"/>
                            </a:prstClr>
                          </a:outerShdw>
                        </a:effectLst>
                      </p166:spPr>
                    </psez:zmPr>
                  </psez:sectionZmObj>
                </psez:sectionZm>
              </a:graphicData>
            </a:graphic>
          </p:graphicFrame>
        </mc:Choice>
        <mc:Fallback xmlns="">
          <p:pic>
            <p:nvPicPr>
              <p:cNvPr id="7" name="Section Zoom 6">
                <a:hlinkClick r:id="rId12" action="ppaction://hlinksldjump"/>
                <a:extLst>
                  <a:ext uri="{FF2B5EF4-FFF2-40B4-BE49-F238E27FC236}">
                    <a16:creationId xmlns:a16="http://schemas.microsoft.com/office/drawing/2014/main" id="{07640E63-DD29-4FDA-9F00-8B3550D7F11A}"/>
                  </a:ext>
                </a:extLst>
              </p:cNvPr>
              <p:cNvPicPr>
                <a:picLocks noGrp="1" noRot="1" noChangeAspect="1" noMove="1" noResize="1" noEditPoints="1" noAdjustHandles="1" noChangeArrowheads="1" noChangeShapeType="1"/>
              </p:cNvPicPr>
              <p:nvPr/>
            </p:nvPicPr>
            <p:blipFill>
              <a:blip r:embed="rId13"/>
              <a:stretch>
                <a:fillRect/>
              </a:stretch>
            </p:blipFill>
            <p:spPr>
              <a:xfrm>
                <a:off x="8305800" y="2117558"/>
                <a:ext cx="3048000" cy="1714500"/>
              </a:xfrm>
              <a:prstGeom prst="rect">
                <a:avLst/>
              </a:prstGeom>
              <a:ln w="127000">
                <a:solidFill>
                  <a:schemeClr val="bg1"/>
                </a:solidFill>
                <a:miter lim="800000"/>
              </a:ln>
              <a:effectLst>
                <a:outerShdw blurRad="101600" dist="101600" dir="2700000" algn="tl" rotWithShape="0">
                  <a:prstClr val="black">
                    <a:alpha val="25000"/>
                  </a:prstClr>
                </a:outerShdw>
              </a:effectLst>
            </p:spPr>
          </p:pic>
        </mc:Fallback>
      </mc:AlternateContent>
      <p:sp>
        <p:nvSpPr>
          <p:cNvPr id="8" name="Title 7">
            <a:extLst>
              <a:ext uri="{FF2B5EF4-FFF2-40B4-BE49-F238E27FC236}">
                <a16:creationId xmlns:a16="http://schemas.microsoft.com/office/drawing/2014/main" id="{54DF17E5-8B68-43CE-9191-FEB994277E59}"/>
              </a:ext>
            </a:extLst>
          </p:cNvPr>
          <p:cNvSpPr>
            <a:spLocks noGrp="1"/>
          </p:cNvSpPr>
          <p:nvPr>
            <p:ph type="title"/>
          </p:nvPr>
        </p:nvSpPr>
        <p:spPr/>
        <p:txBody>
          <a:bodyPr>
            <a:normAutofit/>
          </a:bodyPr>
          <a:lstStyle/>
          <a:p>
            <a:pPr algn="ctr"/>
            <a:r>
              <a:rPr lang="en-US" sz="5400" dirty="0">
                <a:solidFill>
                  <a:srgbClr val="0070C0"/>
                </a:solidFill>
              </a:rPr>
              <a:t>Agenda</a:t>
            </a:r>
          </a:p>
        </p:txBody>
      </p:sp>
      <p:pic>
        <p:nvPicPr>
          <p:cNvPr id="11" name="FCC logo">
            <a:extLst>
              <a:ext uri="{FF2B5EF4-FFF2-40B4-BE49-F238E27FC236}">
                <a16:creationId xmlns:a16="http://schemas.microsoft.com/office/drawing/2014/main" id="{87A72F26-A396-49F3-999A-740A99E1C7A3}"/>
              </a:ext>
            </a:extLst>
          </p:cNvPr>
          <p:cNvPicPr>
            <a:picLocks noChangeAspect="1"/>
          </p:cNvPicPr>
          <p:nvPr>
            <p:custDataLst>
              <p:tags r:id="rId2"/>
            </p:custDataLst>
          </p:nvPr>
        </p:nvPicPr>
        <p:blipFill>
          <a:blip r:embed="rId14">
            <a:extLst>
              <a:ext uri="{28A0092B-C50C-407E-A947-70E740481C1C}">
                <a14:useLocalDpi xmlns:a14="http://schemas.microsoft.com/office/drawing/2010/main"/>
              </a:ext>
            </a:extLst>
          </a:blip>
          <a:stretch>
            <a:fillRect/>
          </a:stretch>
        </p:blipFill>
        <p:spPr>
          <a:xfrm>
            <a:off x="10438726" y="5889456"/>
            <a:ext cx="1753274" cy="986589"/>
          </a:xfrm>
          <a:prstGeom prst="rect">
            <a:avLst/>
          </a:prstGeom>
        </p:spPr>
      </p:pic>
      <p:sp>
        <p:nvSpPr>
          <p:cNvPr id="12" name="Rectangle 11">
            <a:extLst>
              <a:ext uri="{FF2B5EF4-FFF2-40B4-BE49-F238E27FC236}">
                <a16:creationId xmlns:a16="http://schemas.microsoft.com/office/drawing/2014/main" id="{BBC70932-8038-4971-85DA-5012F6205D3A}"/>
              </a:ext>
            </a:extLst>
          </p:cNvPr>
          <p:cNvSpPr/>
          <p:nvPr/>
        </p:nvSpPr>
        <p:spPr>
          <a:xfrm>
            <a:off x="833438" y="4073358"/>
            <a:ext cx="3048000" cy="646331"/>
          </a:xfrm>
          <a:prstGeom prst="rect">
            <a:avLst/>
          </a:prstGeom>
        </p:spPr>
        <p:txBody>
          <a:bodyPr wrap="square">
            <a:spAutoFit/>
          </a:bodyPr>
          <a:lstStyle/>
          <a:p>
            <a:pPr algn="ctr"/>
            <a:r>
              <a:rPr lang="en-CA" dirty="0">
                <a:cs typeface="Arial" panose="020B0604020202020204" pitchFamily="34" charset="0"/>
              </a:rPr>
              <a:t>Debrief on </a:t>
            </a:r>
            <a:br>
              <a:rPr lang="en-CA" dirty="0">
                <a:cs typeface="Arial" panose="020B0604020202020204" pitchFamily="34" charset="0"/>
              </a:rPr>
            </a:br>
            <a:r>
              <a:rPr lang="en-CA" dirty="0">
                <a:cs typeface="Arial" panose="020B0604020202020204" pitchFamily="34" charset="0"/>
              </a:rPr>
              <a:t>Canada’s </a:t>
            </a:r>
            <a:r>
              <a:rPr lang="en-CA" dirty="0">
                <a:solidFill>
                  <a:srgbClr val="0070C0"/>
                </a:solidFill>
                <a:cs typeface="Arial" panose="020B0604020202020204" pitchFamily="34" charset="0"/>
              </a:rPr>
              <a:t>Agriculture</a:t>
            </a:r>
            <a:r>
              <a:rPr lang="en-CA" dirty="0">
                <a:cs typeface="Arial" panose="020B0604020202020204" pitchFamily="34" charset="0"/>
              </a:rPr>
              <a:t> Day</a:t>
            </a:r>
            <a:endParaRPr lang="en-CA" sz="2000" dirty="0">
              <a:solidFill>
                <a:schemeClr val="accent4"/>
              </a:solidFill>
              <a:cs typeface="Arial" panose="020B0604020202020204" pitchFamily="34" charset="0"/>
            </a:endParaRPr>
          </a:p>
        </p:txBody>
      </p:sp>
      <p:sp>
        <p:nvSpPr>
          <p:cNvPr id="13" name="Rectangle 12">
            <a:extLst>
              <a:ext uri="{FF2B5EF4-FFF2-40B4-BE49-F238E27FC236}">
                <a16:creationId xmlns:a16="http://schemas.microsoft.com/office/drawing/2014/main" id="{61CF7EED-2128-4254-9C20-E1A97938E281}"/>
              </a:ext>
            </a:extLst>
          </p:cNvPr>
          <p:cNvSpPr/>
          <p:nvPr/>
        </p:nvSpPr>
        <p:spPr>
          <a:xfrm>
            <a:off x="4569619" y="4073358"/>
            <a:ext cx="3048000" cy="646331"/>
          </a:xfrm>
          <a:prstGeom prst="rect">
            <a:avLst/>
          </a:prstGeom>
        </p:spPr>
        <p:txBody>
          <a:bodyPr wrap="square">
            <a:spAutoFit/>
          </a:bodyPr>
          <a:lstStyle/>
          <a:p>
            <a:pPr algn="ctr"/>
            <a:r>
              <a:rPr lang="en-CA" dirty="0">
                <a:cs typeface="Arial" panose="020B0604020202020204" pitchFamily="34" charset="0"/>
              </a:rPr>
              <a:t>FCC’s response to industry </a:t>
            </a:r>
            <a:r>
              <a:rPr lang="en-CA" dirty="0">
                <a:solidFill>
                  <a:srgbClr val="0070C0"/>
                </a:solidFill>
                <a:cs typeface="Arial" panose="020B0604020202020204" pitchFamily="34" charset="0"/>
              </a:rPr>
              <a:t>opportunities</a:t>
            </a:r>
            <a:endParaRPr lang="en-CA" sz="2000" dirty="0">
              <a:solidFill>
                <a:srgbClr val="0070C0"/>
              </a:solidFill>
              <a:cs typeface="Arial" panose="020B0604020202020204" pitchFamily="34" charset="0"/>
            </a:endParaRPr>
          </a:p>
        </p:txBody>
      </p:sp>
      <p:sp>
        <p:nvSpPr>
          <p:cNvPr id="14" name="Rectangle 13">
            <a:extLst>
              <a:ext uri="{FF2B5EF4-FFF2-40B4-BE49-F238E27FC236}">
                <a16:creationId xmlns:a16="http://schemas.microsoft.com/office/drawing/2014/main" id="{E255D8AE-DEC5-4985-8F4F-0CBE26205067}"/>
              </a:ext>
            </a:extLst>
          </p:cNvPr>
          <p:cNvSpPr/>
          <p:nvPr/>
        </p:nvSpPr>
        <p:spPr>
          <a:xfrm>
            <a:off x="8305800" y="4073358"/>
            <a:ext cx="3048000" cy="369332"/>
          </a:xfrm>
          <a:prstGeom prst="rect">
            <a:avLst/>
          </a:prstGeom>
        </p:spPr>
        <p:txBody>
          <a:bodyPr wrap="square">
            <a:spAutoFit/>
          </a:bodyPr>
          <a:lstStyle/>
          <a:p>
            <a:pPr algn="ctr"/>
            <a:r>
              <a:rPr lang="en-CA" dirty="0">
                <a:cs typeface="Arial" panose="020B0604020202020204" pitchFamily="34" charset="0"/>
              </a:rPr>
              <a:t>The power of </a:t>
            </a:r>
            <a:r>
              <a:rPr lang="en-CA" dirty="0">
                <a:solidFill>
                  <a:srgbClr val="0070C0"/>
                </a:solidFill>
                <a:cs typeface="Arial" panose="020B0604020202020204" pitchFamily="34" charset="0"/>
              </a:rPr>
              <a:t>partnership</a:t>
            </a:r>
            <a:endParaRPr lang="en-CA" sz="2000" dirty="0">
              <a:solidFill>
                <a:srgbClr val="0070C0"/>
              </a:solidFill>
              <a:cs typeface="Arial" panose="020B0604020202020204" pitchFamily="34" charset="0"/>
            </a:endParaRPr>
          </a:p>
        </p:txBody>
      </p:sp>
    </p:spTree>
    <p:extLst>
      <p:ext uri="{BB962C8B-B14F-4D97-AF65-F5344CB8AC3E}">
        <p14:creationId xmlns:p14="http://schemas.microsoft.com/office/powerpoint/2010/main" val="138547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6354BA-7273-4706-8077-F1F78C4FFB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461993" y="2058785"/>
            <a:ext cx="2435938" cy="1370215"/>
          </a:xfrm>
          <a:prstGeom prst="rect">
            <a:avLst/>
          </a:prstGeom>
        </p:spPr>
      </p:pic>
      <p:sp>
        <p:nvSpPr>
          <p:cNvPr id="2" name="Rectangle 1">
            <a:extLst>
              <a:ext uri="{FF2B5EF4-FFF2-40B4-BE49-F238E27FC236}">
                <a16:creationId xmlns:a16="http://schemas.microsoft.com/office/drawing/2014/main" id="{30F38789-E2F2-46FC-B1E5-F465AE7DF39A}"/>
              </a:ext>
            </a:extLst>
          </p:cNvPr>
          <p:cNvSpPr/>
          <p:nvPr/>
        </p:nvSpPr>
        <p:spPr>
          <a:xfrm>
            <a:off x="2379288" y="7200900"/>
            <a:ext cx="2460148" cy="646331"/>
          </a:xfrm>
          <a:prstGeom prst="rect">
            <a:avLst/>
          </a:prstGeom>
        </p:spPr>
        <p:txBody>
          <a:bodyPr wrap="square">
            <a:spAutoFit/>
          </a:bodyPr>
          <a:lstStyle/>
          <a:p>
            <a:pPr algn="ctr"/>
            <a:r>
              <a:rPr lang="en-CA" dirty="0">
                <a:cs typeface="Arial" panose="020B0604020202020204" pitchFamily="34" charset="0"/>
              </a:rPr>
              <a:t>Support the </a:t>
            </a:r>
            <a:r>
              <a:rPr lang="en-CA" dirty="0">
                <a:solidFill>
                  <a:schemeClr val="accent4"/>
                </a:solidFill>
                <a:cs typeface="Arial" panose="020B0604020202020204" pitchFamily="34" charset="0"/>
              </a:rPr>
              <a:t>next generation</a:t>
            </a:r>
            <a:endParaRPr lang="en-US" sz="1200" i="1" dirty="0">
              <a:cs typeface="Arial" panose="020B0604020202020204" pitchFamily="34" charset="0"/>
            </a:endParaRPr>
          </a:p>
        </p:txBody>
      </p:sp>
      <p:sp>
        <p:nvSpPr>
          <p:cNvPr id="5" name="Rectangle 4">
            <a:extLst>
              <a:ext uri="{FF2B5EF4-FFF2-40B4-BE49-F238E27FC236}">
                <a16:creationId xmlns:a16="http://schemas.microsoft.com/office/drawing/2014/main" id="{6BA93EC8-D542-4F37-8AA4-8DC4A6CC6337}"/>
              </a:ext>
            </a:extLst>
          </p:cNvPr>
          <p:cNvSpPr/>
          <p:nvPr/>
        </p:nvSpPr>
        <p:spPr>
          <a:xfrm>
            <a:off x="1862" y="7200900"/>
            <a:ext cx="2367156" cy="369332"/>
          </a:xfrm>
          <a:prstGeom prst="rect">
            <a:avLst/>
          </a:prstGeom>
        </p:spPr>
        <p:txBody>
          <a:bodyPr wrap="square">
            <a:spAutoFit/>
          </a:bodyPr>
          <a:lstStyle/>
          <a:p>
            <a:pPr algn="ctr"/>
            <a:r>
              <a:rPr lang="en-CA" dirty="0">
                <a:cs typeface="Arial" panose="020B0604020202020204" pitchFamily="34" charset="0"/>
              </a:rPr>
              <a:t>Add more value</a:t>
            </a:r>
            <a:endParaRPr lang="en-CA" sz="2000" dirty="0">
              <a:solidFill>
                <a:schemeClr val="accent4"/>
              </a:solidFill>
              <a:cs typeface="Arial" panose="020B0604020202020204" pitchFamily="34" charset="0"/>
            </a:endParaRPr>
          </a:p>
        </p:txBody>
      </p:sp>
      <p:sp>
        <p:nvSpPr>
          <p:cNvPr id="6" name="Rectangle 5">
            <a:extLst>
              <a:ext uri="{FF2B5EF4-FFF2-40B4-BE49-F238E27FC236}">
                <a16:creationId xmlns:a16="http://schemas.microsoft.com/office/drawing/2014/main" id="{1FFE9FC2-6DE0-466D-AAA3-001BC3ABB0F4}"/>
              </a:ext>
            </a:extLst>
          </p:cNvPr>
          <p:cNvSpPr/>
          <p:nvPr/>
        </p:nvSpPr>
        <p:spPr>
          <a:xfrm>
            <a:off x="4882144" y="7200900"/>
            <a:ext cx="2425669" cy="369332"/>
          </a:xfrm>
          <a:prstGeom prst="rect">
            <a:avLst/>
          </a:prstGeom>
        </p:spPr>
        <p:txBody>
          <a:bodyPr wrap="square">
            <a:spAutoFit/>
          </a:bodyPr>
          <a:lstStyle/>
          <a:p>
            <a:pPr algn="ctr"/>
            <a:r>
              <a:rPr lang="en-CA" dirty="0">
                <a:cs typeface="Arial" panose="020B0604020202020204" pitchFamily="34" charset="0"/>
              </a:rPr>
              <a:t>Share knowledge</a:t>
            </a:r>
            <a:endParaRPr lang="en-CA" sz="1200" i="1" dirty="0">
              <a:cs typeface="Arial" panose="020B0604020202020204" pitchFamily="34" charset="0"/>
            </a:endParaRPr>
          </a:p>
        </p:txBody>
      </p:sp>
      <p:sp>
        <p:nvSpPr>
          <p:cNvPr id="8" name="Rectangle 7">
            <a:extLst>
              <a:ext uri="{FF2B5EF4-FFF2-40B4-BE49-F238E27FC236}">
                <a16:creationId xmlns:a16="http://schemas.microsoft.com/office/drawing/2014/main" id="{9358430D-4C78-4C70-B25D-2C4EBBB04B26}"/>
              </a:ext>
            </a:extLst>
          </p:cNvPr>
          <p:cNvSpPr/>
          <p:nvPr/>
        </p:nvSpPr>
        <p:spPr>
          <a:xfrm>
            <a:off x="9763048" y="7200900"/>
            <a:ext cx="2428951" cy="646331"/>
          </a:xfrm>
          <a:prstGeom prst="rect">
            <a:avLst/>
          </a:prstGeom>
        </p:spPr>
        <p:txBody>
          <a:bodyPr wrap="square">
            <a:spAutoFit/>
          </a:bodyPr>
          <a:lstStyle/>
          <a:p>
            <a:pPr algn="ctr"/>
            <a:r>
              <a:rPr lang="en-CA" dirty="0">
                <a:cs typeface="Arial" panose="020B0604020202020204" pitchFamily="34" charset="0"/>
              </a:rPr>
              <a:t>Promote an inclusive, sustainable industry</a:t>
            </a:r>
            <a:endParaRPr lang="en-US" sz="1200" i="1" dirty="0">
              <a:cs typeface="Arial" panose="020B0604020202020204" pitchFamily="34" charset="0"/>
            </a:endParaRPr>
          </a:p>
        </p:txBody>
      </p:sp>
      <p:sp>
        <p:nvSpPr>
          <p:cNvPr id="7" name="Rectangle 6">
            <a:extLst>
              <a:ext uri="{FF2B5EF4-FFF2-40B4-BE49-F238E27FC236}">
                <a16:creationId xmlns:a16="http://schemas.microsoft.com/office/drawing/2014/main" id="{99A3C2A0-81F5-4E1F-B63F-E53B77550A32}"/>
              </a:ext>
            </a:extLst>
          </p:cNvPr>
          <p:cNvSpPr/>
          <p:nvPr/>
        </p:nvSpPr>
        <p:spPr>
          <a:xfrm>
            <a:off x="7309855" y="7200900"/>
            <a:ext cx="2433896" cy="369332"/>
          </a:xfrm>
          <a:prstGeom prst="rect">
            <a:avLst/>
          </a:prstGeom>
        </p:spPr>
        <p:txBody>
          <a:bodyPr wrap="square">
            <a:spAutoFit/>
          </a:bodyPr>
          <a:lstStyle/>
          <a:p>
            <a:pPr algn="ctr"/>
            <a:r>
              <a:rPr lang="en-CA" dirty="0">
                <a:cs typeface="Arial" panose="020B0604020202020204" pitchFamily="34" charset="0"/>
              </a:rPr>
              <a:t>Innovate</a:t>
            </a:r>
            <a:endParaRPr lang="en-US" sz="1200" dirty="0"/>
          </a:p>
        </p:txBody>
      </p:sp>
      <p:pic>
        <p:nvPicPr>
          <p:cNvPr id="27" name="Picture 26">
            <a:extLst>
              <a:ext uri="{FF2B5EF4-FFF2-40B4-BE49-F238E27FC236}">
                <a16:creationId xmlns:a16="http://schemas.microsoft.com/office/drawing/2014/main" id="{FCAC74B9-AB44-4696-A8AD-7EEE43F433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780276" y="2056825"/>
            <a:ext cx="2439422" cy="1372175"/>
          </a:xfrm>
          <a:prstGeom prst="rect">
            <a:avLst/>
          </a:prstGeom>
        </p:spPr>
      </p:pic>
      <p:pic>
        <p:nvPicPr>
          <p:cNvPr id="28" name="Picture 27">
            <a:extLst>
              <a:ext uri="{FF2B5EF4-FFF2-40B4-BE49-F238E27FC236}">
                <a16:creationId xmlns:a16="http://schemas.microsoft.com/office/drawing/2014/main" id="{8B04ED52-99B6-4E5D-A635-A6683DE5AB6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80" y="2"/>
            <a:ext cx="12244542" cy="6857998"/>
          </a:xfrm>
          <a:prstGeom prst="rect">
            <a:avLst/>
          </a:prstGeom>
        </p:spPr>
      </p:pic>
      <p:pic>
        <p:nvPicPr>
          <p:cNvPr id="29" name="Picture 28">
            <a:extLst>
              <a:ext uri="{FF2B5EF4-FFF2-40B4-BE49-F238E27FC236}">
                <a16:creationId xmlns:a16="http://schemas.microsoft.com/office/drawing/2014/main" id="{FE1D3FE3-AC1A-40A8-AB30-C49203902C7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4228" y="2056825"/>
            <a:ext cx="2439422" cy="1372175"/>
          </a:xfrm>
          <a:prstGeom prst="rect">
            <a:avLst/>
          </a:prstGeom>
        </p:spPr>
      </p:pic>
      <p:pic>
        <p:nvPicPr>
          <p:cNvPr id="15" name="20150924GregHuszar0113">
            <a:extLst>
              <a:ext uri="{FF2B5EF4-FFF2-40B4-BE49-F238E27FC236}">
                <a16:creationId xmlns:a16="http://schemas.microsoft.com/office/drawing/2014/main" id="{455C557B-B460-495F-B66B-E637BE26B2D7}"/>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a:ext>
            </a:extLst>
          </a:blip>
          <a:srcRect/>
          <a:stretch/>
        </p:blipFill>
        <p:spPr>
          <a:xfrm>
            <a:off x="-17135052" y="2058785"/>
            <a:ext cx="2438150" cy="1370215"/>
          </a:xfrm>
          <a:prstGeom prst="rect">
            <a:avLst/>
          </a:prstGeom>
        </p:spPr>
      </p:pic>
      <p:pic>
        <p:nvPicPr>
          <p:cNvPr id="14" name="Logo">
            <a:extLst>
              <a:ext uri="{FF2B5EF4-FFF2-40B4-BE49-F238E27FC236}">
                <a16:creationId xmlns:a16="http://schemas.microsoft.com/office/drawing/2014/main" id="{84310FC7-FEBC-40B5-9900-305DA1459408}"/>
              </a:ext>
            </a:extLst>
          </p:cNvPr>
          <p:cNvPicPr>
            <a:picLocks noChangeAspect="1"/>
          </p:cNvPicPr>
          <p:nvPr>
            <p:custDataLst>
              <p:tags r:id="rId2"/>
            </p:custDataLst>
          </p:nvPr>
        </p:nvPicPr>
        <p:blipFill>
          <a:blip r:embed="rId10">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
        <p:nvSpPr>
          <p:cNvPr id="16" name="Title 8">
            <a:extLst>
              <a:ext uri="{FF2B5EF4-FFF2-40B4-BE49-F238E27FC236}">
                <a16:creationId xmlns:a16="http://schemas.microsoft.com/office/drawing/2014/main" id="{6B3E9D0B-DB99-4741-B354-36BBB5257499}"/>
              </a:ext>
            </a:extLst>
          </p:cNvPr>
          <p:cNvSpPr txBox="1">
            <a:spLocks/>
          </p:cNvSpPr>
          <p:nvPr/>
        </p:nvSpPr>
        <p:spPr>
          <a:xfrm>
            <a:off x="5704114" y="1439144"/>
            <a:ext cx="6162351" cy="218942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34000"/>
              </a:lnSpc>
            </a:pPr>
            <a:r>
              <a:rPr lang="en-CA" sz="8000" dirty="0">
                <a:solidFill>
                  <a:schemeClr val="bg1"/>
                </a:solidFill>
                <a:effectLst>
                  <a:outerShdw blurRad="38100" dist="38100" dir="2700000" algn="tl">
                    <a:srgbClr val="000000">
                      <a:alpha val="43137"/>
                    </a:srgbClr>
                  </a:outerShdw>
                </a:effectLst>
              </a:rPr>
              <a:t>Promote an </a:t>
            </a:r>
            <a:r>
              <a:rPr lang="en-CA" sz="9800" dirty="0">
                <a:solidFill>
                  <a:schemeClr val="bg1"/>
                </a:solidFill>
                <a:effectLst>
                  <a:outerShdw blurRad="38100" dist="38100" dir="2700000" algn="tl">
                    <a:srgbClr val="000000">
                      <a:alpha val="43137"/>
                    </a:srgbClr>
                  </a:outerShdw>
                </a:effectLst>
              </a:rPr>
              <a:t>inclusive, sustainable </a:t>
            </a:r>
            <a:r>
              <a:rPr lang="en-CA" sz="8000" dirty="0">
                <a:solidFill>
                  <a:schemeClr val="bg1"/>
                </a:solidFill>
                <a:effectLst>
                  <a:outerShdw blurRad="38100" dist="38100" dir="2700000" algn="tl">
                    <a:srgbClr val="000000">
                      <a:alpha val="43137"/>
                    </a:srgbClr>
                  </a:outerShdw>
                </a:effectLst>
              </a:rPr>
              <a:t>industry</a:t>
            </a:r>
          </a:p>
          <a:p>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2487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6354BA-7273-4706-8077-F1F78C4FFB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058785"/>
            <a:ext cx="2447277" cy="1370215"/>
          </a:xfrm>
          <a:prstGeom prst="rect">
            <a:avLst/>
          </a:prstGeom>
        </p:spPr>
      </p:pic>
      <p:sp>
        <p:nvSpPr>
          <p:cNvPr id="2" name="Rectangle 1">
            <a:extLst>
              <a:ext uri="{FF2B5EF4-FFF2-40B4-BE49-F238E27FC236}">
                <a16:creationId xmlns:a16="http://schemas.microsoft.com/office/drawing/2014/main" id="{30F38789-E2F2-46FC-B1E5-F465AE7DF39A}"/>
              </a:ext>
            </a:extLst>
          </p:cNvPr>
          <p:cNvSpPr/>
          <p:nvPr/>
        </p:nvSpPr>
        <p:spPr>
          <a:xfrm>
            <a:off x="2379288" y="3486150"/>
            <a:ext cx="2460148" cy="646331"/>
          </a:xfrm>
          <a:prstGeom prst="rect">
            <a:avLst/>
          </a:prstGeom>
        </p:spPr>
        <p:txBody>
          <a:bodyPr wrap="square">
            <a:spAutoFit/>
          </a:bodyPr>
          <a:lstStyle/>
          <a:p>
            <a:pPr algn="ctr"/>
            <a:r>
              <a:rPr lang="en-CA" dirty="0">
                <a:solidFill>
                  <a:srgbClr val="0070C0"/>
                </a:solidFill>
                <a:cs typeface="Arial" panose="020B0604020202020204" pitchFamily="34" charset="0"/>
              </a:rPr>
              <a:t>Support</a:t>
            </a:r>
            <a:r>
              <a:rPr lang="en-CA" dirty="0">
                <a:cs typeface="Arial" panose="020B0604020202020204" pitchFamily="34" charset="0"/>
              </a:rPr>
              <a:t> the next generation</a:t>
            </a:r>
            <a:endParaRPr lang="en-US" sz="1200" i="1" dirty="0">
              <a:cs typeface="Arial" panose="020B0604020202020204" pitchFamily="34" charset="0"/>
            </a:endParaRPr>
          </a:p>
        </p:txBody>
      </p:sp>
      <p:sp>
        <p:nvSpPr>
          <p:cNvPr id="5" name="Rectangle 4">
            <a:extLst>
              <a:ext uri="{FF2B5EF4-FFF2-40B4-BE49-F238E27FC236}">
                <a16:creationId xmlns:a16="http://schemas.microsoft.com/office/drawing/2014/main" id="{6BA93EC8-D542-4F37-8AA4-8DC4A6CC6337}"/>
              </a:ext>
            </a:extLst>
          </p:cNvPr>
          <p:cNvSpPr/>
          <p:nvPr/>
        </p:nvSpPr>
        <p:spPr>
          <a:xfrm>
            <a:off x="1862" y="3486150"/>
            <a:ext cx="2367156" cy="369332"/>
          </a:xfrm>
          <a:prstGeom prst="rect">
            <a:avLst/>
          </a:prstGeom>
        </p:spPr>
        <p:txBody>
          <a:bodyPr wrap="square">
            <a:spAutoFit/>
          </a:bodyPr>
          <a:lstStyle/>
          <a:p>
            <a:pPr algn="ctr"/>
            <a:r>
              <a:rPr lang="en-CA" dirty="0">
                <a:solidFill>
                  <a:srgbClr val="0070C0"/>
                </a:solidFill>
                <a:cs typeface="Arial" panose="020B0604020202020204" pitchFamily="34" charset="0"/>
              </a:rPr>
              <a:t>Add</a:t>
            </a:r>
            <a:r>
              <a:rPr lang="en-CA" dirty="0">
                <a:cs typeface="Arial" panose="020B0604020202020204" pitchFamily="34" charset="0"/>
              </a:rPr>
              <a:t> more value</a:t>
            </a:r>
            <a:endParaRPr lang="en-CA" sz="2000" dirty="0">
              <a:cs typeface="Arial" panose="020B0604020202020204" pitchFamily="34" charset="0"/>
            </a:endParaRPr>
          </a:p>
        </p:txBody>
      </p:sp>
      <p:sp>
        <p:nvSpPr>
          <p:cNvPr id="6" name="Rectangle 5">
            <a:extLst>
              <a:ext uri="{FF2B5EF4-FFF2-40B4-BE49-F238E27FC236}">
                <a16:creationId xmlns:a16="http://schemas.microsoft.com/office/drawing/2014/main" id="{1FFE9FC2-6DE0-466D-AAA3-001BC3ABB0F4}"/>
              </a:ext>
            </a:extLst>
          </p:cNvPr>
          <p:cNvSpPr/>
          <p:nvPr/>
        </p:nvSpPr>
        <p:spPr>
          <a:xfrm>
            <a:off x="4882144" y="3486150"/>
            <a:ext cx="2425669" cy="369332"/>
          </a:xfrm>
          <a:prstGeom prst="rect">
            <a:avLst/>
          </a:prstGeom>
        </p:spPr>
        <p:txBody>
          <a:bodyPr wrap="square">
            <a:spAutoFit/>
          </a:bodyPr>
          <a:lstStyle/>
          <a:p>
            <a:pPr algn="ctr"/>
            <a:r>
              <a:rPr lang="en-CA" dirty="0">
                <a:solidFill>
                  <a:srgbClr val="0070C0"/>
                </a:solidFill>
                <a:cs typeface="Arial" panose="020B0604020202020204" pitchFamily="34" charset="0"/>
              </a:rPr>
              <a:t>Share</a:t>
            </a:r>
            <a:r>
              <a:rPr lang="en-CA" dirty="0">
                <a:cs typeface="Arial" panose="020B0604020202020204" pitchFamily="34" charset="0"/>
              </a:rPr>
              <a:t> knowledge</a:t>
            </a:r>
            <a:endParaRPr lang="en-CA" sz="1200" i="1" dirty="0">
              <a:cs typeface="Arial" panose="020B0604020202020204" pitchFamily="34" charset="0"/>
            </a:endParaRPr>
          </a:p>
        </p:txBody>
      </p:sp>
      <p:sp>
        <p:nvSpPr>
          <p:cNvPr id="8" name="Rectangle 7">
            <a:extLst>
              <a:ext uri="{FF2B5EF4-FFF2-40B4-BE49-F238E27FC236}">
                <a16:creationId xmlns:a16="http://schemas.microsoft.com/office/drawing/2014/main" id="{9358430D-4C78-4C70-B25D-2C4EBBB04B26}"/>
              </a:ext>
            </a:extLst>
          </p:cNvPr>
          <p:cNvSpPr/>
          <p:nvPr/>
        </p:nvSpPr>
        <p:spPr>
          <a:xfrm>
            <a:off x="9763048" y="3486150"/>
            <a:ext cx="2428951" cy="646331"/>
          </a:xfrm>
          <a:prstGeom prst="rect">
            <a:avLst/>
          </a:prstGeom>
        </p:spPr>
        <p:txBody>
          <a:bodyPr wrap="square">
            <a:spAutoFit/>
          </a:bodyPr>
          <a:lstStyle/>
          <a:p>
            <a:pPr algn="ctr"/>
            <a:r>
              <a:rPr lang="en-CA" dirty="0">
                <a:solidFill>
                  <a:srgbClr val="0070C0"/>
                </a:solidFill>
                <a:cs typeface="Arial" panose="020B0604020202020204" pitchFamily="34" charset="0"/>
              </a:rPr>
              <a:t>Promote</a:t>
            </a:r>
            <a:r>
              <a:rPr lang="en-CA" dirty="0">
                <a:cs typeface="Arial" panose="020B0604020202020204" pitchFamily="34" charset="0"/>
              </a:rPr>
              <a:t> an inclusive, sustainable industry</a:t>
            </a:r>
            <a:endParaRPr lang="en-US" sz="1200" i="1" dirty="0">
              <a:cs typeface="Arial" panose="020B0604020202020204" pitchFamily="34" charset="0"/>
            </a:endParaRPr>
          </a:p>
        </p:txBody>
      </p:sp>
      <p:sp>
        <p:nvSpPr>
          <p:cNvPr id="7" name="Rectangle 6">
            <a:extLst>
              <a:ext uri="{FF2B5EF4-FFF2-40B4-BE49-F238E27FC236}">
                <a16:creationId xmlns:a16="http://schemas.microsoft.com/office/drawing/2014/main" id="{99A3C2A0-81F5-4E1F-B63F-E53B77550A32}"/>
              </a:ext>
            </a:extLst>
          </p:cNvPr>
          <p:cNvSpPr/>
          <p:nvPr/>
        </p:nvSpPr>
        <p:spPr>
          <a:xfrm>
            <a:off x="7309855" y="3486150"/>
            <a:ext cx="2433896" cy="369332"/>
          </a:xfrm>
          <a:prstGeom prst="rect">
            <a:avLst/>
          </a:prstGeom>
        </p:spPr>
        <p:txBody>
          <a:bodyPr wrap="square">
            <a:spAutoFit/>
          </a:bodyPr>
          <a:lstStyle/>
          <a:p>
            <a:pPr algn="ctr"/>
            <a:r>
              <a:rPr lang="en-CA" dirty="0">
                <a:solidFill>
                  <a:srgbClr val="0070C0"/>
                </a:solidFill>
                <a:cs typeface="Arial" panose="020B0604020202020204" pitchFamily="34" charset="0"/>
              </a:rPr>
              <a:t>Innovate</a:t>
            </a:r>
            <a:endParaRPr lang="en-US" sz="1200" dirty="0">
              <a:solidFill>
                <a:srgbClr val="0070C0"/>
              </a:solidFill>
            </a:endParaRPr>
          </a:p>
        </p:txBody>
      </p:sp>
      <p:pic>
        <p:nvPicPr>
          <p:cNvPr id="27" name="Picture 26">
            <a:extLst>
              <a:ext uri="{FF2B5EF4-FFF2-40B4-BE49-F238E27FC236}">
                <a16:creationId xmlns:a16="http://schemas.microsoft.com/office/drawing/2014/main" id="{FCAC74B9-AB44-4696-A8AD-7EEE43F433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84204" y="2056825"/>
            <a:ext cx="2439422" cy="1372175"/>
          </a:xfrm>
          <a:prstGeom prst="rect">
            <a:avLst/>
          </a:prstGeom>
        </p:spPr>
      </p:pic>
      <p:pic>
        <p:nvPicPr>
          <p:cNvPr id="28" name="Picture 27">
            <a:extLst>
              <a:ext uri="{FF2B5EF4-FFF2-40B4-BE49-F238E27FC236}">
                <a16:creationId xmlns:a16="http://schemas.microsoft.com/office/drawing/2014/main" id="{8B04ED52-99B6-4E5D-A635-A6683DE5AB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42063" y="2056824"/>
            <a:ext cx="2449936" cy="1372175"/>
          </a:xfrm>
          <a:prstGeom prst="rect">
            <a:avLst/>
          </a:prstGeom>
        </p:spPr>
      </p:pic>
      <p:pic>
        <p:nvPicPr>
          <p:cNvPr id="29" name="Picture 28">
            <a:extLst>
              <a:ext uri="{FF2B5EF4-FFF2-40B4-BE49-F238E27FC236}">
                <a16:creationId xmlns:a16="http://schemas.microsoft.com/office/drawing/2014/main" id="{FE1D3FE3-AC1A-40A8-AB30-C49203902C7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23626" y="2056825"/>
            <a:ext cx="2439422" cy="1372175"/>
          </a:xfrm>
          <a:prstGeom prst="rect">
            <a:avLst/>
          </a:prstGeom>
        </p:spPr>
      </p:pic>
      <p:pic>
        <p:nvPicPr>
          <p:cNvPr id="15" name="20150924GregHuszar0113">
            <a:extLst>
              <a:ext uri="{FF2B5EF4-FFF2-40B4-BE49-F238E27FC236}">
                <a16:creationId xmlns:a16="http://schemas.microsoft.com/office/drawing/2014/main" id="{455C557B-B460-495F-B66B-E637BE26B2D7}"/>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a:ext>
            </a:extLst>
          </a:blip>
          <a:srcRect/>
          <a:stretch/>
        </p:blipFill>
        <p:spPr>
          <a:xfrm>
            <a:off x="2446596" y="2058785"/>
            <a:ext cx="2438150" cy="1370215"/>
          </a:xfrm>
          <a:prstGeom prst="rect">
            <a:avLst/>
          </a:prstGeom>
        </p:spPr>
      </p:pic>
      <p:sp>
        <p:nvSpPr>
          <p:cNvPr id="9" name="Title 8">
            <a:extLst>
              <a:ext uri="{FF2B5EF4-FFF2-40B4-BE49-F238E27FC236}">
                <a16:creationId xmlns:a16="http://schemas.microsoft.com/office/drawing/2014/main" id="{75999AD4-3430-4C27-AE53-F30E27B06528}"/>
              </a:ext>
            </a:extLst>
          </p:cNvPr>
          <p:cNvSpPr>
            <a:spLocks noGrp="1"/>
          </p:cNvSpPr>
          <p:nvPr>
            <p:ph type="title"/>
          </p:nvPr>
        </p:nvSpPr>
        <p:spPr/>
        <p:txBody>
          <a:bodyPr/>
          <a:lstStyle/>
          <a:p>
            <a:pPr lvl="0" algn="ctr">
              <a:lnSpc>
                <a:spcPct val="100000"/>
              </a:lnSpc>
              <a:spcBef>
                <a:spcPts val="0"/>
              </a:spcBef>
            </a:pPr>
            <a:r>
              <a:rPr lang="en-US" sz="4800" dirty="0">
                <a:solidFill>
                  <a:srgbClr val="0070C0"/>
                </a:solidFill>
                <a:ea typeface="+mn-ea"/>
                <a:cs typeface="+mn-cs"/>
              </a:rPr>
              <a:t>Opportunities </a:t>
            </a:r>
            <a:r>
              <a:rPr lang="en-US" sz="3600" dirty="0">
                <a:solidFill>
                  <a:prstClr val="black"/>
                </a:solidFill>
                <a:ea typeface="+mn-ea"/>
                <a:cs typeface="+mn-cs"/>
              </a:rPr>
              <a:t>for Canadian Ag</a:t>
            </a:r>
            <a:endParaRPr lang="en-US" sz="1800" dirty="0">
              <a:solidFill>
                <a:prstClr val="black"/>
              </a:solidFill>
              <a:ea typeface="+mn-ea"/>
              <a:cs typeface="+mn-cs"/>
            </a:endParaRPr>
          </a:p>
        </p:txBody>
      </p:sp>
      <p:pic>
        <p:nvPicPr>
          <p:cNvPr id="14" name="Logo">
            <a:extLst>
              <a:ext uri="{FF2B5EF4-FFF2-40B4-BE49-F238E27FC236}">
                <a16:creationId xmlns:a16="http://schemas.microsoft.com/office/drawing/2014/main" id="{84310FC7-FEBC-40B5-9900-305DA1459408}"/>
              </a:ext>
            </a:extLst>
          </p:cNvPr>
          <p:cNvPicPr>
            <a:picLocks noChangeAspect="1"/>
          </p:cNvPicPr>
          <p:nvPr>
            <p:custDataLst>
              <p:tags r:id="rId2"/>
            </p:custDataLst>
          </p:nvPr>
        </p:nvPicPr>
        <p:blipFill>
          <a:blip r:embed="rId10">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Tree>
    <p:extLst>
      <p:ext uri="{BB962C8B-B14F-4D97-AF65-F5344CB8AC3E}">
        <p14:creationId xmlns:p14="http://schemas.microsoft.com/office/powerpoint/2010/main" val="766097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A321-6832-4B2E-982A-1BF9348D146E}"/>
              </a:ext>
            </a:extLst>
          </p:cNvPr>
          <p:cNvSpPr>
            <a:spLocks noGrp="1"/>
          </p:cNvSpPr>
          <p:nvPr>
            <p:ph type="title"/>
          </p:nvPr>
        </p:nvSpPr>
        <p:spPr>
          <a:xfrm>
            <a:off x="6781800" y="1525588"/>
            <a:ext cx="4267200" cy="3313112"/>
          </a:xfrm>
        </p:spPr>
        <p:txBody>
          <a:bodyPr/>
          <a:lstStyle/>
          <a:p>
            <a:pPr algn="ctr">
              <a:lnSpc>
                <a:spcPct val="114000"/>
              </a:lnSpc>
            </a:pPr>
            <a:r>
              <a:rPr lang="en-CA" dirty="0"/>
              <a:t>How are we going to </a:t>
            </a:r>
            <a:r>
              <a:rPr lang="en-CA" sz="4800" dirty="0">
                <a:solidFill>
                  <a:srgbClr val="0070C0"/>
                </a:solidFill>
              </a:rPr>
              <a:t>get there</a:t>
            </a:r>
            <a:r>
              <a:rPr lang="en-CA" dirty="0"/>
              <a:t>?</a:t>
            </a:r>
            <a:endParaRPr lang="en-US" dirty="0"/>
          </a:p>
        </p:txBody>
      </p:sp>
      <p:pic>
        <p:nvPicPr>
          <p:cNvPr id="4" name="Picture 3">
            <a:extLst>
              <a:ext uri="{FF2B5EF4-FFF2-40B4-BE49-F238E27FC236}">
                <a16:creationId xmlns:a16="http://schemas.microsoft.com/office/drawing/2014/main" id="{7F9390A8-5963-469F-B3FF-6D441D5E013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3525602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FFDF-FC24-4963-9619-F1FAED17647D}"/>
              </a:ext>
            </a:extLst>
          </p:cNvPr>
          <p:cNvSpPr>
            <a:spLocks noGrp="1"/>
          </p:cNvSpPr>
          <p:nvPr>
            <p:ph type="title"/>
          </p:nvPr>
        </p:nvSpPr>
        <p:spPr/>
        <p:txBody>
          <a:bodyPr/>
          <a:lstStyle/>
          <a:p>
            <a:r>
              <a:rPr lang="en-US" dirty="0"/>
              <a:t>The power of </a:t>
            </a:r>
            <a:r>
              <a:rPr lang="en-US" sz="5400" dirty="0">
                <a:solidFill>
                  <a:srgbClr val="0070C0"/>
                </a:solidFill>
              </a:rPr>
              <a:t>partnership</a:t>
            </a:r>
            <a:endParaRPr lang="en-US" dirty="0">
              <a:solidFill>
                <a:srgbClr val="0070C0"/>
              </a:solidFill>
            </a:endParaRPr>
          </a:p>
        </p:txBody>
      </p:sp>
      <p:pic>
        <p:nvPicPr>
          <p:cNvPr id="4" name="shutterstock_270244094">
            <a:extLst>
              <a:ext uri="{FF2B5EF4-FFF2-40B4-BE49-F238E27FC236}">
                <a16:creationId xmlns:a16="http://schemas.microsoft.com/office/drawing/2014/main" id="{5B2F7BEA-A1ED-48D9-BE43-61EECD89A34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a:ext>
            </a:extLst>
          </a:blip>
          <a:srcRect/>
          <a:stretch/>
        </p:blipFill>
        <p:spPr>
          <a:xfrm>
            <a:off x="0" y="1295400"/>
            <a:ext cx="12192000" cy="5562600"/>
          </a:xfrm>
          <a:prstGeom prst="rect">
            <a:avLst/>
          </a:prstGeom>
        </p:spPr>
      </p:pic>
      <p:pic>
        <p:nvPicPr>
          <p:cNvPr id="5" name="FCC logo">
            <a:extLst>
              <a:ext uri="{FF2B5EF4-FFF2-40B4-BE49-F238E27FC236}">
                <a16:creationId xmlns:a16="http://schemas.microsoft.com/office/drawing/2014/main" id="{B50CF5D6-BFDF-49A0-BD0E-636BD77F4654}"/>
              </a:ext>
            </a:extLst>
          </p:cNvPr>
          <p:cNvPicPr>
            <a:picLocks noChangeAspect="1"/>
          </p:cNvPicPr>
          <p:nvPr>
            <p:custDataLst>
              <p:tags r:id="rId2"/>
            </p:custDataLst>
          </p:nvPr>
        </p:nvPicPr>
        <p:blipFill>
          <a:blip r:embed="rId5">
            <a:extLst>
              <a:ext uri="{28A0092B-C50C-407E-A947-70E740481C1C}">
                <a14:useLocalDpi xmlns:a14="http://schemas.microsoft.com/office/drawing/2010/main"/>
              </a:ext>
            </a:extLst>
          </a:blip>
          <a:stretch>
            <a:fillRect/>
          </a:stretch>
        </p:blipFill>
        <p:spPr>
          <a:xfrm>
            <a:off x="10438726" y="5889456"/>
            <a:ext cx="1753274" cy="986589"/>
          </a:xfrm>
          <a:prstGeom prst="rect">
            <a:avLst/>
          </a:prstGeom>
        </p:spPr>
      </p:pic>
    </p:spTree>
    <p:extLst>
      <p:ext uri="{BB962C8B-B14F-4D97-AF65-F5344CB8AC3E}">
        <p14:creationId xmlns:p14="http://schemas.microsoft.com/office/powerpoint/2010/main" val="3294287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42BB9E7-E1E1-4C90-BB5D-6A94AC58E8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12192000" cy="6876045"/>
          </a:xfrm>
          <a:prstGeom prst="rect">
            <a:avLst/>
          </a:prstGeom>
        </p:spPr>
      </p:pic>
      <p:sp>
        <p:nvSpPr>
          <p:cNvPr id="2" name="Title 1">
            <a:extLst>
              <a:ext uri="{FF2B5EF4-FFF2-40B4-BE49-F238E27FC236}">
                <a16:creationId xmlns:a16="http://schemas.microsoft.com/office/drawing/2014/main" id="{4617AEFE-FC1C-45BD-87FA-3FE8108145CF}"/>
              </a:ext>
            </a:extLst>
          </p:cNvPr>
          <p:cNvSpPr>
            <a:spLocks noGrp="1"/>
          </p:cNvSpPr>
          <p:nvPr>
            <p:ph type="title" idx="4294967295"/>
          </p:nvPr>
        </p:nvSpPr>
        <p:spPr>
          <a:xfrm>
            <a:off x="833438" y="0"/>
            <a:ext cx="9182100" cy="1295400"/>
          </a:xfrm>
        </p:spPr>
        <p:txBody>
          <a:bodyPr/>
          <a:lstStyle/>
          <a:p>
            <a:pPr algn="l"/>
            <a:r>
              <a:rPr lang="en-US" dirty="0">
                <a:solidFill>
                  <a:schemeClr val="bg1"/>
                </a:solidFill>
              </a:rPr>
              <a:t>The power of </a:t>
            </a:r>
            <a:r>
              <a:rPr lang="en-US" sz="5400" dirty="0">
                <a:solidFill>
                  <a:schemeClr val="bg1"/>
                </a:solidFill>
              </a:rPr>
              <a:t>partnership</a:t>
            </a:r>
            <a:endParaRPr lang="en-US" dirty="0">
              <a:solidFill>
                <a:schemeClr val="bg1"/>
              </a:solidFill>
            </a:endParaRPr>
          </a:p>
        </p:txBody>
      </p:sp>
      <p:sp>
        <p:nvSpPr>
          <p:cNvPr id="7" name="Content Placeholder 2">
            <a:extLst>
              <a:ext uri="{FF2B5EF4-FFF2-40B4-BE49-F238E27FC236}">
                <a16:creationId xmlns:a16="http://schemas.microsoft.com/office/drawing/2014/main" id="{AC07439E-DA5F-4974-8FC6-DE7233CB4849}"/>
              </a:ext>
            </a:extLst>
          </p:cNvPr>
          <p:cNvSpPr txBox="1">
            <a:spLocks/>
          </p:cNvSpPr>
          <p:nvPr/>
        </p:nvSpPr>
        <p:spPr>
          <a:xfrm>
            <a:off x="7533353" y="484545"/>
            <a:ext cx="4629151" cy="627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990000"/>
              </a:buClr>
              <a:buNone/>
            </a:pPr>
            <a:r>
              <a:rPr lang="en-US" dirty="0">
                <a:solidFill>
                  <a:schemeClr val="bg1">
                    <a:lumMod val="95000"/>
                    <a:alpha val="80000"/>
                  </a:schemeClr>
                </a:solidFill>
              </a:rPr>
              <a:t>www.agmorethanever.ca</a:t>
            </a:r>
          </a:p>
        </p:txBody>
      </p:sp>
      <p:pic>
        <p:nvPicPr>
          <p:cNvPr id="8" name="FCC logo">
            <a:extLst>
              <a:ext uri="{FF2B5EF4-FFF2-40B4-BE49-F238E27FC236}">
                <a16:creationId xmlns:a16="http://schemas.microsoft.com/office/drawing/2014/main" id="{DC5D4B8F-7869-4E02-A0A9-F2A416F76451}"/>
              </a:ext>
            </a:extLst>
          </p:cNvPr>
          <p:cNvPicPr>
            <a:picLocks noChangeAsp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10462788" y="5889456"/>
            <a:ext cx="1753274" cy="986589"/>
          </a:xfrm>
          <a:prstGeom prst="rect">
            <a:avLst/>
          </a:prstGeom>
        </p:spPr>
      </p:pic>
    </p:spTree>
    <p:extLst>
      <p:ext uri="{BB962C8B-B14F-4D97-AF65-F5344CB8AC3E}">
        <p14:creationId xmlns:p14="http://schemas.microsoft.com/office/powerpoint/2010/main" val="31777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3135-2080-4B45-A0C9-196B464D34BD}"/>
              </a:ext>
            </a:extLst>
          </p:cNvPr>
          <p:cNvSpPr>
            <a:spLocks noGrp="1"/>
          </p:cNvSpPr>
          <p:nvPr>
            <p:ph type="title"/>
          </p:nvPr>
        </p:nvSpPr>
        <p:spPr/>
        <p:txBody>
          <a:bodyPr/>
          <a:lstStyle/>
          <a:p>
            <a:r>
              <a:rPr lang="en-US" dirty="0">
                <a:solidFill>
                  <a:prstClr val="black"/>
                </a:solidFill>
              </a:rPr>
              <a:t>The power of </a:t>
            </a:r>
            <a:r>
              <a:rPr lang="en-US" sz="5400" dirty="0">
                <a:solidFill>
                  <a:srgbClr val="0070C0"/>
                </a:solidFill>
              </a:rPr>
              <a:t>partnership</a:t>
            </a:r>
            <a:endParaRPr lang="en-US" dirty="0"/>
          </a:p>
        </p:txBody>
      </p:sp>
      <p:sp>
        <p:nvSpPr>
          <p:cNvPr id="3" name="Rectangle 2">
            <a:extLst>
              <a:ext uri="{FF2B5EF4-FFF2-40B4-BE49-F238E27FC236}">
                <a16:creationId xmlns:a16="http://schemas.microsoft.com/office/drawing/2014/main" id="{ABAE06A0-02C2-4B5E-BA1E-1CE07D3E3534}"/>
              </a:ext>
            </a:extLst>
          </p:cNvPr>
          <p:cNvSpPr/>
          <p:nvPr/>
        </p:nvSpPr>
        <p:spPr>
          <a:xfrm>
            <a:off x="10020300" y="4991100"/>
            <a:ext cx="2171700" cy="186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096BCB-83FF-4AE0-846E-4E0C83553F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452607">
            <a:off x="5436178" y="602762"/>
            <a:ext cx="4947580" cy="6542095"/>
          </a:xfrm>
          <a:prstGeom prst="rect">
            <a:avLst/>
          </a:prstGeom>
          <a:ln w="127000">
            <a:noFill/>
            <a:miter lim="800000"/>
          </a:ln>
          <a:effectLst>
            <a:outerShdw blurRad="101600" dist="101600" dir="2700000" algn="tl" rotWithShape="0">
              <a:prstClr val="black">
                <a:alpha val="25000"/>
              </a:prstClr>
            </a:outerShdw>
          </a:effectLst>
        </p:spPr>
      </p:pic>
      <p:pic>
        <p:nvPicPr>
          <p:cNvPr id="4" name="Picture 3">
            <a:extLst>
              <a:ext uri="{FF2B5EF4-FFF2-40B4-BE49-F238E27FC236}">
                <a16:creationId xmlns:a16="http://schemas.microsoft.com/office/drawing/2014/main" id="{3FAB6192-C4A0-4EE8-8954-CD79C630D0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244863">
            <a:off x="1081850" y="1247297"/>
            <a:ext cx="3877819" cy="5018353"/>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7" name="FCC logo">
            <a:extLst>
              <a:ext uri="{FF2B5EF4-FFF2-40B4-BE49-F238E27FC236}">
                <a16:creationId xmlns:a16="http://schemas.microsoft.com/office/drawing/2014/main" id="{A5D420D6-7089-450D-BE31-B92F39AE59AC}"/>
              </a:ext>
            </a:extLst>
          </p:cNvPr>
          <p:cNvPicPr>
            <a:picLocks noChangeAsp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10438726" y="5889456"/>
            <a:ext cx="1753274" cy="986589"/>
          </a:xfrm>
          <a:prstGeom prst="rect">
            <a:avLst/>
          </a:prstGeom>
        </p:spPr>
      </p:pic>
    </p:spTree>
    <p:extLst>
      <p:ext uri="{BB962C8B-B14F-4D97-AF65-F5344CB8AC3E}">
        <p14:creationId xmlns:p14="http://schemas.microsoft.com/office/powerpoint/2010/main" val="3140553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306F8-01E7-4D2D-AE1B-820B78309652}"/>
              </a:ext>
            </a:extLst>
          </p:cNvPr>
          <p:cNvSpPr>
            <a:spLocks noGrp="1"/>
          </p:cNvSpPr>
          <p:nvPr>
            <p:ph type="title"/>
          </p:nvPr>
        </p:nvSpPr>
        <p:spPr/>
        <p:txBody>
          <a:bodyPr/>
          <a:lstStyle/>
          <a:p>
            <a:r>
              <a:rPr lang="en-US" dirty="0">
                <a:solidFill>
                  <a:prstClr val="black"/>
                </a:solidFill>
              </a:rPr>
              <a:t>The power of </a:t>
            </a:r>
            <a:r>
              <a:rPr lang="en-US" sz="5400" dirty="0">
                <a:solidFill>
                  <a:srgbClr val="009444"/>
                </a:solidFill>
              </a:rPr>
              <a:t>partnership</a:t>
            </a:r>
            <a:endParaRPr lang="en-US" dirty="0">
              <a:solidFill>
                <a:srgbClr val="009444"/>
              </a:solidFill>
            </a:endParaRPr>
          </a:p>
        </p:txBody>
      </p:sp>
      <p:pic>
        <p:nvPicPr>
          <p:cNvPr id="1026" name="Picture 2" descr="Image result for 4h canada logo">
            <a:extLst>
              <a:ext uri="{FF2B5EF4-FFF2-40B4-BE49-F238E27FC236}">
                <a16:creationId xmlns:a16="http://schemas.microsoft.com/office/drawing/2014/main" id="{E1E6FE6D-00A8-4F3D-9421-872C3ECF93A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62300" y="939251"/>
            <a:ext cx="6307931" cy="5556322"/>
          </a:xfrm>
          <a:prstGeom prst="rect">
            <a:avLst/>
          </a:prstGeom>
          <a:noFill/>
          <a:effectLst>
            <a:outerShdw blurRad="101600" dist="1016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51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12191999" cy="2196767"/>
          </a:xfrm>
          <a:noFill/>
          <a:ln>
            <a:noFill/>
          </a:ln>
          <a:effectLst/>
        </p:spPr>
        <p:txBody>
          <a:bodyPr>
            <a:normAutofit/>
          </a:bodyPr>
          <a:lstStyle/>
          <a:p>
            <a:pPr algn="ctr"/>
            <a:r>
              <a:rPr lang="en-US" sz="4800" dirty="0"/>
              <a:t>You’ve been doing this for </a:t>
            </a:r>
            <a:r>
              <a:rPr lang="en-US" sz="6600" dirty="0">
                <a:solidFill>
                  <a:srgbClr val="0070C0"/>
                </a:solidFill>
              </a:rPr>
              <a:t>80+</a:t>
            </a:r>
            <a:r>
              <a:rPr lang="en-US" sz="4800" dirty="0"/>
              <a:t> years</a:t>
            </a:r>
            <a:endParaRPr lang="en-CA" sz="48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725" y="5871411"/>
            <a:ext cx="1753274" cy="986589"/>
          </a:xfrm>
          <a:prstGeom prst="rect">
            <a:avLst/>
          </a:prstGeom>
        </p:spPr>
      </p:pic>
      <p:pic>
        <p:nvPicPr>
          <p:cNvPr id="1026" name="Picture 2" descr="http://www.cfa-fca.ca/wp-content/uploads/2016/10/CFA-Logo_Main_Lar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75184" y="2289009"/>
            <a:ext cx="8578516" cy="255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215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9E391C-634A-4B1E-A091-EDADAA0CFC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332897C-A6F8-4255-8F54-D49B8164FFF7}"/>
              </a:ext>
            </a:extLst>
          </p:cNvPr>
          <p:cNvSpPr/>
          <p:nvPr/>
        </p:nvSpPr>
        <p:spPr>
          <a:xfrm>
            <a:off x="5347176" y="3189075"/>
            <a:ext cx="6868886" cy="1913088"/>
          </a:xfrm>
          <a:prstGeom prst="rect">
            <a:avLst/>
          </a:prstGeom>
        </p:spPr>
        <p:txBody>
          <a:bodyPr wrap="square">
            <a:spAutoFit/>
          </a:bodyPr>
          <a:lstStyle/>
          <a:p>
            <a:pPr>
              <a:lnSpc>
                <a:spcPct val="114000"/>
              </a:lnSpc>
            </a:pPr>
            <a:r>
              <a:rPr lang="en-CA" sz="3200" dirty="0">
                <a:solidFill>
                  <a:schemeClr val="tx1">
                    <a:lumMod val="95000"/>
                    <a:lumOff val="5000"/>
                  </a:schemeClr>
                </a:solidFill>
              </a:rPr>
              <a:t>“If you want to go </a:t>
            </a:r>
            <a:r>
              <a:rPr lang="en-CA" sz="4400" dirty="0">
                <a:solidFill>
                  <a:srgbClr val="0070C0"/>
                </a:solidFill>
              </a:rPr>
              <a:t>fast</a:t>
            </a:r>
            <a:r>
              <a:rPr lang="en-CA" sz="3200" dirty="0">
                <a:solidFill>
                  <a:schemeClr val="tx1">
                    <a:lumMod val="95000"/>
                    <a:lumOff val="5000"/>
                  </a:schemeClr>
                </a:solidFill>
              </a:rPr>
              <a:t>, go </a:t>
            </a:r>
            <a:r>
              <a:rPr lang="en-CA" sz="4400" dirty="0">
                <a:solidFill>
                  <a:srgbClr val="0070C0"/>
                </a:solidFill>
              </a:rPr>
              <a:t>alone</a:t>
            </a:r>
            <a:r>
              <a:rPr lang="en-CA" sz="3200" dirty="0">
                <a:solidFill>
                  <a:schemeClr val="tx1">
                    <a:lumMod val="95000"/>
                    <a:lumOff val="5000"/>
                  </a:schemeClr>
                </a:solidFill>
              </a:rPr>
              <a:t>. </a:t>
            </a:r>
            <a:br>
              <a:rPr lang="en-CA" sz="3200" dirty="0">
                <a:solidFill>
                  <a:schemeClr val="tx1">
                    <a:lumMod val="95000"/>
                    <a:lumOff val="5000"/>
                  </a:schemeClr>
                </a:solidFill>
              </a:rPr>
            </a:br>
            <a:r>
              <a:rPr lang="en-CA" sz="3200" dirty="0">
                <a:solidFill>
                  <a:schemeClr val="tx1">
                    <a:lumMod val="95000"/>
                    <a:lumOff val="5000"/>
                  </a:schemeClr>
                </a:solidFill>
              </a:rPr>
              <a:t>If you want to go </a:t>
            </a:r>
            <a:r>
              <a:rPr lang="en-CA" sz="4400" dirty="0">
                <a:solidFill>
                  <a:srgbClr val="0070C0"/>
                </a:solidFill>
              </a:rPr>
              <a:t>far</a:t>
            </a:r>
            <a:r>
              <a:rPr lang="en-CA" sz="3200" dirty="0">
                <a:solidFill>
                  <a:schemeClr val="tx1">
                    <a:lumMod val="95000"/>
                    <a:lumOff val="5000"/>
                  </a:schemeClr>
                </a:solidFill>
              </a:rPr>
              <a:t>, go </a:t>
            </a:r>
            <a:r>
              <a:rPr lang="en-CA" sz="4400" dirty="0">
                <a:solidFill>
                  <a:srgbClr val="0070C0"/>
                </a:solidFill>
              </a:rPr>
              <a:t>together</a:t>
            </a:r>
            <a:r>
              <a:rPr lang="en-CA" sz="3200" dirty="0">
                <a:solidFill>
                  <a:schemeClr val="tx1">
                    <a:lumMod val="95000"/>
                    <a:lumOff val="5000"/>
                  </a:schemeClr>
                </a:solidFill>
              </a:rPr>
              <a:t>.”</a:t>
            </a:r>
          </a:p>
          <a:p>
            <a:pPr algn="r"/>
            <a:endParaRPr lang="en-CA" sz="1600" dirty="0">
              <a:solidFill>
                <a:schemeClr val="tx1">
                  <a:lumMod val="95000"/>
                  <a:lumOff val="5000"/>
                </a:schemeClr>
              </a:solidFill>
            </a:endParaRPr>
          </a:p>
        </p:txBody>
      </p:sp>
      <p:pic>
        <p:nvPicPr>
          <p:cNvPr id="5" name="FCC logo">
            <a:extLst>
              <a:ext uri="{FF2B5EF4-FFF2-40B4-BE49-F238E27FC236}">
                <a16:creationId xmlns:a16="http://schemas.microsoft.com/office/drawing/2014/main" id="{87E2F519-A763-46AC-BF71-4EAD765FD1DA}"/>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0462788" y="5889456"/>
            <a:ext cx="1753274" cy="986589"/>
          </a:xfrm>
          <a:prstGeom prst="rect">
            <a:avLst/>
          </a:prstGeom>
        </p:spPr>
      </p:pic>
      <p:sp>
        <p:nvSpPr>
          <p:cNvPr id="8" name="Rectangle 7">
            <a:extLst>
              <a:ext uri="{FF2B5EF4-FFF2-40B4-BE49-F238E27FC236}">
                <a16:creationId xmlns:a16="http://schemas.microsoft.com/office/drawing/2014/main" id="{157AA640-8972-4875-A88F-CE7A3983A6C5}"/>
              </a:ext>
            </a:extLst>
          </p:cNvPr>
          <p:cNvSpPr/>
          <p:nvPr/>
        </p:nvSpPr>
        <p:spPr>
          <a:xfrm>
            <a:off x="9944728" y="4741854"/>
            <a:ext cx="1711430" cy="369332"/>
          </a:xfrm>
          <a:prstGeom prst="rect">
            <a:avLst/>
          </a:prstGeom>
        </p:spPr>
        <p:txBody>
          <a:bodyPr wrap="none">
            <a:spAutoFit/>
          </a:bodyPr>
          <a:lstStyle/>
          <a:p>
            <a:pPr algn="r"/>
            <a:r>
              <a:rPr lang="en-CA" dirty="0">
                <a:solidFill>
                  <a:schemeClr val="tx1">
                    <a:lumMod val="95000"/>
                    <a:lumOff val="5000"/>
                  </a:schemeClr>
                </a:solidFill>
              </a:rPr>
              <a:t>-African proverb</a:t>
            </a:r>
          </a:p>
        </p:txBody>
      </p:sp>
    </p:spTree>
    <p:extLst>
      <p:ext uri="{BB962C8B-B14F-4D97-AF65-F5344CB8AC3E}">
        <p14:creationId xmlns:p14="http://schemas.microsoft.com/office/powerpoint/2010/main" val="2345356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9FB5D8-FBD0-4E25-B0A3-6DA600B7DA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188756"/>
            <a:ext cx="12192000" cy="4446016"/>
          </a:xfrm>
          <a:prstGeom prst="rect">
            <a:avLst/>
          </a:prstGeom>
        </p:spPr>
      </p:pic>
      <p:sp>
        <p:nvSpPr>
          <p:cNvPr id="2" name="Title 1">
            <a:extLst>
              <a:ext uri="{FF2B5EF4-FFF2-40B4-BE49-F238E27FC236}">
                <a16:creationId xmlns:a16="http://schemas.microsoft.com/office/drawing/2014/main" id="{2DAAB4C6-0747-426C-B8AE-81DFD563B3DA}"/>
              </a:ext>
            </a:extLst>
          </p:cNvPr>
          <p:cNvSpPr>
            <a:spLocks noGrp="1"/>
          </p:cNvSpPr>
          <p:nvPr>
            <p:ph type="ctrTitle"/>
          </p:nvPr>
        </p:nvSpPr>
        <p:spPr>
          <a:xfrm>
            <a:off x="1318788" y="2220632"/>
            <a:ext cx="9144000" cy="1322106"/>
          </a:xfrm>
        </p:spPr>
        <p:txBody>
          <a:bodyPr anchor="ctr">
            <a:normAutofit/>
          </a:bodyPr>
          <a:lstStyle/>
          <a:p>
            <a:r>
              <a:rPr lang="en-US" sz="8000" dirty="0">
                <a:solidFill>
                  <a:schemeClr val="bg1"/>
                </a:solidFill>
                <a:effectLst>
                  <a:outerShdw blurRad="38100" dist="38100" dir="2700000" algn="tl">
                    <a:srgbClr val="000000">
                      <a:alpha val="43137"/>
                    </a:srgbClr>
                  </a:outerShdw>
                </a:effectLst>
                <a:latin typeface="Calibri" panose="020F0502020204030204" pitchFamily="34" charset="0"/>
              </a:rPr>
              <a:t>Canadian agriculture</a:t>
            </a:r>
            <a:endParaRPr lang="en-CA" sz="54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 name="Subtitle 2">
            <a:extLst>
              <a:ext uri="{FF2B5EF4-FFF2-40B4-BE49-F238E27FC236}">
                <a16:creationId xmlns:a16="http://schemas.microsoft.com/office/drawing/2014/main" id="{AC471DBF-1D6D-478C-B7FB-CF861A6C2C0B}"/>
              </a:ext>
            </a:extLst>
          </p:cNvPr>
          <p:cNvSpPr>
            <a:spLocks noGrp="1"/>
          </p:cNvSpPr>
          <p:nvPr>
            <p:ph type="subTitle" idx="1"/>
          </p:nvPr>
        </p:nvSpPr>
        <p:spPr>
          <a:xfrm>
            <a:off x="1524000" y="3542738"/>
            <a:ext cx="9144000" cy="827881"/>
          </a:xfrm>
        </p:spPr>
        <p:txBody>
          <a:bodyPr>
            <a:normAutofit/>
          </a:bodyPr>
          <a:lstStyle/>
          <a:p>
            <a:r>
              <a:rPr lang="en-US" sz="4400" dirty="0">
                <a:solidFill>
                  <a:schemeClr val="bg1"/>
                </a:solidFill>
                <a:effectLst>
                  <a:outerShdw blurRad="38100" dist="38100" dir="2700000" algn="tl">
                    <a:srgbClr val="000000">
                      <a:alpha val="43137"/>
                    </a:srgbClr>
                  </a:outerShdw>
                </a:effectLst>
                <a:latin typeface="Calibri" panose="020F0502020204030204" pitchFamily="34" charset="0"/>
              </a:rPr>
              <a:t>A world of opportunity</a:t>
            </a:r>
            <a:endParaRPr lang="en-CA" sz="44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7" name="FCC logo">
            <a:extLst>
              <a:ext uri="{FF2B5EF4-FFF2-40B4-BE49-F238E27FC236}">
                <a16:creationId xmlns:a16="http://schemas.microsoft.com/office/drawing/2014/main" id="{17135B41-4354-4B83-BDE3-785D7E32B648}"/>
              </a:ext>
            </a:extLst>
          </p:cNvPr>
          <p:cNvPicPr>
            <a:picLocks noChangeAsp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10462788" y="5889456"/>
            <a:ext cx="1753274" cy="986589"/>
          </a:xfrm>
          <a:prstGeom prst="rect">
            <a:avLst/>
          </a:prstGeom>
        </p:spPr>
      </p:pic>
    </p:spTree>
    <p:extLst>
      <p:ext uri="{BB962C8B-B14F-4D97-AF65-F5344CB8AC3E}">
        <p14:creationId xmlns:p14="http://schemas.microsoft.com/office/powerpoint/2010/main" val="262713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0C5C33-0271-42D7-B62A-2FACE336230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2920181"/>
          </a:xfrm>
          <a:prstGeom prst="rect">
            <a:avLst/>
          </a:prstGeom>
        </p:spPr>
      </p:pic>
    </p:spTree>
    <p:extLst>
      <p:ext uri="{BB962C8B-B14F-4D97-AF65-F5344CB8AC3E}">
        <p14:creationId xmlns:p14="http://schemas.microsoft.com/office/powerpoint/2010/main" val="1282856369"/>
      </p:ext>
    </p:extLst>
  </p:cSld>
  <p:clrMapOvr>
    <a:masterClrMapping/>
  </p:clrMapOvr>
  <mc:AlternateContent xmlns:mc="http://schemas.openxmlformats.org/markup-compatibility/2006" xmlns:p14="http://schemas.microsoft.com/office/powerpoint/2010/main">
    <mc:Choice Requires="p14">
      <p:transition spd="slow" p14:dur="2000" advClick="0" advTm="10"/>
    </mc:Choice>
    <mc:Fallback xmlns="">
      <p:transition spd="slow" advClick="0" advTm="1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344400" cy="68579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38725" y="5871411"/>
            <a:ext cx="1753274" cy="986589"/>
          </a:xfrm>
          <a:prstGeom prst="rect">
            <a:avLst/>
          </a:prstGeom>
        </p:spPr>
      </p:pic>
    </p:spTree>
    <p:extLst>
      <p:ext uri="{BB962C8B-B14F-4D97-AF65-F5344CB8AC3E}">
        <p14:creationId xmlns:p14="http://schemas.microsoft.com/office/powerpoint/2010/main" val="2652899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0C5C33-0271-42D7-B62A-2FACE336230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2920181"/>
          </a:xfrm>
          <a:prstGeom prst="rect">
            <a:avLst/>
          </a:prstGeom>
        </p:spPr>
      </p:pic>
      <p:pic>
        <p:nvPicPr>
          <p:cNvPr id="7" name="Picture 6">
            <a:extLst>
              <a:ext uri="{FF2B5EF4-FFF2-40B4-BE49-F238E27FC236}">
                <a16:creationId xmlns:a16="http://schemas.microsoft.com/office/drawing/2014/main" id="{538D15D0-B5D4-47A6-A7E2-AB61DD4624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04" b="1017"/>
          <a:stretch/>
        </p:blipFill>
        <p:spPr>
          <a:xfrm rot="267186">
            <a:off x="6230857" y="2934342"/>
            <a:ext cx="4094706" cy="3375337"/>
          </a:xfrm>
          <a:prstGeom prst="rect">
            <a:avLst/>
          </a:prstGeom>
          <a:ln w="127000">
            <a:solidFill>
              <a:schemeClr val="bg1"/>
            </a:solidFill>
            <a:miter lim="800000"/>
          </a:ln>
          <a:effectLst>
            <a:outerShdw blurRad="101600" dist="101600" dir="2700000" algn="tl" rotWithShape="0">
              <a:prstClr val="black">
                <a:alpha val="25000"/>
              </a:prstClr>
            </a:outerShdw>
          </a:effectLst>
        </p:spPr>
      </p:pic>
      <p:sp>
        <p:nvSpPr>
          <p:cNvPr id="2" name="TextBox 1">
            <a:extLst>
              <a:ext uri="{FF2B5EF4-FFF2-40B4-BE49-F238E27FC236}">
                <a16:creationId xmlns:a16="http://schemas.microsoft.com/office/drawing/2014/main" id="{7666C896-7ECE-4528-B939-DBC4F0BB28CE}"/>
              </a:ext>
            </a:extLst>
          </p:cNvPr>
          <p:cNvSpPr txBox="1"/>
          <p:nvPr/>
        </p:nvSpPr>
        <p:spPr>
          <a:xfrm>
            <a:off x="1466850" y="3451133"/>
            <a:ext cx="4781550" cy="2264018"/>
          </a:xfrm>
          <a:prstGeom prst="rect">
            <a:avLst/>
          </a:prstGeom>
          <a:noFill/>
        </p:spPr>
        <p:txBody>
          <a:bodyPr wrap="square" rtlCol="0">
            <a:spAutoFit/>
          </a:bodyPr>
          <a:lstStyle/>
          <a:p>
            <a:pPr marL="285750" indent="-285750">
              <a:lnSpc>
                <a:spcPct val="114000"/>
              </a:lnSpc>
              <a:buFont typeface="Arial" panose="020B0604020202020204" pitchFamily="34" charset="0"/>
              <a:buChar char="•"/>
            </a:pPr>
            <a:r>
              <a:rPr lang="en-US" sz="4000" dirty="0">
                <a:solidFill>
                  <a:srgbClr val="EF515B"/>
                </a:solidFill>
              </a:rPr>
              <a:t>23 million </a:t>
            </a:r>
            <a:r>
              <a:rPr lang="en-US" sz="2800" dirty="0"/>
              <a:t>people reached through social media</a:t>
            </a:r>
          </a:p>
          <a:p>
            <a:pPr marL="285750" indent="-285750">
              <a:lnSpc>
                <a:spcPct val="114000"/>
              </a:lnSpc>
              <a:buFont typeface="Arial" panose="020B0604020202020204" pitchFamily="34" charset="0"/>
              <a:buChar char="•"/>
            </a:pPr>
            <a:r>
              <a:rPr lang="en-US" sz="4000" dirty="0">
                <a:solidFill>
                  <a:srgbClr val="EF515B"/>
                </a:solidFill>
              </a:rPr>
              <a:t>250+ </a:t>
            </a:r>
            <a:r>
              <a:rPr lang="en-US" sz="2800" dirty="0"/>
              <a:t>events</a:t>
            </a:r>
          </a:p>
          <a:p>
            <a:endParaRPr lang="en-US" dirty="0"/>
          </a:p>
        </p:txBody>
      </p:sp>
    </p:spTree>
    <p:extLst>
      <p:ext uri="{BB962C8B-B14F-4D97-AF65-F5344CB8AC3E}">
        <p14:creationId xmlns:p14="http://schemas.microsoft.com/office/powerpoint/2010/main" val="1559104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87134F2F-62F4-498A-AC79-269051889F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295400"/>
            <a:ext cx="12191999" cy="5562600"/>
          </a:xfrm>
          <a:prstGeom prst="rect">
            <a:avLst/>
          </a:prstGeom>
        </p:spPr>
      </p:pic>
      <p:pic>
        <p:nvPicPr>
          <p:cNvPr id="70" name="Picture 69">
            <a:extLst>
              <a:ext uri="{FF2B5EF4-FFF2-40B4-BE49-F238E27FC236}">
                <a16:creationId xmlns:a16="http://schemas.microsoft.com/office/drawing/2014/main" id="{E7BAFB7C-FB79-4C4B-80F5-3689C7F7F80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701" y="1295400"/>
            <a:ext cx="12135299" cy="5562600"/>
          </a:xfrm>
          <a:prstGeom prst="rect">
            <a:avLst/>
          </a:prstGeom>
        </p:spPr>
      </p:pic>
      <p:pic>
        <p:nvPicPr>
          <p:cNvPr id="8" name="Logo"/>
          <p:cNvPicPr>
            <a:picLocks noChangeAspect="1"/>
          </p:cNvPicPr>
          <p:nvPr>
            <p:custDataLst>
              <p:tags r:id="rId2"/>
            </p:custDataLst>
          </p:nvPr>
        </p:nvPicPr>
        <p:blipFill>
          <a:blip r:embed="rId7">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
        <p:nvSpPr>
          <p:cNvPr id="2" name="Oval 1">
            <a:extLst>
              <a:ext uri="{FF2B5EF4-FFF2-40B4-BE49-F238E27FC236}">
                <a16:creationId xmlns:a16="http://schemas.microsoft.com/office/drawing/2014/main" id="{506CDBB8-6A01-4A93-8FC9-D5CCB97F6760}"/>
              </a:ext>
            </a:extLst>
          </p:cNvPr>
          <p:cNvSpPr/>
          <p:nvPr/>
        </p:nvSpPr>
        <p:spPr>
          <a:xfrm>
            <a:off x="3492803" y="4252966"/>
            <a:ext cx="318779" cy="318779"/>
          </a:xfrm>
          <a:prstGeom prst="ellipse">
            <a:avLst/>
          </a:prstGeom>
          <a:solidFill>
            <a:srgbClr val="C000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366D9E9-F54D-46A5-849B-3521C65638AF}"/>
              </a:ext>
            </a:extLst>
          </p:cNvPr>
          <p:cNvSpPr/>
          <p:nvPr/>
        </p:nvSpPr>
        <p:spPr>
          <a:xfrm>
            <a:off x="11824132" y="3188425"/>
            <a:ext cx="318779" cy="318779"/>
          </a:xfrm>
          <a:prstGeom prst="ellipse">
            <a:avLst/>
          </a:prstGeom>
          <a:solidFill>
            <a:srgbClr val="C000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38C43C7-8761-4370-829B-F721DE1188DE}"/>
              </a:ext>
            </a:extLst>
          </p:cNvPr>
          <p:cNvSpPr/>
          <p:nvPr/>
        </p:nvSpPr>
        <p:spPr>
          <a:xfrm>
            <a:off x="7877629" y="6045926"/>
            <a:ext cx="318779" cy="318779"/>
          </a:xfrm>
          <a:prstGeom prst="ellipse">
            <a:avLst/>
          </a:prstGeom>
          <a:solidFill>
            <a:srgbClr val="C000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904876" y="-20810"/>
            <a:ext cx="10071100" cy="1295399"/>
          </a:xfrm>
        </p:spPr>
        <p:txBody>
          <a:bodyPr/>
          <a:lstStyle/>
          <a:p>
            <a:r>
              <a:rPr lang="en-US" sz="5400" dirty="0">
                <a:solidFill>
                  <a:srgbClr val="C00000"/>
                </a:solidFill>
              </a:rPr>
              <a:t>250+ </a:t>
            </a:r>
            <a:r>
              <a:rPr lang="en-US" dirty="0"/>
              <a:t>events across the </a:t>
            </a:r>
            <a:r>
              <a:rPr lang="en-US" sz="5400" dirty="0">
                <a:solidFill>
                  <a:srgbClr val="C00000"/>
                </a:solidFill>
              </a:rPr>
              <a:t>country</a:t>
            </a:r>
            <a:r>
              <a:rPr lang="en-US" dirty="0"/>
              <a:t>! </a:t>
            </a:r>
            <a:endParaRPr lang="en-US" dirty="0">
              <a:solidFill>
                <a:srgbClr val="0975B8"/>
              </a:solidFill>
            </a:endParaRPr>
          </a:p>
        </p:txBody>
      </p:sp>
      <p:sp>
        <p:nvSpPr>
          <p:cNvPr id="72" name="Rectangle 71">
            <a:extLst>
              <a:ext uri="{FF2B5EF4-FFF2-40B4-BE49-F238E27FC236}">
                <a16:creationId xmlns:a16="http://schemas.microsoft.com/office/drawing/2014/main" id="{F6E64A02-44A5-4610-A12A-8EBE7E02631A}"/>
              </a:ext>
            </a:extLst>
          </p:cNvPr>
          <p:cNvSpPr/>
          <p:nvPr/>
        </p:nvSpPr>
        <p:spPr>
          <a:xfrm>
            <a:off x="9735344" y="396056"/>
            <a:ext cx="1618456" cy="461665"/>
          </a:xfrm>
          <a:prstGeom prst="rect">
            <a:avLst/>
          </a:prstGeom>
        </p:spPr>
        <p:txBody>
          <a:bodyPr wrap="none">
            <a:spAutoFit/>
          </a:bodyPr>
          <a:lstStyle/>
          <a:p>
            <a:pPr algn="r"/>
            <a:r>
              <a:rPr lang="en-CA" sz="2400" dirty="0">
                <a:solidFill>
                  <a:schemeClr val="tx1">
                    <a:lumMod val="50000"/>
                    <a:lumOff val="50000"/>
                    <a:alpha val="80000"/>
                  </a:schemeClr>
                </a:solidFill>
              </a:rPr>
              <a:t>#</a:t>
            </a:r>
            <a:r>
              <a:rPr lang="en-CA" sz="2400" dirty="0" err="1">
                <a:solidFill>
                  <a:schemeClr val="tx1">
                    <a:lumMod val="50000"/>
                    <a:lumOff val="50000"/>
                    <a:alpha val="80000"/>
                  </a:schemeClr>
                </a:solidFill>
              </a:rPr>
              <a:t>CdnAgDay</a:t>
            </a:r>
            <a:endParaRPr lang="en-CA" sz="2400" dirty="0">
              <a:solidFill>
                <a:schemeClr val="tx1">
                  <a:lumMod val="50000"/>
                  <a:lumOff val="50000"/>
                  <a:alpha val="80000"/>
                </a:schemeClr>
              </a:solidFill>
            </a:endParaRPr>
          </a:p>
        </p:txBody>
      </p:sp>
      <p:grpSp>
        <p:nvGrpSpPr>
          <p:cNvPr id="76" name="Group 75">
            <a:extLst>
              <a:ext uri="{FF2B5EF4-FFF2-40B4-BE49-F238E27FC236}">
                <a16:creationId xmlns:a16="http://schemas.microsoft.com/office/drawing/2014/main" id="{ECBC6A27-8E80-4077-BEDA-66ED8B08F123}"/>
              </a:ext>
            </a:extLst>
          </p:cNvPr>
          <p:cNvGrpSpPr/>
          <p:nvPr/>
        </p:nvGrpSpPr>
        <p:grpSpPr>
          <a:xfrm>
            <a:off x="1328738" y="2119312"/>
            <a:ext cx="3000376" cy="1828801"/>
            <a:chOff x="1328738" y="2119312"/>
            <a:chExt cx="3000376" cy="1828801"/>
          </a:xfrm>
        </p:grpSpPr>
        <p:pic>
          <p:nvPicPr>
            <p:cNvPr id="68" name="Picture 67">
              <a:extLst>
                <a:ext uri="{FF2B5EF4-FFF2-40B4-BE49-F238E27FC236}">
                  <a16:creationId xmlns:a16="http://schemas.microsoft.com/office/drawing/2014/main" id="{9DB80DD9-8FC0-41E5-92A9-65D111B8682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28738" y="2119312"/>
              <a:ext cx="3000376" cy="1828801"/>
            </a:xfrm>
            <a:prstGeom prst="rect">
              <a:avLst/>
            </a:prstGeom>
            <a:ln w="127000">
              <a:solidFill>
                <a:schemeClr val="bg1"/>
              </a:solidFill>
              <a:miter lim="800000"/>
            </a:ln>
            <a:effectLst>
              <a:outerShdw blurRad="101600" dist="101600" dir="2700000" algn="tl" rotWithShape="0">
                <a:prstClr val="black">
                  <a:alpha val="25000"/>
                </a:prstClr>
              </a:outerShdw>
            </a:effectLst>
          </p:spPr>
        </p:pic>
        <p:sp>
          <p:nvSpPr>
            <p:cNvPr id="73" name="TextBox 72">
              <a:extLst>
                <a:ext uri="{FF2B5EF4-FFF2-40B4-BE49-F238E27FC236}">
                  <a16:creationId xmlns:a16="http://schemas.microsoft.com/office/drawing/2014/main" id="{57C21E97-0135-406D-88B7-D669EA625EAF}"/>
                </a:ext>
              </a:extLst>
            </p:cNvPr>
            <p:cNvSpPr txBox="1"/>
            <p:nvPr/>
          </p:nvSpPr>
          <p:spPr>
            <a:xfrm>
              <a:off x="1475384" y="2119312"/>
              <a:ext cx="2217420" cy="369332"/>
            </a:xfrm>
            <a:prstGeom prst="rect">
              <a:avLst/>
            </a:prstGeom>
            <a:noFill/>
          </p:spPr>
          <p:txBody>
            <a:bodyPr wrap="square" rtlCol="0">
              <a:spAutoFit/>
            </a:bodyPr>
            <a:lstStyle/>
            <a:p>
              <a:r>
                <a:rPr lang="en-US" dirty="0">
                  <a:solidFill>
                    <a:schemeClr val="bg1"/>
                  </a:solidFill>
                </a:rPr>
                <a:t>Craik, Saskatchewan</a:t>
              </a:r>
            </a:p>
          </p:txBody>
        </p:sp>
      </p:grpSp>
      <p:grpSp>
        <p:nvGrpSpPr>
          <p:cNvPr id="78" name="Group 77">
            <a:extLst>
              <a:ext uri="{FF2B5EF4-FFF2-40B4-BE49-F238E27FC236}">
                <a16:creationId xmlns:a16="http://schemas.microsoft.com/office/drawing/2014/main" id="{CD956D6E-FD02-4778-A7BA-1001D8F3061C}"/>
              </a:ext>
            </a:extLst>
          </p:cNvPr>
          <p:cNvGrpSpPr/>
          <p:nvPr/>
        </p:nvGrpSpPr>
        <p:grpSpPr>
          <a:xfrm>
            <a:off x="5366854" y="3641506"/>
            <a:ext cx="3104046" cy="1970463"/>
            <a:chOff x="5366854" y="3641506"/>
            <a:chExt cx="3104046" cy="1970463"/>
          </a:xfrm>
        </p:grpSpPr>
        <p:pic>
          <p:nvPicPr>
            <p:cNvPr id="64" name="Picture 63">
              <a:extLst>
                <a:ext uri="{FF2B5EF4-FFF2-40B4-BE49-F238E27FC236}">
                  <a16:creationId xmlns:a16="http://schemas.microsoft.com/office/drawing/2014/main" id="{73F79E1B-B5B0-41A4-B884-F58A498D2BA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66855" y="3641507"/>
              <a:ext cx="3104045" cy="1970462"/>
            </a:xfrm>
            <a:prstGeom prst="rect">
              <a:avLst/>
            </a:prstGeom>
            <a:ln w="127000">
              <a:solidFill>
                <a:schemeClr val="bg1"/>
              </a:solidFill>
              <a:miter lim="800000"/>
            </a:ln>
            <a:effectLst>
              <a:outerShdw blurRad="101600" dist="101600" dir="2700000" algn="tl" rotWithShape="0">
                <a:prstClr val="black">
                  <a:alpha val="25000"/>
                </a:prstClr>
              </a:outerShdw>
            </a:effectLst>
          </p:spPr>
        </p:pic>
        <p:sp>
          <p:nvSpPr>
            <p:cNvPr id="74" name="TextBox 73">
              <a:extLst>
                <a:ext uri="{FF2B5EF4-FFF2-40B4-BE49-F238E27FC236}">
                  <a16:creationId xmlns:a16="http://schemas.microsoft.com/office/drawing/2014/main" id="{1486004B-F2D2-4F61-943E-A38C6BA512C9}"/>
                </a:ext>
              </a:extLst>
            </p:cNvPr>
            <p:cNvSpPr txBox="1"/>
            <p:nvPr/>
          </p:nvSpPr>
          <p:spPr>
            <a:xfrm>
              <a:off x="5366854" y="3641506"/>
              <a:ext cx="2227746" cy="369332"/>
            </a:xfrm>
            <a:prstGeom prst="rect">
              <a:avLst/>
            </a:prstGeom>
            <a:noFill/>
          </p:spPr>
          <p:txBody>
            <a:bodyPr wrap="square" rtlCol="0">
              <a:spAutoFit/>
            </a:bodyPr>
            <a:lstStyle/>
            <a:p>
              <a:pPr algn="r"/>
              <a:r>
                <a:rPr lang="en-US" dirty="0">
                  <a:solidFill>
                    <a:schemeClr val="bg1"/>
                  </a:solidFill>
                  <a:effectLst>
                    <a:outerShdw blurRad="38100" dist="38100" dir="2700000" algn="tl">
                      <a:srgbClr val="000000">
                        <a:alpha val="43137"/>
                      </a:srgbClr>
                    </a:outerShdw>
                  </a:effectLst>
                </a:rPr>
                <a:t>University of Guelph</a:t>
              </a:r>
            </a:p>
          </p:txBody>
        </p:sp>
      </p:grpSp>
      <p:grpSp>
        <p:nvGrpSpPr>
          <p:cNvPr id="77" name="Group 76">
            <a:extLst>
              <a:ext uri="{FF2B5EF4-FFF2-40B4-BE49-F238E27FC236}">
                <a16:creationId xmlns:a16="http://schemas.microsoft.com/office/drawing/2014/main" id="{5CC70BE5-65E5-4489-B7D2-07EB495C2B3D}"/>
              </a:ext>
            </a:extLst>
          </p:cNvPr>
          <p:cNvGrpSpPr/>
          <p:nvPr/>
        </p:nvGrpSpPr>
        <p:grpSpPr>
          <a:xfrm>
            <a:off x="9360329" y="1542138"/>
            <a:ext cx="2187399" cy="2933717"/>
            <a:chOff x="9360329" y="1542138"/>
            <a:chExt cx="2187399" cy="2933717"/>
          </a:xfrm>
        </p:grpSpPr>
        <p:pic>
          <p:nvPicPr>
            <p:cNvPr id="66" name="Picture 65">
              <a:extLst>
                <a:ext uri="{FF2B5EF4-FFF2-40B4-BE49-F238E27FC236}">
                  <a16:creationId xmlns:a16="http://schemas.microsoft.com/office/drawing/2014/main" id="{3F60E764-AFA4-49F9-A5EA-2DB2AEFE85F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60330" y="1542138"/>
              <a:ext cx="2156792" cy="2875722"/>
            </a:xfrm>
            <a:prstGeom prst="rect">
              <a:avLst/>
            </a:prstGeom>
            <a:ln w="127000">
              <a:solidFill>
                <a:schemeClr val="bg1"/>
              </a:solidFill>
              <a:miter lim="800000"/>
            </a:ln>
            <a:effectLst>
              <a:outerShdw blurRad="101600" dist="101600" dir="2700000" algn="tl" rotWithShape="0">
                <a:prstClr val="black">
                  <a:alpha val="25000"/>
                </a:prstClr>
              </a:outerShdw>
            </a:effectLst>
          </p:spPr>
        </p:pic>
        <p:sp>
          <p:nvSpPr>
            <p:cNvPr id="75" name="TextBox 74">
              <a:extLst>
                <a:ext uri="{FF2B5EF4-FFF2-40B4-BE49-F238E27FC236}">
                  <a16:creationId xmlns:a16="http://schemas.microsoft.com/office/drawing/2014/main" id="{A936AE95-7DD7-4326-853B-ECBD525D790C}"/>
                </a:ext>
              </a:extLst>
            </p:cNvPr>
            <p:cNvSpPr txBox="1"/>
            <p:nvPr/>
          </p:nvSpPr>
          <p:spPr>
            <a:xfrm>
              <a:off x="9360329" y="3829524"/>
              <a:ext cx="2187399" cy="646331"/>
            </a:xfrm>
            <a:prstGeom prst="rect">
              <a:avLst/>
            </a:prstGeom>
            <a:noFill/>
          </p:spPr>
          <p:txBody>
            <a:bodyPr wrap="square" rtlCol="0">
              <a:spAutoFit/>
            </a:bodyPr>
            <a:lstStyle/>
            <a:p>
              <a:pPr algn="r"/>
              <a:r>
                <a:rPr lang="en-US" dirty="0">
                  <a:solidFill>
                    <a:schemeClr val="bg1"/>
                  </a:solidFill>
                  <a:effectLst>
                    <a:outerShdw blurRad="38100" dist="38100" dir="2700000" algn="tl">
                      <a:srgbClr val="000000">
                        <a:alpha val="43137"/>
                      </a:srgbClr>
                    </a:outerShdw>
                  </a:effectLst>
                </a:rPr>
                <a:t>Ag in the Classroom</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Newfoundland</a:t>
              </a:r>
            </a:p>
          </p:txBody>
        </p:sp>
      </p:grpSp>
    </p:spTree>
    <p:custDataLst>
      <p:tags r:id="rId1"/>
    </p:custDataLst>
    <p:extLst>
      <p:ext uri="{BB962C8B-B14F-4D97-AF65-F5344CB8AC3E}">
        <p14:creationId xmlns:p14="http://schemas.microsoft.com/office/powerpoint/2010/main" val="7428908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fltVal val="0"/>
                                          </p:val>
                                        </p:tav>
                                        <p:tav tm="100000">
                                          <p:val>
                                            <p:strVal val="#ppt_w"/>
                                          </p:val>
                                        </p:tav>
                                      </p:tavLst>
                                    </p:anim>
                                    <p:anim calcmode="lin" valueType="num">
                                      <p:cBhvr>
                                        <p:cTn id="12" dur="250" fill="hold"/>
                                        <p:tgtEl>
                                          <p:spTgt spid="7"/>
                                        </p:tgtEl>
                                        <p:attrNameLst>
                                          <p:attrName>ppt_h</p:attrName>
                                        </p:attrNameLst>
                                      </p:cBhvr>
                                      <p:tavLst>
                                        <p:tav tm="0">
                                          <p:val>
                                            <p:fltVal val="0"/>
                                          </p:val>
                                        </p:tav>
                                        <p:tav tm="100000">
                                          <p:val>
                                            <p:strVal val="#ppt_h"/>
                                          </p:val>
                                        </p:tav>
                                      </p:tavLst>
                                    </p:anim>
                                    <p:animEffect transition="in" filter="fade">
                                      <p:cBhvr>
                                        <p:cTn id="13" dur="250"/>
                                        <p:tgtEl>
                                          <p:spTgt spid="7"/>
                                        </p:tgtEl>
                                      </p:cBhvr>
                                    </p:animEffect>
                                  </p:childTnLst>
                                </p:cTn>
                              </p:par>
                            </p:childTnLst>
                          </p:cTn>
                        </p:par>
                        <p:par>
                          <p:cTn id="14" fill="hold">
                            <p:stCondLst>
                              <p:cond delay="750"/>
                            </p:stCondLst>
                            <p:childTnLst>
                              <p:par>
                                <p:cTn id="15" presetID="1" presetClass="entr" presetSubtype="0"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250" fill="hold"/>
                                        <p:tgtEl>
                                          <p:spTgt spid="2"/>
                                        </p:tgtEl>
                                        <p:attrNameLst>
                                          <p:attrName>ppt_w</p:attrName>
                                        </p:attrNameLst>
                                      </p:cBhvr>
                                      <p:tavLst>
                                        <p:tav tm="0">
                                          <p:val>
                                            <p:fltVal val="0"/>
                                          </p:val>
                                        </p:tav>
                                        <p:tav tm="100000">
                                          <p:val>
                                            <p:strVal val="#ppt_w"/>
                                          </p:val>
                                        </p:tav>
                                      </p:tavLst>
                                    </p:anim>
                                    <p:anim calcmode="lin" valueType="num">
                                      <p:cBhvr>
                                        <p:cTn id="22" dur="250" fill="hold"/>
                                        <p:tgtEl>
                                          <p:spTgt spid="2"/>
                                        </p:tgtEl>
                                        <p:attrNameLst>
                                          <p:attrName>ppt_h</p:attrName>
                                        </p:attrNameLst>
                                      </p:cBhvr>
                                      <p:tavLst>
                                        <p:tav tm="0">
                                          <p:val>
                                            <p:fltVal val="0"/>
                                          </p:val>
                                        </p:tav>
                                        <p:tav tm="100000">
                                          <p:val>
                                            <p:strVal val="#ppt_h"/>
                                          </p:val>
                                        </p:tav>
                                      </p:tavLst>
                                    </p:anim>
                                    <p:animEffect transition="in" filter="fade">
                                      <p:cBhvr>
                                        <p:cTn id="23" dur="250"/>
                                        <p:tgtEl>
                                          <p:spTgt spid="2"/>
                                        </p:tgtEl>
                                      </p:cBhvr>
                                    </p:animEffect>
                                  </p:childTnLst>
                                </p:cTn>
                              </p:par>
                            </p:childTnLst>
                          </p:cTn>
                        </p:par>
                        <p:par>
                          <p:cTn id="24" fill="hold">
                            <p:stCondLst>
                              <p:cond delay="250"/>
                            </p:stCondLst>
                            <p:childTnLst>
                              <p:par>
                                <p:cTn id="25" presetID="1"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250" fill="hold"/>
                                        <p:tgtEl>
                                          <p:spTgt spid="6"/>
                                        </p:tgtEl>
                                        <p:attrNameLst>
                                          <p:attrName>ppt_w</p:attrName>
                                        </p:attrNameLst>
                                      </p:cBhvr>
                                      <p:tavLst>
                                        <p:tav tm="0">
                                          <p:val>
                                            <p:fltVal val="0"/>
                                          </p:val>
                                        </p:tav>
                                        <p:tav tm="100000">
                                          <p:val>
                                            <p:strVal val="#ppt_w"/>
                                          </p:val>
                                        </p:tav>
                                      </p:tavLst>
                                    </p:anim>
                                    <p:anim calcmode="lin" valueType="num">
                                      <p:cBhvr>
                                        <p:cTn id="32" dur="250" fill="hold"/>
                                        <p:tgtEl>
                                          <p:spTgt spid="6"/>
                                        </p:tgtEl>
                                        <p:attrNameLst>
                                          <p:attrName>ppt_h</p:attrName>
                                        </p:attrNameLst>
                                      </p:cBhvr>
                                      <p:tavLst>
                                        <p:tav tm="0">
                                          <p:val>
                                            <p:fltVal val="0"/>
                                          </p:val>
                                        </p:tav>
                                        <p:tav tm="100000">
                                          <p:val>
                                            <p:strVal val="#ppt_h"/>
                                          </p:val>
                                        </p:tav>
                                      </p:tavLst>
                                    </p:anim>
                                    <p:animEffect transition="in" filter="fade">
                                      <p:cBhvr>
                                        <p:cTn id="33" dur="250"/>
                                        <p:tgtEl>
                                          <p:spTgt spid="6"/>
                                        </p:tgtEl>
                                      </p:cBhvr>
                                    </p:animEffect>
                                  </p:childTnLst>
                                </p:cTn>
                              </p:par>
                            </p:childTnLst>
                          </p:cTn>
                        </p:par>
                        <p:par>
                          <p:cTn id="34" fill="hold">
                            <p:stCondLst>
                              <p:cond delay="250"/>
                            </p:stCondLst>
                            <p:childTnLst>
                              <p:par>
                                <p:cTn id="35" presetID="1" presetClass="entr" presetSubtype="0"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04876" y="-20810"/>
            <a:ext cx="10071100" cy="1295399"/>
          </a:xfrm>
        </p:spPr>
        <p:txBody>
          <a:bodyPr/>
          <a:lstStyle/>
          <a:p>
            <a:r>
              <a:rPr lang="en-US" sz="5400" dirty="0">
                <a:solidFill>
                  <a:srgbClr val="C00000"/>
                </a:solidFill>
              </a:rPr>
              <a:t>250+ </a:t>
            </a:r>
            <a:r>
              <a:rPr lang="en-US" dirty="0"/>
              <a:t>events across the </a:t>
            </a:r>
            <a:r>
              <a:rPr lang="en-US" sz="5400" dirty="0">
                <a:solidFill>
                  <a:srgbClr val="C00000"/>
                </a:solidFill>
              </a:rPr>
              <a:t>country</a:t>
            </a:r>
            <a:r>
              <a:rPr lang="en-US" dirty="0"/>
              <a:t>! </a:t>
            </a:r>
            <a:endParaRPr lang="en-US" dirty="0">
              <a:solidFill>
                <a:srgbClr val="0975B8"/>
              </a:solidFill>
            </a:endParaRPr>
          </a:p>
        </p:txBody>
      </p:sp>
      <p:pic>
        <p:nvPicPr>
          <p:cNvPr id="59" name="Picture 58">
            <a:extLst>
              <a:ext uri="{FF2B5EF4-FFF2-40B4-BE49-F238E27FC236}">
                <a16:creationId xmlns:a16="http://schemas.microsoft.com/office/drawing/2014/main" id="{87134F2F-62F4-498A-AC79-269051889F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295400"/>
            <a:ext cx="12191999" cy="5562600"/>
          </a:xfrm>
          <a:prstGeom prst="rect">
            <a:avLst/>
          </a:prstGeom>
        </p:spPr>
      </p:pic>
      <p:pic>
        <p:nvPicPr>
          <p:cNvPr id="70" name="Picture 69">
            <a:extLst>
              <a:ext uri="{FF2B5EF4-FFF2-40B4-BE49-F238E27FC236}">
                <a16:creationId xmlns:a16="http://schemas.microsoft.com/office/drawing/2014/main" id="{E7BAFB7C-FB79-4C4B-80F5-3689C7F7F80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701" y="1295400"/>
            <a:ext cx="12135299" cy="5562600"/>
          </a:xfrm>
          <a:prstGeom prst="rect">
            <a:avLst/>
          </a:prstGeom>
        </p:spPr>
      </p:pic>
      <p:pic>
        <p:nvPicPr>
          <p:cNvPr id="8" name="Logo"/>
          <p:cNvPicPr>
            <a:picLocks noChangeAspect="1"/>
          </p:cNvPicPr>
          <p:nvPr>
            <p:custDataLst>
              <p:tags r:id="rId2"/>
            </p:custDataLst>
          </p:nvPr>
        </p:nvPicPr>
        <p:blipFill>
          <a:blip r:embed="rId7">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sp>
        <p:nvSpPr>
          <p:cNvPr id="2" name="Oval 1">
            <a:extLst>
              <a:ext uri="{FF2B5EF4-FFF2-40B4-BE49-F238E27FC236}">
                <a16:creationId xmlns:a16="http://schemas.microsoft.com/office/drawing/2014/main" id="{506CDBB8-6A01-4A93-8FC9-D5CCB97F6760}"/>
              </a:ext>
            </a:extLst>
          </p:cNvPr>
          <p:cNvSpPr/>
          <p:nvPr/>
        </p:nvSpPr>
        <p:spPr>
          <a:xfrm>
            <a:off x="3492803" y="4252966"/>
            <a:ext cx="318779" cy="318779"/>
          </a:xfrm>
          <a:prstGeom prst="ellipse">
            <a:avLst/>
          </a:prstGeom>
          <a:solidFill>
            <a:srgbClr val="C000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366D9E9-F54D-46A5-849B-3521C65638AF}"/>
              </a:ext>
            </a:extLst>
          </p:cNvPr>
          <p:cNvSpPr/>
          <p:nvPr/>
        </p:nvSpPr>
        <p:spPr>
          <a:xfrm>
            <a:off x="11824132" y="3188425"/>
            <a:ext cx="318779" cy="318779"/>
          </a:xfrm>
          <a:prstGeom prst="ellipse">
            <a:avLst/>
          </a:prstGeom>
          <a:solidFill>
            <a:srgbClr val="C000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38C43C7-8761-4370-829B-F721DE1188DE}"/>
              </a:ext>
            </a:extLst>
          </p:cNvPr>
          <p:cNvSpPr/>
          <p:nvPr/>
        </p:nvSpPr>
        <p:spPr>
          <a:xfrm>
            <a:off x="7877629" y="6045926"/>
            <a:ext cx="318779" cy="318779"/>
          </a:xfrm>
          <a:prstGeom prst="ellipse">
            <a:avLst/>
          </a:prstGeom>
          <a:solidFill>
            <a:srgbClr val="C000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6E64A02-44A5-4610-A12A-8EBE7E02631A}"/>
              </a:ext>
            </a:extLst>
          </p:cNvPr>
          <p:cNvSpPr/>
          <p:nvPr/>
        </p:nvSpPr>
        <p:spPr>
          <a:xfrm>
            <a:off x="9735344" y="396056"/>
            <a:ext cx="1618456" cy="461665"/>
          </a:xfrm>
          <a:prstGeom prst="rect">
            <a:avLst/>
          </a:prstGeom>
        </p:spPr>
        <p:txBody>
          <a:bodyPr wrap="none">
            <a:spAutoFit/>
          </a:bodyPr>
          <a:lstStyle/>
          <a:p>
            <a:pPr algn="r"/>
            <a:r>
              <a:rPr lang="en-CA" sz="2400" dirty="0">
                <a:solidFill>
                  <a:schemeClr val="tx1">
                    <a:lumMod val="50000"/>
                    <a:lumOff val="50000"/>
                    <a:alpha val="80000"/>
                  </a:schemeClr>
                </a:solidFill>
              </a:rPr>
              <a:t>#</a:t>
            </a:r>
            <a:r>
              <a:rPr lang="en-CA" sz="2400" dirty="0" err="1">
                <a:solidFill>
                  <a:schemeClr val="tx1">
                    <a:lumMod val="50000"/>
                    <a:lumOff val="50000"/>
                    <a:alpha val="80000"/>
                  </a:schemeClr>
                </a:solidFill>
              </a:rPr>
              <a:t>CdnAgDay</a:t>
            </a:r>
            <a:endParaRPr lang="en-CA" sz="2400" dirty="0">
              <a:solidFill>
                <a:schemeClr val="tx1">
                  <a:lumMod val="50000"/>
                  <a:lumOff val="50000"/>
                  <a:alpha val="80000"/>
                </a:schemeClr>
              </a:solidFill>
            </a:endParaRPr>
          </a:p>
        </p:txBody>
      </p:sp>
      <p:grpSp>
        <p:nvGrpSpPr>
          <p:cNvPr id="76" name="Group 75">
            <a:extLst>
              <a:ext uri="{FF2B5EF4-FFF2-40B4-BE49-F238E27FC236}">
                <a16:creationId xmlns:a16="http://schemas.microsoft.com/office/drawing/2014/main" id="{ECBC6A27-8E80-4077-BEDA-66ED8B08F123}"/>
              </a:ext>
            </a:extLst>
          </p:cNvPr>
          <p:cNvGrpSpPr/>
          <p:nvPr/>
        </p:nvGrpSpPr>
        <p:grpSpPr>
          <a:xfrm>
            <a:off x="1328738" y="2119312"/>
            <a:ext cx="3000376" cy="1828801"/>
            <a:chOff x="1328738" y="2119312"/>
            <a:chExt cx="3000376" cy="1828801"/>
          </a:xfrm>
        </p:grpSpPr>
        <p:pic>
          <p:nvPicPr>
            <p:cNvPr id="68" name="Picture 67">
              <a:extLst>
                <a:ext uri="{FF2B5EF4-FFF2-40B4-BE49-F238E27FC236}">
                  <a16:creationId xmlns:a16="http://schemas.microsoft.com/office/drawing/2014/main" id="{9DB80DD9-8FC0-41E5-92A9-65D111B8682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28738" y="2119312"/>
              <a:ext cx="3000376" cy="1828801"/>
            </a:xfrm>
            <a:prstGeom prst="rect">
              <a:avLst/>
            </a:prstGeom>
            <a:ln w="127000">
              <a:solidFill>
                <a:schemeClr val="bg1"/>
              </a:solidFill>
              <a:miter lim="800000"/>
            </a:ln>
            <a:effectLst>
              <a:outerShdw blurRad="101600" dist="101600" dir="2700000" algn="tl" rotWithShape="0">
                <a:prstClr val="black">
                  <a:alpha val="25000"/>
                </a:prstClr>
              </a:outerShdw>
            </a:effectLst>
          </p:spPr>
        </p:pic>
        <p:sp>
          <p:nvSpPr>
            <p:cNvPr id="73" name="TextBox 72">
              <a:extLst>
                <a:ext uri="{FF2B5EF4-FFF2-40B4-BE49-F238E27FC236}">
                  <a16:creationId xmlns:a16="http://schemas.microsoft.com/office/drawing/2014/main" id="{57C21E97-0135-406D-88B7-D669EA625EAF}"/>
                </a:ext>
              </a:extLst>
            </p:cNvPr>
            <p:cNvSpPr txBox="1"/>
            <p:nvPr/>
          </p:nvSpPr>
          <p:spPr>
            <a:xfrm>
              <a:off x="1475384" y="2119312"/>
              <a:ext cx="2217420" cy="369332"/>
            </a:xfrm>
            <a:prstGeom prst="rect">
              <a:avLst/>
            </a:prstGeom>
            <a:noFill/>
          </p:spPr>
          <p:txBody>
            <a:bodyPr wrap="square" rtlCol="0">
              <a:spAutoFit/>
            </a:bodyPr>
            <a:lstStyle/>
            <a:p>
              <a:r>
                <a:rPr lang="en-US" dirty="0">
                  <a:solidFill>
                    <a:schemeClr val="bg1"/>
                  </a:solidFill>
                </a:rPr>
                <a:t>Craik, Saskatchewan</a:t>
              </a:r>
            </a:p>
          </p:txBody>
        </p:sp>
      </p:grpSp>
      <p:grpSp>
        <p:nvGrpSpPr>
          <p:cNvPr id="78" name="Group 77">
            <a:extLst>
              <a:ext uri="{FF2B5EF4-FFF2-40B4-BE49-F238E27FC236}">
                <a16:creationId xmlns:a16="http://schemas.microsoft.com/office/drawing/2014/main" id="{CD956D6E-FD02-4778-A7BA-1001D8F3061C}"/>
              </a:ext>
            </a:extLst>
          </p:cNvPr>
          <p:cNvGrpSpPr/>
          <p:nvPr/>
        </p:nvGrpSpPr>
        <p:grpSpPr>
          <a:xfrm>
            <a:off x="5366854" y="3641506"/>
            <a:ext cx="3104046" cy="1970463"/>
            <a:chOff x="5366854" y="3641506"/>
            <a:chExt cx="3104046" cy="1970463"/>
          </a:xfrm>
        </p:grpSpPr>
        <p:pic>
          <p:nvPicPr>
            <p:cNvPr id="64" name="Picture 63">
              <a:extLst>
                <a:ext uri="{FF2B5EF4-FFF2-40B4-BE49-F238E27FC236}">
                  <a16:creationId xmlns:a16="http://schemas.microsoft.com/office/drawing/2014/main" id="{73F79E1B-B5B0-41A4-B884-F58A498D2BA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66855" y="3641507"/>
              <a:ext cx="3104045" cy="1970462"/>
            </a:xfrm>
            <a:prstGeom prst="rect">
              <a:avLst/>
            </a:prstGeom>
            <a:ln w="127000">
              <a:solidFill>
                <a:schemeClr val="bg1"/>
              </a:solidFill>
              <a:miter lim="800000"/>
            </a:ln>
            <a:effectLst>
              <a:outerShdw blurRad="101600" dist="101600" dir="2700000" algn="tl" rotWithShape="0">
                <a:prstClr val="black">
                  <a:alpha val="25000"/>
                </a:prstClr>
              </a:outerShdw>
            </a:effectLst>
          </p:spPr>
        </p:pic>
        <p:sp>
          <p:nvSpPr>
            <p:cNvPr id="74" name="TextBox 73">
              <a:extLst>
                <a:ext uri="{FF2B5EF4-FFF2-40B4-BE49-F238E27FC236}">
                  <a16:creationId xmlns:a16="http://schemas.microsoft.com/office/drawing/2014/main" id="{1486004B-F2D2-4F61-943E-A38C6BA512C9}"/>
                </a:ext>
              </a:extLst>
            </p:cNvPr>
            <p:cNvSpPr txBox="1"/>
            <p:nvPr/>
          </p:nvSpPr>
          <p:spPr>
            <a:xfrm>
              <a:off x="5366854" y="3641506"/>
              <a:ext cx="2227746" cy="369332"/>
            </a:xfrm>
            <a:prstGeom prst="rect">
              <a:avLst/>
            </a:prstGeom>
            <a:noFill/>
          </p:spPr>
          <p:txBody>
            <a:bodyPr wrap="square" rtlCol="0">
              <a:spAutoFit/>
            </a:bodyPr>
            <a:lstStyle/>
            <a:p>
              <a:pPr algn="r"/>
              <a:r>
                <a:rPr lang="en-US" dirty="0">
                  <a:solidFill>
                    <a:schemeClr val="bg1"/>
                  </a:solidFill>
                  <a:effectLst>
                    <a:outerShdw blurRad="38100" dist="38100" dir="2700000" algn="tl">
                      <a:srgbClr val="000000">
                        <a:alpha val="43137"/>
                      </a:srgbClr>
                    </a:outerShdw>
                  </a:effectLst>
                </a:rPr>
                <a:t>University of Guelph</a:t>
              </a:r>
            </a:p>
          </p:txBody>
        </p:sp>
      </p:grpSp>
      <p:grpSp>
        <p:nvGrpSpPr>
          <p:cNvPr id="77" name="Group 76">
            <a:extLst>
              <a:ext uri="{FF2B5EF4-FFF2-40B4-BE49-F238E27FC236}">
                <a16:creationId xmlns:a16="http://schemas.microsoft.com/office/drawing/2014/main" id="{5CC70BE5-65E5-4489-B7D2-07EB495C2B3D}"/>
              </a:ext>
            </a:extLst>
          </p:cNvPr>
          <p:cNvGrpSpPr/>
          <p:nvPr/>
        </p:nvGrpSpPr>
        <p:grpSpPr>
          <a:xfrm>
            <a:off x="9360329" y="1542138"/>
            <a:ext cx="2187399" cy="2933717"/>
            <a:chOff x="9360329" y="1542138"/>
            <a:chExt cx="2187399" cy="2933717"/>
          </a:xfrm>
        </p:grpSpPr>
        <p:pic>
          <p:nvPicPr>
            <p:cNvPr id="66" name="Picture 65">
              <a:extLst>
                <a:ext uri="{FF2B5EF4-FFF2-40B4-BE49-F238E27FC236}">
                  <a16:creationId xmlns:a16="http://schemas.microsoft.com/office/drawing/2014/main" id="{3F60E764-AFA4-49F9-A5EA-2DB2AEFE85F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60330" y="1542138"/>
              <a:ext cx="2156792" cy="2875722"/>
            </a:xfrm>
            <a:prstGeom prst="rect">
              <a:avLst/>
            </a:prstGeom>
            <a:ln w="127000">
              <a:solidFill>
                <a:schemeClr val="bg1"/>
              </a:solidFill>
              <a:miter lim="800000"/>
            </a:ln>
            <a:effectLst>
              <a:outerShdw blurRad="101600" dist="101600" dir="2700000" algn="tl" rotWithShape="0">
                <a:prstClr val="black">
                  <a:alpha val="25000"/>
                </a:prstClr>
              </a:outerShdw>
            </a:effectLst>
          </p:spPr>
        </p:pic>
        <p:sp>
          <p:nvSpPr>
            <p:cNvPr id="75" name="TextBox 74">
              <a:extLst>
                <a:ext uri="{FF2B5EF4-FFF2-40B4-BE49-F238E27FC236}">
                  <a16:creationId xmlns:a16="http://schemas.microsoft.com/office/drawing/2014/main" id="{A936AE95-7DD7-4326-853B-ECBD525D790C}"/>
                </a:ext>
              </a:extLst>
            </p:cNvPr>
            <p:cNvSpPr txBox="1"/>
            <p:nvPr/>
          </p:nvSpPr>
          <p:spPr>
            <a:xfrm>
              <a:off x="9360329" y="3829524"/>
              <a:ext cx="2187399" cy="646331"/>
            </a:xfrm>
            <a:prstGeom prst="rect">
              <a:avLst/>
            </a:prstGeom>
            <a:noFill/>
          </p:spPr>
          <p:txBody>
            <a:bodyPr wrap="square" rtlCol="0">
              <a:spAutoFit/>
            </a:bodyPr>
            <a:lstStyle/>
            <a:p>
              <a:pPr algn="r"/>
              <a:r>
                <a:rPr lang="en-US" dirty="0">
                  <a:solidFill>
                    <a:schemeClr val="bg1"/>
                  </a:solidFill>
                  <a:effectLst>
                    <a:outerShdw blurRad="38100" dist="38100" dir="2700000" algn="tl">
                      <a:srgbClr val="000000">
                        <a:alpha val="43137"/>
                      </a:srgbClr>
                    </a:outerShdw>
                  </a:effectLst>
                </a:rPr>
                <a:t>Ag in the Classroom</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Newfoundland</a:t>
              </a:r>
            </a:p>
          </p:txBody>
        </p:sp>
      </p:grpSp>
      <p:pic>
        <p:nvPicPr>
          <p:cNvPr id="19" name="Picture 18">
            <a:extLst>
              <a:ext uri="{FF2B5EF4-FFF2-40B4-BE49-F238E27FC236}">
                <a16:creationId xmlns:a16="http://schemas.microsoft.com/office/drawing/2014/main" id="{6830759E-E41A-469C-9548-FA0E4A37CA8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39835">
            <a:off x="8141582" y="2248670"/>
            <a:ext cx="4033982" cy="2269115"/>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0" name="Picture 19">
            <a:extLst>
              <a:ext uri="{FF2B5EF4-FFF2-40B4-BE49-F238E27FC236}">
                <a16:creationId xmlns:a16="http://schemas.microsoft.com/office/drawing/2014/main" id="{35B05A95-E741-4452-B9C7-9A50267FB67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50174">
            <a:off x="254818" y="2333003"/>
            <a:ext cx="3909786" cy="2606524"/>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1" name="Picture 20">
            <a:extLst>
              <a:ext uri="{FF2B5EF4-FFF2-40B4-BE49-F238E27FC236}">
                <a16:creationId xmlns:a16="http://schemas.microsoft.com/office/drawing/2014/main" id="{602AC96B-DD9B-47B3-B6E8-F7BA8845A0C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20818335">
            <a:off x="5744786" y="158554"/>
            <a:ext cx="3121880" cy="3595255"/>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2" name="Picture 21">
            <a:extLst>
              <a:ext uri="{FF2B5EF4-FFF2-40B4-BE49-F238E27FC236}">
                <a16:creationId xmlns:a16="http://schemas.microsoft.com/office/drawing/2014/main" id="{71469E2C-75C7-4D31-AB23-650E73E2815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rot="301511">
            <a:off x="1092124" y="370550"/>
            <a:ext cx="2968502" cy="3831772"/>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3" name="Picture 22">
            <a:extLst>
              <a:ext uri="{FF2B5EF4-FFF2-40B4-BE49-F238E27FC236}">
                <a16:creationId xmlns:a16="http://schemas.microsoft.com/office/drawing/2014/main" id="{E212A222-849C-43F3-A659-5B107B6DDBD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356824">
            <a:off x="3929164" y="1973788"/>
            <a:ext cx="4267200" cy="3200400"/>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4" name="Picture 23">
            <a:extLst>
              <a:ext uri="{FF2B5EF4-FFF2-40B4-BE49-F238E27FC236}">
                <a16:creationId xmlns:a16="http://schemas.microsoft.com/office/drawing/2014/main" id="{5B50D627-421F-4354-B27E-56AB6420DB8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21371759">
            <a:off x="4972750" y="3511801"/>
            <a:ext cx="2961383" cy="3445197"/>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5" name="Picture 24">
            <a:extLst>
              <a:ext uri="{FF2B5EF4-FFF2-40B4-BE49-F238E27FC236}">
                <a16:creationId xmlns:a16="http://schemas.microsoft.com/office/drawing/2014/main" id="{8AA7CCBD-B9AC-4F95-9ED2-82DE659AAF3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rot="21403845">
            <a:off x="2330800" y="3947779"/>
            <a:ext cx="3832952" cy="2822126"/>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6" name="Picture 25">
            <a:extLst>
              <a:ext uri="{FF2B5EF4-FFF2-40B4-BE49-F238E27FC236}">
                <a16:creationId xmlns:a16="http://schemas.microsoft.com/office/drawing/2014/main" id="{9EF5E57E-61C9-4E34-8E45-03C989488F86}"/>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rot="21420616">
            <a:off x="214511" y="3427882"/>
            <a:ext cx="3798331" cy="2804887"/>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7" name="Picture 26">
            <a:extLst>
              <a:ext uri="{FF2B5EF4-FFF2-40B4-BE49-F238E27FC236}">
                <a16:creationId xmlns:a16="http://schemas.microsoft.com/office/drawing/2014/main" id="{7A706A05-5B62-4AE1-8291-11A2DA40B88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rot="199048">
            <a:off x="8268723" y="386144"/>
            <a:ext cx="2921453" cy="3895270"/>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8" name="Picture 27">
            <a:extLst>
              <a:ext uri="{FF2B5EF4-FFF2-40B4-BE49-F238E27FC236}">
                <a16:creationId xmlns:a16="http://schemas.microsoft.com/office/drawing/2014/main" id="{7AF2EF0B-68F0-4804-8212-751062451034}"/>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684969">
            <a:off x="2348548" y="666047"/>
            <a:ext cx="3613380" cy="3610369"/>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29" name="Picture 28">
            <a:extLst>
              <a:ext uri="{FF2B5EF4-FFF2-40B4-BE49-F238E27FC236}">
                <a16:creationId xmlns:a16="http://schemas.microsoft.com/office/drawing/2014/main" id="{46B7CFAA-1B92-46EB-AD64-15C7E9B6D9A7}"/>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048325" y="3984683"/>
            <a:ext cx="3715657" cy="2786743"/>
          </a:xfrm>
          <a:prstGeom prst="rect">
            <a:avLst/>
          </a:prstGeom>
          <a:ln w="127000">
            <a:solidFill>
              <a:schemeClr val="bg1"/>
            </a:solidFill>
            <a:miter lim="800000"/>
          </a:ln>
          <a:effectLst>
            <a:outerShdw blurRad="101600" dist="101600" dir="2700000" algn="tl" rotWithShape="0">
              <a:prstClr val="black">
                <a:alpha val="25000"/>
              </a:prstClr>
            </a:outerShdw>
          </a:effectLst>
        </p:spPr>
      </p:pic>
      <p:pic>
        <p:nvPicPr>
          <p:cNvPr id="30" name="Picture 29">
            <a:extLst>
              <a:ext uri="{FF2B5EF4-FFF2-40B4-BE49-F238E27FC236}">
                <a16:creationId xmlns:a16="http://schemas.microsoft.com/office/drawing/2014/main" id="{3D6C50E6-B1E1-4CAC-A20F-37306B062F1F}"/>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rot="21317977">
            <a:off x="5873045" y="992586"/>
            <a:ext cx="3443110" cy="3691804"/>
          </a:xfrm>
          <a:prstGeom prst="rect">
            <a:avLst/>
          </a:prstGeom>
          <a:ln w="127000">
            <a:solidFill>
              <a:schemeClr val="bg1"/>
            </a:solidFill>
            <a:miter lim="800000"/>
          </a:ln>
          <a:effectLst>
            <a:outerShdw blurRad="101600" dist="101600" dir="2700000" algn="tl" rotWithShape="0">
              <a:prstClr val="black">
                <a:alpha val="25000"/>
              </a:prstClr>
            </a:outerShdw>
          </a:effectLst>
        </p:spPr>
      </p:pic>
    </p:spTree>
    <p:custDataLst>
      <p:tags r:id="rId1"/>
    </p:custDataLst>
    <p:extLst>
      <p:ext uri="{BB962C8B-B14F-4D97-AF65-F5344CB8AC3E}">
        <p14:creationId xmlns:p14="http://schemas.microsoft.com/office/powerpoint/2010/main" val="27067909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nodeType="afterEffect">
                                  <p:stCondLst>
                                    <p:cond delay="15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5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450"/>
                            </p:stCondLst>
                            <p:childTnLst>
                              <p:par>
                                <p:cTn id="17" presetID="1" presetClass="entr" presetSubtype="0" fill="hold" nodeType="afterEffect">
                                  <p:stCondLst>
                                    <p:cond delay="15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nodeType="afterEffect">
                                  <p:stCondLst>
                                    <p:cond delay="15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15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900"/>
                            </p:stCondLst>
                            <p:childTnLst>
                              <p:par>
                                <p:cTn id="26" presetID="1" presetClass="entr" presetSubtype="0" fill="hold" nodeType="afterEffect">
                                  <p:stCondLst>
                                    <p:cond delay="15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1050"/>
                            </p:stCondLst>
                            <p:childTnLst>
                              <p:par>
                                <p:cTn id="29" presetID="1" presetClass="entr" presetSubtype="0" fill="hold" nodeType="afterEffect">
                                  <p:stCondLst>
                                    <p:cond delay="15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1200"/>
                            </p:stCondLst>
                            <p:childTnLst>
                              <p:par>
                                <p:cTn id="32" presetID="1" presetClass="entr" presetSubtype="0" fill="hold" nodeType="afterEffect">
                                  <p:stCondLst>
                                    <p:cond delay="15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1350"/>
                            </p:stCondLst>
                            <p:childTnLst>
                              <p:par>
                                <p:cTn id="35" presetID="1" presetClass="entr" presetSubtype="0" fill="hold" nodeType="afterEffect">
                                  <p:stCondLst>
                                    <p:cond delay="150"/>
                                  </p:stCondLst>
                                  <p:childTnLst>
                                    <p:set>
                                      <p:cBhvr>
                                        <p:cTn id="36" dur="1" fill="hold">
                                          <p:stCondLst>
                                            <p:cond delay="0"/>
                                          </p:stCondLst>
                                        </p:cTn>
                                        <p:tgtEl>
                                          <p:spTgt spid="29"/>
                                        </p:tgtEl>
                                        <p:attrNameLst>
                                          <p:attrName>style.visibility</p:attrName>
                                        </p:attrNameLst>
                                      </p:cBhvr>
                                      <p:to>
                                        <p:strVal val="visible"/>
                                      </p:to>
                                    </p:set>
                                  </p:childTnLst>
                                </p:cTn>
                              </p:par>
                            </p:childTnLst>
                          </p:cTn>
                        </p:par>
                        <p:par>
                          <p:cTn id="37" fill="hold">
                            <p:stCondLst>
                              <p:cond delay="1500"/>
                            </p:stCondLst>
                            <p:childTnLst>
                              <p:par>
                                <p:cTn id="38" presetID="1" presetClass="entr" presetSubtype="0" fill="hold" nodeType="afterEffect">
                                  <p:stCondLst>
                                    <p:cond delay="15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fore The Plate Official Trailer _1 (2018)">
            <a:hlinkClick r:id="" action="ppaction://media"/>
            <a:extLst>
              <a:ext uri="{FF2B5EF4-FFF2-40B4-BE49-F238E27FC236}">
                <a16:creationId xmlns:a16="http://schemas.microsoft.com/office/drawing/2014/main" id="{251AF1BA-9561-42C1-8A41-EC079CFC80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49300"/>
            <a:ext cx="12192000" cy="5143500"/>
          </a:xfrm>
          <a:prstGeom prst="rect">
            <a:avLst/>
          </a:prstGeom>
        </p:spPr>
      </p:pic>
    </p:spTree>
    <p:extLst>
      <p:ext uri="{BB962C8B-B14F-4D97-AF65-F5344CB8AC3E}">
        <p14:creationId xmlns:p14="http://schemas.microsoft.com/office/powerpoint/2010/main" val="384574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11CA872-4607-48E5-99E5-C2995AE5C1A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295400"/>
            <a:ext cx="12192000" cy="5562600"/>
          </a:xfrm>
          <a:prstGeom prst="rect">
            <a:avLst/>
          </a:prstGeom>
        </p:spPr>
      </p:pic>
      <p:sp>
        <p:nvSpPr>
          <p:cNvPr id="34" name="Rectangle 33">
            <a:extLst>
              <a:ext uri="{FF2B5EF4-FFF2-40B4-BE49-F238E27FC236}">
                <a16:creationId xmlns:a16="http://schemas.microsoft.com/office/drawing/2014/main" id="{3D50909B-854B-4F1D-8D69-9A575FA3FD31}"/>
              </a:ext>
            </a:extLst>
          </p:cNvPr>
          <p:cNvSpPr/>
          <p:nvPr/>
        </p:nvSpPr>
        <p:spPr>
          <a:xfrm>
            <a:off x="1" y="1551008"/>
            <a:ext cx="12191999" cy="431752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628DA8-E40A-4ED4-ACAE-AD17A42D887F}"/>
              </a:ext>
            </a:extLst>
          </p:cNvPr>
          <p:cNvSpPr>
            <a:spLocks noGrp="1"/>
          </p:cNvSpPr>
          <p:nvPr>
            <p:ph type="title"/>
          </p:nvPr>
        </p:nvSpPr>
        <p:spPr>
          <a:xfrm>
            <a:off x="833438" y="1"/>
            <a:ext cx="11358562" cy="1295399"/>
          </a:xfrm>
        </p:spPr>
        <p:txBody>
          <a:bodyPr>
            <a:normAutofit/>
          </a:bodyPr>
          <a:lstStyle/>
          <a:p>
            <a:r>
              <a:rPr lang="en-US" dirty="0"/>
              <a:t>Canada’s Agriculture Day </a:t>
            </a:r>
            <a:r>
              <a:rPr lang="en-US" sz="5400" dirty="0">
                <a:solidFill>
                  <a:srgbClr val="0070C0"/>
                </a:solidFill>
              </a:rPr>
              <a:t>objectives</a:t>
            </a:r>
            <a:endParaRPr lang="en-US" dirty="0">
              <a:solidFill>
                <a:srgbClr val="0070C0"/>
              </a:solidFill>
            </a:endParaRPr>
          </a:p>
        </p:txBody>
      </p:sp>
      <p:sp>
        <p:nvSpPr>
          <p:cNvPr id="8" name="TextBox 7">
            <a:extLst>
              <a:ext uri="{FF2B5EF4-FFF2-40B4-BE49-F238E27FC236}">
                <a16:creationId xmlns:a16="http://schemas.microsoft.com/office/drawing/2014/main" id="{2BF75420-553A-495E-A700-C5C7F4C90036}"/>
              </a:ext>
            </a:extLst>
          </p:cNvPr>
          <p:cNvSpPr txBox="1"/>
          <p:nvPr/>
        </p:nvSpPr>
        <p:spPr>
          <a:xfrm>
            <a:off x="4533900" y="1625600"/>
            <a:ext cx="1562100" cy="863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0CAC8C25-52B2-4AE5-A607-D73BBD29A124}"/>
              </a:ext>
            </a:extLst>
          </p:cNvPr>
          <p:cNvGrpSpPr/>
          <p:nvPr/>
        </p:nvGrpSpPr>
        <p:grpSpPr>
          <a:xfrm>
            <a:off x="8216899" y="2413000"/>
            <a:ext cx="2430754" cy="3178596"/>
            <a:chOff x="4896942" y="1839702"/>
            <a:chExt cx="2430754" cy="3178596"/>
          </a:xfrm>
          <a:effectLst/>
        </p:grpSpPr>
        <p:pic>
          <p:nvPicPr>
            <p:cNvPr id="18" name="Picture 17">
              <a:extLst>
                <a:ext uri="{FF2B5EF4-FFF2-40B4-BE49-F238E27FC236}">
                  <a16:creationId xmlns:a16="http://schemas.microsoft.com/office/drawing/2014/main" id="{66AFDDAD-F285-421E-8C24-C1FCFBA6C5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96942" y="1839702"/>
              <a:ext cx="2430754" cy="3178596"/>
            </a:xfrm>
            <a:prstGeom prst="rect">
              <a:avLst/>
            </a:prstGeom>
            <a:effectLst>
              <a:outerShdw blurRad="101600" dist="101600" dir="2700000" algn="tl" rotWithShape="0">
                <a:prstClr val="black">
                  <a:alpha val="25000"/>
                </a:prstClr>
              </a:outerShdw>
            </a:effectLst>
          </p:spPr>
        </p:pic>
        <p:sp>
          <p:nvSpPr>
            <p:cNvPr id="7" name="TextBox 6">
              <a:extLst>
                <a:ext uri="{FF2B5EF4-FFF2-40B4-BE49-F238E27FC236}">
                  <a16:creationId xmlns:a16="http://schemas.microsoft.com/office/drawing/2014/main" id="{283D018C-8EC5-4285-91CB-9ED5D1277C1F}"/>
                </a:ext>
              </a:extLst>
            </p:cNvPr>
            <p:cNvSpPr txBox="1"/>
            <p:nvPr/>
          </p:nvSpPr>
          <p:spPr>
            <a:xfrm>
              <a:off x="4996219" y="4154268"/>
              <a:ext cx="22300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Look ahead to </a:t>
              </a:r>
              <a:b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 bright future </a:t>
              </a:r>
            </a:p>
          </p:txBody>
        </p:sp>
      </p:grpSp>
      <p:grpSp>
        <p:nvGrpSpPr>
          <p:cNvPr id="28" name="Group 27">
            <a:extLst>
              <a:ext uri="{FF2B5EF4-FFF2-40B4-BE49-F238E27FC236}">
                <a16:creationId xmlns:a16="http://schemas.microsoft.com/office/drawing/2014/main" id="{F0D99D81-0BCC-4064-A9F5-0CD4D4111644}"/>
              </a:ext>
            </a:extLst>
          </p:cNvPr>
          <p:cNvGrpSpPr/>
          <p:nvPr/>
        </p:nvGrpSpPr>
        <p:grpSpPr>
          <a:xfrm>
            <a:off x="4778118" y="2388336"/>
            <a:ext cx="2430754" cy="3178596"/>
            <a:chOff x="8440446" y="1839702"/>
            <a:chExt cx="2430754" cy="3178596"/>
          </a:xfrm>
          <a:effectLst/>
        </p:grpSpPr>
        <p:pic>
          <p:nvPicPr>
            <p:cNvPr id="16" name="Picture 15">
              <a:extLst>
                <a:ext uri="{FF2B5EF4-FFF2-40B4-BE49-F238E27FC236}">
                  <a16:creationId xmlns:a16="http://schemas.microsoft.com/office/drawing/2014/main" id="{6F4E0A08-9698-4F6B-871A-9E3B1F6D3B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40446" y="1839702"/>
              <a:ext cx="2430754" cy="3178596"/>
            </a:xfrm>
            <a:prstGeom prst="rect">
              <a:avLst/>
            </a:prstGeom>
            <a:effectLst>
              <a:outerShdw blurRad="101600" dist="101600" dir="2700000" algn="tl" rotWithShape="0">
                <a:prstClr val="black">
                  <a:alpha val="25000"/>
                </a:prstClr>
              </a:outerShdw>
            </a:effectLst>
          </p:spPr>
        </p:pic>
        <p:sp>
          <p:nvSpPr>
            <p:cNvPr id="21" name="TextBox 20">
              <a:extLst>
                <a:ext uri="{FF2B5EF4-FFF2-40B4-BE49-F238E27FC236}">
                  <a16:creationId xmlns:a16="http://schemas.microsoft.com/office/drawing/2014/main" id="{3139A83C-D431-4E8D-BF14-F140E6395848}"/>
                </a:ext>
              </a:extLst>
            </p:cNvPr>
            <p:cNvSpPr txBox="1"/>
            <p:nvPr/>
          </p:nvSpPr>
          <p:spPr>
            <a:xfrm>
              <a:off x="8610600" y="4154268"/>
              <a:ext cx="2070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Connect with Canadians</a:t>
              </a:r>
            </a:p>
          </p:txBody>
        </p:sp>
      </p:grpSp>
      <p:grpSp>
        <p:nvGrpSpPr>
          <p:cNvPr id="30" name="Group 29">
            <a:extLst>
              <a:ext uri="{FF2B5EF4-FFF2-40B4-BE49-F238E27FC236}">
                <a16:creationId xmlns:a16="http://schemas.microsoft.com/office/drawing/2014/main" id="{3205A0CE-3640-4CFC-9D73-E070EDD8B8F0}"/>
              </a:ext>
            </a:extLst>
          </p:cNvPr>
          <p:cNvGrpSpPr/>
          <p:nvPr/>
        </p:nvGrpSpPr>
        <p:grpSpPr>
          <a:xfrm>
            <a:off x="1292534" y="2357734"/>
            <a:ext cx="2477558" cy="3239800"/>
            <a:chOff x="1308853" y="1784436"/>
            <a:chExt cx="2477558" cy="3239800"/>
          </a:xfrm>
          <a:effectLst/>
        </p:grpSpPr>
        <p:pic>
          <p:nvPicPr>
            <p:cNvPr id="23" name="Picture 22">
              <a:extLst>
                <a:ext uri="{FF2B5EF4-FFF2-40B4-BE49-F238E27FC236}">
                  <a16:creationId xmlns:a16="http://schemas.microsoft.com/office/drawing/2014/main" id="{D45EF339-9372-4A40-B85F-D14CC6EF240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08853" y="1784436"/>
              <a:ext cx="2477558" cy="3239800"/>
            </a:xfrm>
            <a:prstGeom prst="rect">
              <a:avLst/>
            </a:prstGeom>
            <a:effectLst>
              <a:outerShdw blurRad="101600" dist="101600" dir="2700000" algn="tl" rotWithShape="0">
                <a:prstClr val="black">
                  <a:alpha val="25000"/>
                </a:prstClr>
              </a:outerShdw>
            </a:effectLst>
          </p:spPr>
        </p:pic>
        <p:sp>
          <p:nvSpPr>
            <p:cNvPr id="6" name="TextBox 5">
              <a:extLst>
                <a:ext uri="{FF2B5EF4-FFF2-40B4-BE49-F238E27FC236}">
                  <a16:creationId xmlns:a16="http://schemas.microsoft.com/office/drawing/2014/main" id="{50D7B3E9-B9F1-4362-A0EA-6ABA90D49BAC}"/>
                </a:ext>
              </a:extLst>
            </p:cNvPr>
            <p:cNvSpPr txBox="1"/>
            <p:nvPr/>
          </p:nvSpPr>
          <p:spPr>
            <a:xfrm>
              <a:off x="1492148" y="4154268"/>
              <a:ext cx="21554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Celebrate Canadian agriculture and food</a:t>
              </a:r>
            </a:p>
          </p:txBody>
        </p:sp>
      </p:grpSp>
      <p:sp>
        <p:nvSpPr>
          <p:cNvPr id="35" name="TextBox 34">
            <a:extLst>
              <a:ext uri="{FF2B5EF4-FFF2-40B4-BE49-F238E27FC236}">
                <a16:creationId xmlns:a16="http://schemas.microsoft.com/office/drawing/2014/main" id="{A72D2A0D-295D-4DBD-850E-105FA48D42DF}"/>
              </a:ext>
            </a:extLst>
          </p:cNvPr>
          <p:cNvSpPr txBox="1"/>
          <p:nvPr/>
        </p:nvSpPr>
        <p:spPr>
          <a:xfrm>
            <a:off x="833438" y="1758463"/>
            <a:ext cx="105203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Build a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bridge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between the industry and consumers</a:t>
            </a:r>
          </a:p>
        </p:txBody>
      </p:sp>
      <p:sp>
        <p:nvSpPr>
          <p:cNvPr id="38" name="Rectangle 37">
            <a:extLst>
              <a:ext uri="{FF2B5EF4-FFF2-40B4-BE49-F238E27FC236}">
                <a16:creationId xmlns:a16="http://schemas.microsoft.com/office/drawing/2014/main" id="{FCFB5510-9337-4C20-897C-5EF89B29EB40}"/>
              </a:ext>
            </a:extLst>
          </p:cNvPr>
          <p:cNvSpPr/>
          <p:nvPr/>
        </p:nvSpPr>
        <p:spPr>
          <a:xfrm>
            <a:off x="9735344" y="396056"/>
            <a:ext cx="1618456"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lumMod val="50000"/>
                    <a:lumOff val="50000"/>
                    <a:alpha val="80000"/>
                  </a:prstClr>
                </a:solidFill>
                <a:effectLst/>
                <a:uLnTx/>
                <a:uFillTx/>
                <a:latin typeface="Calibri" panose="020F0502020204030204"/>
                <a:ea typeface="+mn-ea"/>
                <a:cs typeface="+mn-cs"/>
              </a:rPr>
              <a:t>#</a:t>
            </a:r>
            <a:r>
              <a:rPr kumimoji="0" lang="en-CA" sz="2400" b="0" i="0" u="none" strike="noStrike" kern="1200" cap="none" spc="0" normalizeH="0" baseline="0" noProof="0" dirty="0" err="1">
                <a:ln>
                  <a:noFill/>
                </a:ln>
                <a:solidFill>
                  <a:prstClr val="black">
                    <a:lumMod val="50000"/>
                    <a:lumOff val="50000"/>
                    <a:alpha val="80000"/>
                  </a:prstClr>
                </a:solidFill>
                <a:effectLst/>
                <a:uLnTx/>
                <a:uFillTx/>
                <a:latin typeface="Calibri" panose="020F0502020204030204"/>
                <a:ea typeface="+mn-ea"/>
                <a:cs typeface="+mn-cs"/>
              </a:rPr>
              <a:t>CdnAgDay</a:t>
            </a:r>
            <a:endParaRPr kumimoji="0" lang="en-CA" sz="2400" b="0" i="0" u="none" strike="noStrike" kern="1200" cap="none" spc="0" normalizeH="0" baseline="0" noProof="0" dirty="0">
              <a:ln>
                <a:noFill/>
              </a:ln>
              <a:solidFill>
                <a:prstClr val="black">
                  <a:lumMod val="50000"/>
                  <a:lumOff val="50000"/>
                  <a:alpha val="80000"/>
                </a:prstClr>
              </a:solidFill>
              <a:effectLst/>
              <a:uLnTx/>
              <a:uFillTx/>
              <a:latin typeface="Calibri" panose="020F0502020204030204"/>
              <a:ea typeface="+mn-ea"/>
              <a:cs typeface="+mn-cs"/>
            </a:endParaRPr>
          </a:p>
        </p:txBody>
      </p:sp>
      <p:pic>
        <p:nvPicPr>
          <p:cNvPr id="19" name="FCC logo">
            <a:extLst>
              <a:ext uri="{FF2B5EF4-FFF2-40B4-BE49-F238E27FC236}">
                <a16:creationId xmlns:a16="http://schemas.microsoft.com/office/drawing/2014/main" id="{DB9E47BF-895A-4B34-8D63-A08241B4521D}"/>
              </a:ext>
            </a:extLst>
          </p:cNvPr>
          <p:cNvPicPr>
            <a:picLocks noChangeAspect="1"/>
          </p:cNvPicPr>
          <p:nvPr>
            <p:custDataLst>
              <p:tags r:id="rId1"/>
            </p:custDataLst>
          </p:nvPr>
        </p:nvPicPr>
        <p:blipFill>
          <a:blip r:embed="rId8">
            <a:extLst>
              <a:ext uri="{28A0092B-C50C-407E-A947-70E740481C1C}">
                <a14:useLocalDpi xmlns:a14="http://schemas.microsoft.com/office/drawing/2010/main"/>
              </a:ext>
            </a:extLst>
          </a:blip>
          <a:stretch>
            <a:fillRect/>
          </a:stretch>
        </p:blipFill>
        <p:spPr>
          <a:xfrm>
            <a:off x="10462788" y="5889456"/>
            <a:ext cx="1753274" cy="986589"/>
          </a:xfrm>
          <a:prstGeom prst="rect">
            <a:avLst/>
          </a:prstGeom>
        </p:spPr>
      </p:pic>
    </p:spTree>
    <p:extLst>
      <p:ext uri="{BB962C8B-B14F-4D97-AF65-F5344CB8AC3E}">
        <p14:creationId xmlns:p14="http://schemas.microsoft.com/office/powerpoint/2010/main" val="48955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9187"/>
            <a:ext cx="12192000" cy="1689812"/>
          </a:xfrm>
        </p:spPr>
        <p:txBody>
          <a:bodyPr>
            <a:normAutofit/>
          </a:bodyPr>
          <a:lstStyle/>
          <a:p>
            <a:pPr algn="ctr"/>
            <a:r>
              <a:rPr lang="en-US" dirty="0"/>
              <a:t>Why are we all so </a:t>
            </a:r>
            <a:r>
              <a:rPr lang="en-US" sz="5400" dirty="0">
                <a:solidFill>
                  <a:srgbClr val="C00000"/>
                </a:solidFill>
              </a:rPr>
              <a:t>passionate</a:t>
            </a:r>
            <a:r>
              <a:rPr lang="en-US" dirty="0"/>
              <a:t>?</a:t>
            </a:r>
          </a:p>
        </p:txBody>
      </p:sp>
      <p:pic>
        <p:nvPicPr>
          <p:cNvPr id="7" name="Logo"/>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10438726" y="5871411"/>
            <a:ext cx="1753274" cy="986589"/>
          </a:xfrm>
          <a:prstGeom prst="rect">
            <a:avLst/>
          </a:prstGeom>
        </p:spPr>
      </p:pic>
      <p:pic>
        <p:nvPicPr>
          <p:cNvPr id="5" name="Picture 5" descr="S:\Presentation Photos\People\FCC customers\Lisa Jenereaux_NS_1882_ppt.jpg">
            <a:extLst>
              <a:ext uri="{FF2B5EF4-FFF2-40B4-BE49-F238E27FC236}">
                <a16:creationId xmlns:a16="http://schemas.microsoft.com/office/drawing/2014/main" id="{9F6C64C9-E4DB-438A-A047-D75799AA011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112489" y="3447048"/>
            <a:ext cx="3073400" cy="17271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Presentation Photos\People\FCC customers\Martin Beauregard and Vivianne Labranche QC_4863_ppt.jpg">
            <a:extLst>
              <a:ext uri="{FF2B5EF4-FFF2-40B4-BE49-F238E27FC236}">
                <a16:creationId xmlns:a16="http://schemas.microsoft.com/office/drawing/2014/main" id="{3AB4C0CE-C640-420D-87C9-A73388BB2B2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571" y="3447045"/>
            <a:ext cx="3048778" cy="1733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S:\Presentation Photos\People\FCC customers\20140130GregHuszar9091.jpg">
            <a:extLst>
              <a:ext uri="{FF2B5EF4-FFF2-40B4-BE49-F238E27FC236}">
                <a16:creationId xmlns:a16="http://schemas.microsoft.com/office/drawing/2014/main" id="{D4D68BB5-C703-4702-9568-BAE2914D74E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185889" y="5174246"/>
            <a:ext cx="3022600" cy="1701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S:\Presentation Photos\People\FCC customers\20140313GregHuszar4134.jpg">
            <a:extLst>
              <a:ext uri="{FF2B5EF4-FFF2-40B4-BE49-F238E27FC236}">
                <a16:creationId xmlns:a16="http://schemas.microsoft.com/office/drawing/2014/main" id="{64C24611-2756-45DF-B1BF-955B39448C4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112489" y="5174246"/>
            <a:ext cx="3073401" cy="1701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S:\Presentation Photos\People\FCC customers\Chris Page_MB_9202_ppt.jpg">
            <a:extLst>
              <a:ext uri="{FF2B5EF4-FFF2-40B4-BE49-F238E27FC236}">
                <a16:creationId xmlns:a16="http://schemas.microsoft.com/office/drawing/2014/main" id="{70ACC069-91B1-495A-965C-1D5780EED33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r="-1"/>
          <a:stretch/>
        </p:blipFill>
        <p:spPr bwMode="auto">
          <a:xfrm>
            <a:off x="9185889" y="3447045"/>
            <a:ext cx="3022600" cy="17272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S:\Presentation Photos\People\FCC customers\Cordel_roping_cattle_AB_4917_ppt.jpg">
            <a:extLst>
              <a:ext uri="{FF2B5EF4-FFF2-40B4-BE49-F238E27FC236}">
                <a16:creationId xmlns:a16="http://schemas.microsoft.com/office/drawing/2014/main" id="{79AED5F7-A3AE-4C48-907B-DB5F5D0005CD}"/>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9185889" y="-4348"/>
            <a:ext cx="3022600" cy="1727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9" descr="S:\Presentation Photos\People\FCC customers\couple in feild.jpg">
            <a:extLst>
              <a:ext uri="{FF2B5EF4-FFF2-40B4-BE49-F238E27FC236}">
                <a16:creationId xmlns:a16="http://schemas.microsoft.com/office/drawing/2014/main" id="{7F3F16B2-B125-4072-B73C-5759CD30493E}"/>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340" y="-4348"/>
            <a:ext cx="3036868" cy="1727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3" descr="S:\Presentation Photos\People\FCC customers\Delta View Farms Ltd_BC_1700_ppt.jpg">
            <a:extLst>
              <a:ext uri="{FF2B5EF4-FFF2-40B4-BE49-F238E27FC236}">
                <a16:creationId xmlns:a16="http://schemas.microsoft.com/office/drawing/2014/main" id="{476EA05B-1936-4AFE-BA15-99C2F602897F}"/>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b="-2"/>
          <a:stretch/>
        </p:blipFill>
        <p:spPr bwMode="auto">
          <a:xfrm>
            <a:off x="6112489" y="-4350"/>
            <a:ext cx="3073400" cy="17272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S:\Presentation Photos\People\FCC customers\Duncan sister_SK_0771_ppt.jpg">
            <a:extLst>
              <a:ext uri="{FF2B5EF4-FFF2-40B4-BE49-F238E27FC236}">
                <a16:creationId xmlns:a16="http://schemas.microsoft.com/office/drawing/2014/main" id="{F617F32D-838A-4A17-AD31-6E86F42014F2}"/>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3041207" y="5174245"/>
            <a:ext cx="3071281" cy="1701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5" descr="S:\Presentation Photos\People\FCC customers\Earl Wagner_ON_9582_ppt.jpg">
            <a:extLst>
              <a:ext uri="{FF2B5EF4-FFF2-40B4-BE49-F238E27FC236}">
                <a16:creationId xmlns:a16="http://schemas.microsoft.com/office/drawing/2014/main" id="{D4DE88DD-0C02-4862-A720-03F324EBAD7D}"/>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041207" y="3447046"/>
            <a:ext cx="3071281" cy="1727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Presentation Photos\People\FCC customers\Grape harvest_ppt.jpg">
            <a:extLst>
              <a:ext uri="{FF2B5EF4-FFF2-40B4-BE49-F238E27FC236}">
                <a16:creationId xmlns:a16="http://schemas.microsoft.com/office/drawing/2014/main" id="{54EC433A-1E04-4DA4-A776-38B7A28AFB05}"/>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l="-2"/>
          <a:stretch/>
        </p:blipFill>
        <p:spPr bwMode="auto">
          <a:xfrm>
            <a:off x="3041206" y="-4350"/>
            <a:ext cx="3071283" cy="172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1" descr="S:\Presentation Photos\People\FCC customers\dairy operation_QC_5297_ppt.jpg">
            <a:extLst>
              <a:ext uri="{FF2B5EF4-FFF2-40B4-BE49-F238E27FC236}">
                <a16:creationId xmlns:a16="http://schemas.microsoft.com/office/drawing/2014/main" id="{9DB0A433-AF98-4EF5-ACAF-847A284250B8}"/>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 y="5174246"/>
            <a:ext cx="3049102" cy="1708655"/>
          </a:xfrm>
          <a:prstGeom prst="rect">
            <a:avLst/>
          </a:prstGeom>
          <a:noFill/>
          <a:extLst>
            <a:ext uri="{909E8E84-426E-40DD-AFC4-6F175D3DCCD1}">
              <a14:hiddenFill xmlns:a14="http://schemas.microsoft.com/office/drawing/2010/main">
                <a:solidFill>
                  <a:srgbClr val="FFFFFF"/>
                </a:solidFill>
              </a14:hiddenFill>
            </a:ext>
          </a:extLst>
        </p:spPr>
      </p:pic>
      <p:pic>
        <p:nvPicPr>
          <p:cNvPr id="20" name="FCC logo">
            <a:extLst>
              <a:ext uri="{FF2B5EF4-FFF2-40B4-BE49-F238E27FC236}">
                <a16:creationId xmlns:a16="http://schemas.microsoft.com/office/drawing/2014/main" id="{4E836520-F704-458B-B34E-61481A110D87}"/>
              </a:ext>
            </a:extLst>
          </p:cNvPr>
          <p:cNvPicPr>
            <a:picLocks noChangeAspect="1"/>
          </p:cNvPicPr>
          <p:nvPr>
            <p:custDataLst>
              <p:tags r:id="rId2"/>
            </p:custDataLst>
          </p:nvPr>
        </p:nvPicPr>
        <p:blipFill>
          <a:blip r:embed="rId4">
            <a:extLst>
              <a:ext uri="{28A0092B-C50C-407E-A947-70E740481C1C}">
                <a14:useLocalDpi xmlns:a14="http://schemas.microsoft.com/office/drawing/2010/main"/>
              </a:ext>
            </a:extLst>
          </a:blip>
          <a:stretch>
            <a:fillRect/>
          </a:stretch>
        </p:blipFill>
        <p:spPr>
          <a:xfrm>
            <a:off x="10462788" y="5889456"/>
            <a:ext cx="1753274" cy="986589"/>
          </a:xfrm>
          <a:prstGeom prst="rect">
            <a:avLst/>
          </a:prstGeom>
        </p:spPr>
      </p:pic>
    </p:spTree>
    <p:extLst>
      <p:ext uri="{BB962C8B-B14F-4D97-AF65-F5344CB8AC3E}">
        <p14:creationId xmlns:p14="http://schemas.microsoft.com/office/powerpoint/2010/main" val="11933793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JPGQUALITY" val="95"/>
  <p:tag name="BASENAME" val="FCC-sample"/>
  <p:tag name="SAVETOFOLDER" val="C:\Users\JohReh\ownCloud\Clients\10_MIO_FCC\"/>
  <p:tag name="IMAGEWIDTH" val="500"/>
  <p:tag name="IMAGEHEIGHT" val="281"/>
  <p:tag name="EXPORTRANGE" val="SlideRange"/>
  <p:tag name="EXPORTSLIDERANGE" val="2"/>
  <p:tag name="SIZEBY" val="PIXELS"/>
  <p:tag name="EXPORTAS" val="PNG"/>
  <p:tag name="NUMBERFORMAT" val="0000"/>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MIO_EKGUID" val="236c9570-ed23-488d-aa8e-0e210a3f8cef"/>
  <p:tag name="MIO_GUID" val="f277d80c-b1ec-4352-944d-73628b49accf"/>
  <p:tag name="MIO_UPDATE" val="True"/>
  <p:tag name="MIO_VERSION" val="12.02.2018 16:52:31"/>
  <p:tag name="MIO_DBID" val="98425B6A-B57B-45BD-B6BE-634B028A10D9"/>
  <p:tag name="MIO_LASTDOWNLOADED" val="14.02.2018 12:18:59"/>
  <p:tag name="MIO_OBJECTNAME" val="shutterstock_303019094"/>
  <p:tag name="MIO_LASTEDITORNAME" val="Chris Bonk"/>
</p:tagLst>
</file>

<file path=ppt/tags/tag11.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0.02.2018 15:57:41"/>
  <p:tag name="MIO_OBJECTNAME" val="FCC logo"/>
  <p:tag name="MIO_LASTEDITORNAME" val="Chris Bonk"/>
</p:tagLst>
</file>

<file path=ppt/tags/tag12.xml><?xml version="1.0" encoding="utf-8"?>
<p:tagLst xmlns:a="http://schemas.openxmlformats.org/drawingml/2006/main" xmlns:r="http://schemas.openxmlformats.org/officeDocument/2006/relationships" xmlns:p="http://schemas.openxmlformats.org/presentationml/2006/main">
  <p:tag name="MIO_GUID" val="ee64fd4e-74ce-4284-a949-0a70578beefb"/>
  <p:tag name="MIO_EKGUID" val="b5ad7446-a47d-4140-8a94-085999723524"/>
  <p:tag name="MIO_UPDATE" val="True"/>
  <p:tag name="MIO_VERSION" val="18.09.2017 12:32:23"/>
  <p:tag name="MIO_DBID" val="25C89224-3BD0-4DAE-9699-6AD9CAF4AB96"/>
  <p:tag name="MIO_LASTDOWNLOADED" val="18.09.2017 12:32:23"/>
  <p:tag name="MIO_OBJECTNAME" val="How we operate"/>
  <p:tag name="MIO_LASTEDITORNAME" val="Chris Bonk"/>
  <p:tag name="MIO_STRING_IGNORE_CHECKSUM_FOR_NEXT_SAVE" val="False"/>
</p:tagLst>
</file>

<file path=ppt/tags/tag13.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8.09.2017 12:09:21"/>
  <p:tag name="MIO_OBJECTNAME" val="Logo"/>
  <p:tag name="MIO_LASTEDITORNAME" val="Chris Bonk"/>
</p:tagLst>
</file>

<file path=ppt/tags/tag14.xml><?xml version="1.0" encoding="utf-8"?>
<p:tagLst xmlns:a="http://schemas.openxmlformats.org/drawingml/2006/main" xmlns:r="http://schemas.openxmlformats.org/officeDocument/2006/relationships" xmlns:p="http://schemas.openxmlformats.org/presentationml/2006/main">
  <p:tag name="MIO_GUID" val="ee64fd4e-74ce-4284-a949-0a70578beefb"/>
  <p:tag name="MIO_EKGUID" val="b5ad7446-a47d-4140-8a94-085999723524"/>
  <p:tag name="MIO_UPDATE" val="True"/>
  <p:tag name="MIO_VERSION" val="18.09.2017 12:32:23"/>
  <p:tag name="MIO_DBID" val="25C89224-3BD0-4DAE-9699-6AD9CAF4AB96"/>
  <p:tag name="MIO_LASTDOWNLOADED" val="18.09.2017 12:32:23"/>
  <p:tag name="MIO_OBJECTNAME" val="How we operate"/>
  <p:tag name="MIO_LASTEDITORNAME" val="Chris Bonk"/>
  <p:tag name="MIO_STRING_IGNORE_CHECKSUM_FOR_NEXT_SAVE" val="False"/>
</p:tagLst>
</file>

<file path=ppt/tags/tag15.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8.09.2017 12:09:21"/>
  <p:tag name="MIO_OBJECTNAME" val="Logo"/>
  <p:tag name="MIO_LASTEDITORNAME" val="Chris Bonk"/>
</p:tagLst>
</file>

<file path=ppt/tags/tag16.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6.02.2018 12:27:47"/>
  <p:tag name="MIO_OBJECTNAME" val="FCC logo"/>
  <p:tag name="MIO_LASTEDITORNAME" val="Chris Bonk"/>
</p:tagLst>
</file>

<file path=ppt/tags/tag17.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3.10.2017 11:53:02"/>
  <p:tag name="MIO_OBJECTNAME" val="Logo"/>
  <p:tag name="MIO_LASTEDITORNAME" val="Chris Bonk"/>
</p:tagLst>
</file>

<file path=ppt/tags/tag18.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0.02.2018 11:16:30"/>
  <p:tag name="MIO_OBJECTNAME" val="FCC logo"/>
  <p:tag name="MIO_LASTEDITORNAME" val="Chris Bonk"/>
</p:tagLst>
</file>

<file path=ppt/tags/tag19.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3.10.2017 11:53:02"/>
  <p:tag name="MIO_OBJECTNAME" val="Logo"/>
  <p:tag name="MIO_LASTEDITORNAME" val="Chris Bonk"/>
</p:tagLst>
</file>

<file path=ppt/tags/tag2.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20.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0.02.2018 11:16:30"/>
  <p:tag name="MIO_OBJECTNAME" val="FCC logo"/>
  <p:tag name="MIO_LASTEDITORNAME" val="Chris Bonk"/>
</p:tagLst>
</file>

<file path=ppt/tags/tag21.xml><?xml version="1.0" encoding="utf-8"?>
<p:tagLst xmlns:a="http://schemas.openxmlformats.org/drawingml/2006/main" xmlns:r="http://schemas.openxmlformats.org/officeDocument/2006/relationships" xmlns:p="http://schemas.openxmlformats.org/presentationml/2006/main">
  <p:tag name="MIO_EKGUID" val="8b498b3c-7b83-4845-ad39-9ca998d8ebfb"/>
  <p:tag name="MIO_GUID" val="665c1484-cb0e-4cc7-bbaf-c646b7eed4f6"/>
  <p:tag name="MIO_UPDATE" val="True"/>
  <p:tag name="MIO_VERSION" val="04.12.2017 20:05:26"/>
  <p:tag name="MIO_DBID" val="98425B6A-B57B-45BD-B6BE-634B028A10D9"/>
  <p:tag name="MIO_LASTDOWNLOADED" val="26.02.2018 11:37:41"/>
  <p:tag name="MIO_OBJECTNAME" val="shutterstock_120759475"/>
  <p:tag name="MIO_LASTEDITORNAME" val="Chris Bonk"/>
</p:tagLst>
</file>

<file path=ppt/tags/tag22.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6.02.2018 11:38:57"/>
  <p:tag name="MIO_OBJECTNAME" val="FCC logo"/>
  <p:tag name="MIO_LASTEDITORNAME" val="Chris Bonk"/>
</p:tagLst>
</file>

<file path=ppt/tags/tag23.xml><?xml version="1.0" encoding="utf-8"?>
<p:tagLst xmlns:a="http://schemas.openxmlformats.org/drawingml/2006/main" xmlns:r="http://schemas.openxmlformats.org/officeDocument/2006/relationships" xmlns:p="http://schemas.openxmlformats.org/presentationml/2006/main">
  <p:tag name="MIO_EKGUID" val="1e26772e-a52a-4197-9ae5-f99b09bc20b6"/>
  <p:tag name="MIO_GUID" val="d334e5c6-ad55-4f4b-9ae8-26aa6c7aa8e6"/>
  <p:tag name="MIO_UPDATE" val="True"/>
  <p:tag name="MIO_VERSION" val="30.11.2017 16:37:48"/>
  <p:tag name="MIO_DBID" val="98425B6A-B57B-45BD-B6BE-634B028A10D9"/>
  <p:tag name="MIO_LASTDOWNLOADED" val="26.02.2018 11:52:11"/>
  <p:tag name="MIO_OBJECTNAME" val="20130131GregHuszar9487"/>
  <p:tag name="MIO_LASTEDITORNAME" val="Chris Bonk"/>
</p:tagLst>
</file>

<file path=ppt/tags/tag24.xml><?xml version="1.0" encoding="utf-8"?>
<p:tagLst xmlns:a="http://schemas.openxmlformats.org/drawingml/2006/main" xmlns:r="http://schemas.openxmlformats.org/officeDocument/2006/relationships" xmlns:p="http://schemas.openxmlformats.org/presentationml/2006/main">
  <p:tag name="MIO_EKGUID" val="15be687e-8a77-41ab-a56f-82cd698bab10"/>
  <p:tag name="MIO_GUID" val="a710cf79-5c72-40fa-a95f-3141e65a2b8e"/>
  <p:tag name="MIO_UPDATE" val="True"/>
  <p:tag name="MIO_VERSION" val="04.12.2017 18:05:28"/>
  <p:tag name="MIO_DBID" val="98425B6A-B57B-45BD-B6BE-634B028A10D9"/>
  <p:tag name="MIO_LASTDOWNLOADED" val="26.02.2018 11:46:15"/>
  <p:tag name="MIO_OBJECTNAME" val="shutterstock_558271735"/>
  <p:tag name="MIO_LASTEDITORNAME" val="Chris Bonk"/>
</p:tagLst>
</file>

<file path=ppt/tags/tag25.xml><?xml version="1.0" encoding="utf-8"?>
<p:tagLst xmlns:a="http://schemas.openxmlformats.org/drawingml/2006/main" xmlns:r="http://schemas.openxmlformats.org/officeDocument/2006/relationships" xmlns:p="http://schemas.openxmlformats.org/presentationml/2006/main">
  <p:tag name="MIO_EKGUID" val="09b3ad63-cbad-4c17-a626-16309598633b"/>
  <p:tag name="MIO_GUID" val="606eb344-7f11-43c6-b271-71a2b5c627e8"/>
  <p:tag name="MIO_UPDATE" val="True"/>
  <p:tag name="MIO_VERSION" val="30.11.2017 16:38:54"/>
  <p:tag name="MIO_DBID" val="98425B6A-B57B-45BD-B6BE-634B028A10D9"/>
  <p:tag name="MIO_LASTDOWNLOADED" val="26.02.2018 13:34:28"/>
  <p:tag name="MIO_OBJECTNAME" val="20140816GregHuszar3887"/>
  <p:tag name="MIO_LASTEDITORNAME" val="Chris Bonk"/>
</p:tagLst>
</file>

<file path=ppt/tags/tag26.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6.02.2018 12:24:05"/>
  <p:tag name="MIO_OBJECTNAME" val="FCC logo"/>
  <p:tag name="MIO_LASTEDITORNAME" val="Chris Bonk"/>
</p:tagLst>
</file>

<file path=ppt/tags/tag27.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28.xml><?xml version="1.0" encoding="utf-8"?>
<p:tagLst xmlns:a="http://schemas.openxmlformats.org/drawingml/2006/main" xmlns:r="http://schemas.openxmlformats.org/officeDocument/2006/relationships" xmlns:p="http://schemas.openxmlformats.org/presentationml/2006/main">
  <p:tag name="MIO_EKGUID" val="9c57f849-06c3-40bd-ba2b-e13d53e4c049"/>
  <p:tag name="MIO_GUID" val="bb009108-bb59-4bb1-aa8c-5e8b52b7cb6e"/>
  <p:tag name="MIO_UPDATE" val="True"/>
  <p:tag name="MIO_VERSION" val="30.11.2017 16:40:13"/>
  <p:tag name="MIO_DBID" val="98425B6A-B57B-45BD-B6BE-634B028A10D9"/>
  <p:tag name="MIO_LASTDOWNLOADED" val="20.02.2018 11:35:18"/>
  <p:tag name="MIO_OBJECTNAME" val="20150924GregHuszar0113"/>
  <p:tag name="MIO_LASTEDITORNAME" val="Chris Bonk"/>
</p:tagLst>
</file>

<file path=ppt/tags/tag29.xml><?xml version="1.0" encoding="utf-8"?>
<p:tagLst xmlns:a="http://schemas.openxmlformats.org/drawingml/2006/main" xmlns:r="http://schemas.openxmlformats.org/officeDocument/2006/relationships" xmlns:p="http://schemas.openxmlformats.org/presentationml/2006/main">
  <p:tag name="MIO_EKGUID" val="9c57f849-06c3-40bd-ba2b-e13d53e4c049"/>
  <p:tag name="MIO_GUID" val="bb009108-bb59-4bb1-aa8c-5e8b52b7cb6e"/>
  <p:tag name="MIO_UPDATE" val="True"/>
  <p:tag name="MIO_VERSION" val="30.11.2017 16:40:13"/>
  <p:tag name="MIO_DBID" val="98425B6A-B57B-45BD-B6BE-634B028A10D9"/>
  <p:tag name="MIO_LASTDOWNLOADED" val="20.02.2018 11:35:18"/>
  <p:tag name="MIO_OBJECTNAME" val="20150924GregHuszar0113"/>
  <p:tag name="MIO_LASTEDITORNAME" val="Chris Bonk"/>
</p:tagLst>
</file>

<file path=ppt/tags/tag3.xml><?xml version="1.0" encoding="utf-8"?>
<p:tagLst xmlns:a="http://schemas.openxmlformats.org/drawingml/2006/main" xmlns:r="http://schemas.openxmlformats.org/officeDocument/2006/relationships" xmlns:p="http://schemas.openxmlformats.org/presentationml/2006/main">
  <p:tag name="MIO_FALLBACK_LAYOUT" val="7"/>
  <p:tag name="MIO_SHOW_DATE" val="False"/>
  <p:tag name="MIO_SHOW_FOOTER" val="False"/>
  <p:tag name="MIO_SHOW_PAGENUMBER" val="False"/>
  <p:tag name="MIO_AVOID_BLANK_LAYOUT" val="True"/>
  <p:tag name="MIO_CD_LAYOUT_VALID_AREA" val="False"/>
  <p:tag name="MIO_NUMBER_OF_VALID_LAYOUTS" val="10"/>
  <p:tag name="MIO_HDS" val="True"/>
  <p:tag name="MIO_SKIPVERSION" val="01.01.0001 00:00:00"/>
  <p:tag name="MIO_EKGUID" val="39c368cd-df58-42ae-86f4-5b81126fbb56"/>
  <p:tag name="MIO_UPDATE" val="True"/>
  <p:tag name="MIO_VERSION" val="03.11.2017 05:45:42"/>
  <p:tag name="MIO_DBID" val="98425B6A-B57B-45BD-B6BE-634B028A10D9"/>
  <p:tag name="MIO_LASTDOWNLOADED" val="07.12.2017 09:41:24"/>
  <p:tag name="MIO_OBJECTNAME" val="FCC Theme"/>
  <p:tag name="MIO_CDID" val="451eeb19-c04f-4baa-b219-473a5b7aed7c"/>
</p:tagLst>
</file>

<file path=ppt/tags/tag30.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31.xml><?xml version="1.0" encoding="utf-8"?>
<p:tagLst xmlns:a="http://schemas.openxmlformats.org/drawingml/2006/main" xmlns:r="http://schemas.openxmlformats.org/officeDocument/2006/relationships" xmlns:p="http://schemas.openxmlformats.org/presentationml/2006/main">
  <p:tag name="MIO_EKGUID" val="9c57f849-06c3-40bd-ba2b-e13d53e4c049"/>
  <p:tag name="MIO_GUID" val="bb009108-bb59-4bb1-aa8c-5e8b52b7cb6e"/>
  <p:tag name="MIO_UPDATE" val="True"/>
  <p:tag name="MIO_VERSION" val="30.11.2017 16:40:13"/>
  <p:tag name="MIO_DBID" val="98425B6A-B57B-45BD-B6BE-634B028A10D9"/>
  <p:tag name="MIO_LASTDOWNLOADED" val="20.02.2018 11:35:18"/>
  <p:tag name="MIO_OBJECTNAME" val="20150924GregHuszar0113"/>
  <p:tag name="MIO_LASTEDITORNAME" val="Chris Bonk"/>
</p:tagLst>
</file>

<file path=ppt/tags/tag32.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33.xml><?xml version="1.0" encoding="utf-8"?>
<p:tagLst xmlns:a="http://schemas.openxmlformats.org/drawingml/2006/main" xmlns:r="http://schemas.openxmlformats.org/officeDocument/2006/relationships" xmlns:p="http://schemas.openxmlformats.org/presentationml/2006/main">
  <p:tag name="MIO_EKGUID" val="edca1b16-b5c3-40a1-99cb-5b5161178880"/>
  <p:tag name="MIO_GUID" val="8ad0ce69-285d-409f-ab06-d6f32f213d17"/>
  <p:tag name="MIO_UPDATE" val="True"/>
  <p:tag name="MIO_VERSION" val="30.11.2017 16:47:30"/>
  <p:tag name="MIO_DBID" val="98425B6A-B57B-45BD-B6BE-634B028A10D9"/>
  <p:tag name="MIO_LASTDOWNLOADED" val="20.02.2018 12:38:29"/>
  <p:tag name="MIO_OBJECTNAME" val="Spurr Bros_NS_2015_ppt"/>
  <p:tag name="MIO_LASTEDITORNAME" val="Chris Bonk"/>
</p:tagLst>
</file>

<file path=ppt/tags/tag34.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0.02.2018 12:40:48"/>
  <p:tag name="MIO_OBJECTNAME" val="FCC logo"/>
  <p:tag name="MIO_LASTEDITORNAME" val="Chris Bonk"/>
</p:tagLst>
</file>

<file path=ppt/tags/tag35.xml><?xml version="1.0" encoding="utf-8"?>
<p:tagLst xmlns:a="http://schemas.openxmlformats.org/drawingml/2006/main" xmlns:r="http://schemas.openxmlformats.org/officeDocument/2006/relationships" xmlns:p="http://schemas.openxmlformats.org/presentationml/2006/main">
  <p:tag name="MIO_EKGUID" val="9c57f849-06c3-40bd-ba2b-e13d53e4c049"/>
  <p:tag name="MIO_GUID" val="bb009108-bb59-4bb1-aa8c-5e8b52b7cb6e"/>
  <p:tag name="MIO_UPDATE" val="True"/>
  <p:tag name="MIO_VERSION" val="30.11.2017 16:40:13"/>
  <p:tag name="MIO_DBID" val="98425B6A-B57B-45BD-B6BE-634B028A10D9"/>
  <p:tag name="MIO_LASTDOWNLOADED" val="20.02.2018 11:35:18"/>
  <p:tag name="MIO_OBJECTNAME" val="20150924GregHuszar0113"/>
  <p:tag name="MIO_LASTEDITORNAME" val="Chris Bonk"/>
</p:tagLst>
</file>

<file path=ppt/tags/tag36.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37.xml><?xml version="1.0" encoding="utf-8"?>
<p:tagLst xmlns:a="http://schemas.openxmlformats.org/drawingml/2006/main" xmlns:r="http://schemas.openxmlformats.org/officeDocument/2006/relationships" xmlns:p="http://schemas.openxmlformats.org/presentationml/2006/main">
  <p:tag name="MIO_EKGUID" val="9c57f849-06c3-40bd-ba2b-e13d53e4c049"/>
  <p:tag name="MIO_GUID" val="bb009108-bb59-4bb1-aa8c-5e8b52b7cb6e"/>
  <p:tag name="MIO_UPDATE" val="True"/>
  <p:tag name="MIO_VERSION" val="30.11.2017 16:40:13"/>
  <p:tag name="MIO_DBID" val="98425B6A-B57B-45BD-B6BE-634B028A10D9"/>
  <p:tag name="MIO_LASTDOWNLOADED" val="20.02.2018 11:35:18"/>
  <p:tag name="MIO_OBJECTNAME" val="20150924GregHuszar0113"/>
  <p:tag name="MIO_LASTEDITORNAME" val="Chris Bonk"/>
</p:tagLst>
</file>

<file path=ppt/tags/tag38.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39.xml><?xml version="1.0" encoding="utf-8"?>
<p:tagLst xmlns:a="http://schemas.openxmlformats.org/drawingml/2006/main" xmlns:r="http://schemas.openxmlformats.org/officeDocument/2006/relationships" xmlns:p="http://schemas.openxmlformats.org/presentationml/2006/main">
  <p:tag name="MIO_EKGUID" val="9c57f849-06c3-40bd-ba2b-e13d53e4c049"/>
  <p:tag name="MIO_GUID" val="bb009108-bb59-4bb1-aa8c-5e8b52b7cb6e"/>
  <p:tag name="MIO_UPDATE" val="True"/>
  <p:tag name="MIO_VERSION" val="30.11.2017 16:40:13"/>
  <p:tag name="MIO_DBID" val="98425B6A-B57B-45BD-B6BE-634B028A10D9"/>
  <p:tag name="MIO_LASTDOWNLOADED" val="20.02.2018 11:35:18"/>
  <p:tag name="MIO_OBJECTNAME" val="20150924GregHuszar0113"/>
  <p:tag name="MIO_LASTEDITORNAME" val="Chris Bonk"/>
</p:tagLst>
</file>

<file path=ppt/tags/tag4.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40.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41.xml><?xml version="1.0" encoding="utf-8"?>
<p:tagLst xmlns:a="http://schemas.openxmlformats.org/drawingml/2006/main" xmlns:r="http://schemas.openxmlformats.org/officeDocument/2006/relationships" xmlns:p="http://schemas.openxmlformats.org/presentationml/2006/main">
  <p:tag name="MIO_EKGUID" val="9c57f849-06c3-40bd-ba2b-e13d53e4c049"/>
  <p:tag name="MIO_GUID" val="bb009108-bb59-4bb1-aa8c-5e8b52b7cb6e"/>
  <p:tag name="MIO_UPDATE" val="True"/>
  <p:tag name="MIO_VERSION" val="30.11.2017 16:40:13"/>
  <p:tag name="MIO_DBID" val="98425B6A-B57B-45BD-B6BE-634B028A10D9"/>
  <p:tag name="MIO_LASTDOWNLOADED" val="20.02.2018 11:35:18"/>
  <p:tag name="MIO_OBJECTNAME" val="20150924GregHuszar0113"/>
  <p:tag name="MIO_LASTEDITORNAME" val="Chris Bonk"/>
</p:tagLst>
</file>

<file path=ppt/tags/tag42.xml><?xml version="1.0" encoding="utf-8"?>
<p:tagLst xmlns:a="http://schemas.openxmlformats.org/drawingml/2006/main" xmlns:r="http://schemas.openxmlformats.org/officeDocument/2006/relationships" xmlns:p="http://schemas.openxmlformats.org/presentationml/2006/main">
  <p:tag name="MIO_USER_INPUT_REQUIRED" val=";"/>
  <p:tag name="MIO_USER_INPUT_OPTIONAL" val=" "/>
  <p:tag name="MIO_USER_INPUT_FIXED" val=" "/>
  <p:tag name="MIO_GUID" val="14606250-e86d-43e1-b9a3-21a183cf7c1d"/>
  <p:tag name="MIO_EKGUID" val="802afa81-8dda-4dfb-95a6-191c7fd25696"/>
  <p:tag name="MIO_UPDATE" val="True"/>
  <p:tag name="MIO_VERSION" val="07.09.2017 13:03:19"/>
  <p:tag name="MIO_DBID" val="25C89224-3BD0-4DAE-9699-6AD9CAF4AB96"/>
  <p:tag name="MIO_LASTDOWNLOADED" val="19.10.2017 16:33:21"/>
  <p:tag name="MIO_OBJECTNAME" val="Logo"/>
  <p:tag name="MIO_LASTEDITORNAME" val="Chris Bonk"/>
</p:tagLst>
</file>

<file path=ppt/tags/tag43.xml><?xml version="1.0" encoding="utf-8"?>
<p:tagLst xmlns:a="http://schemas.openxmlformats.org/drawingml/2006/main" xmlns:r="http://schemas.openxmlformats.org/officeDocument/2006/relationships" xmlns:p="http://schemas.openxmlformats.org/presentationml/2006/main">
  <p:tag name="MIO_EKGUID" val="8bce5a18-2478-46ec-b131-74475dc53bde"/>
  <p:tag name="MIO_GUID" val="c599b6e1-af39-4854-ac50-5ea05e3fd221"/>
  <p:tag name="MIO_UPDATE" val="True"/>
  <p:tag name="MIO_VERSION" val="09.02.2018 22:16:54"/>
  <p:tag name="MIO_DBID" val="98425B6A-B57B-45BD-B6BE-634B028A10D9"/>
  <p:tag name="MIO_LASTDOWNLOADED" val="20.02.2018 11:19:21"/>
  <p:tag name="MIO_OBJECTNAME" val="shutterstock_270244094"/>
  <p:tag name="MIO_LASTEDITORNAME" val="Chris Bonk"/>
</p:tagLst>
</file>

<file path=ppt/tags/tag44.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0.02.2018 11:20:11"/>
  <p:tag name="MIO_OBJECTNAME" val="FCC logo"/>
  <p:tag name="MIO_LASTEDITORNAME" val="Chris Bonk"/>
</p:tagLst>
</file>

<file path=ppt/tags/tag45.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0.02.2018 11:16:29"/>
  <p:tag name="MIO_OBJECTNAME" val="FCC logo"/>
  <p:tag name="MIO_LASTEDITORNAME" val="Chris Bonk"/>
</p:tagLst>
</file>

<file path=ppt/tags/tag46.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6.02.2018 12:42:02"/>
  <p:tag name="MIO_OBJECTNAME" val="FCC logo"/>
  <p:tag name="MIO_LASTEDITORNAME" val="Chris Bonk"/>
</p:tagLst>
</file>

<file path=ppt/tags/tag47.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0.02.2018 11:16:30"/>
  <p:tag name="MIO_OBJECTNAME" val="FCC logo"/>
  <p:tag name="MIO_LASTEDITORNAME" val="Chris Bonk"/>
</p:tagLst>
</file>

<file path=ppt/tags/tag48.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6.02.2018 12:27:48"/>
  <p:tag name="MIO_OBJECTNAME" val="FCC logo"/>
  <p:tag name="MIO_LASTEDITORNAME" val="Chris Bonk"/>
</p:tagLst>
</file>

<file path=ppt/tags/tag5.xml><?xml version="1.0" encoding="utf-8"?>
<p:tagLst xmlns:a="http://schemas.openxmlformats.org/drawingml/2006/main" xmlns:r="http://schemas.openxmlformats.org/officeDocument/2006/relationships" xmlns:p="http://schemas.openxmlformats.org/presentationml/2006/main">
  <p:tag name="MIO_FALLBACK_LAYOUT" val="7"/>
  <p:tag name="MIO_SHOW_DATE" val="False"/>
  <p:tag name="MIO_SHOW_FOOTER" val="False"/>
  <p:tag name="MIO_SHOW_PAGENUMBER" val="False"/>
  <p:tag name="MIO_AVOID_BLANK_LAYOUT" val="True"/>
  <p:tag name="MIO_CD_LAYOUT_VALID_AREA" val="False"/>
  <p:tag name="MIO_NUMBER_OF_VALID_LAYOUTS" val="10"/>
  <p:tag name="MIO_HDS" val="True"/>
  <p:tag name="MIO_SKIPVERSION" val="01.01.0001 00:00:00"/>
  <p:tag name="MIO_EKGUID" val="39c368cd-df58-42ae-86f4-5b81126fbb56"/>
  <p:tag name="MIO_UPDATE" val="True"/>
  <p:tag name="MIO_VERSION" val="03.11.2017 05:45:42"/>
  <p:tag name="MIO_DBID" val="98425B6A-B57B-45BD-B6BE-634B028A10D9"/>
  <p:tag name="MIO_LASTDOWNLOADED" val="30.01.2018 08:55:46"/>
  <p:tag name="MIO_OBJECTNAME" val="FCC Theme"/>
  <p:tag name="MIO_CDID" val="451eeb19-c04f-4baa-b219-473a5b7aed7c"/>
</p:tagLst>
</file>

<file path=ppt/tags/tag6.xml><?xml version="1.0" encoding="utf-8"?>
<p:tagLst xmlns:a="http://schemas.openxmlformats.org/drawingml/2006/main" xmlns:r="http://schemas.openxmlformats.org/officeDocument/2006/relationships" xmlns:p="http://schemas.openxmlformats.org/presentationml/2006/main">
  <p:tag name="MIO_EKGUID" val="c6dda0f2-fb14-409c-9b44-609df0e8d78f"/>
  <p:tag name="MIO_GUID" val="3814c251-6cd0-47b6-b47c-36ba9e476fff"/>
  <p:tag name="MIO_UPDATE" val="True"/>
  <p:tag name="MIO_VERSION" val="30.11.2017 16:48:03"/>
  <p:tag name="MIO_DBID" val="98425B6A-B57B-45BD-B6BE-634B028A10D9"/>
  <p:tag name="MIO_LASTDOWNLOADED" val="26.02.2018 13:58:30"/>
  <p:tag name="MIO_OBJECTNAME" val="Yves Robert n Maryse Forgues_QC_5790_ppt"/>
  <p:tag name="MIO_LASTEDITORNAME" val="Chris Bonk"/>
</p:tagLst>
</file>

<file path=ppt/tags/tag7.xml><?xml version="1.0" encoding="utf-8"?>
<p:tagLst xmlns:a="http://schemas.openxmlformats.org/drawingml/2006/main" xmlns:r="http://schemas.openxmlformats.org/officeDocument/2006/relationships" xmlns:p="http://schemas.openxmlformats.org/presentationml/2006/main">
  <p:tag name="MIO_EKGUID" val="e482f0f4-7245-47c4-9118-cfac10aef50f"/>
  <p:tag name="MIO_GUID" val="8a86fc32-3cfa-40b9-b8b5-7ec1005e4e1e"/>
  <p:tag name="MIO_UPDATE" val="True"/>
  <p:tag name="MIO_VERSION" val="12.02.2018 19:49:03"/>
  <p:tag name="MIO_DBID" val="98425B6A-B57B-45BD-B6BE-634B028A10D9"/>
  <p:tag name="MIO_LASTDOWNLOADED" val="26.02.2018 13:20:32"/>
  <p:tag name="MIO_OBJECTNAME" val="shutterstock_446968444"/>
  <p:tag name="MIO_LASTEDITORNAME" val="Chris Bonk"/>
</p:tagLst>
</file>

<file path=ppt/tags/tag8.xml><?xml version="1.0" encoding="utf-8"?>
<p:tagLst xmlns:a="http://schemas.openxmlformats.org/drawingml/2006/main" xmlns:r="http://schemas.openxmlformats.org/officeDocument/2006/relationships" xmlns:p="http://schemas.openxmlformats.org/presentationml/2006/main">
  <p:tag name="MIO_EKGUID" val="8bce5a18-2478-46ec-b131-74475dc53bde"/>
  <p:tag name="MIO_GUID" val="c599b6e1-af39-4854-ac50-5ea05e3fd221"/>
  <p:tag name="MIO_UPDATE" val="True"/>
  <p:tag name="MIO_VERSION" val="09.02.2018 22:16:54"/>
  <p:tag name="MIO_DBID" val="98425B6A-B57B-45BD-B6BE-634B028A10D9"/>
  <p:tag name="MIO_LASTDOWNLOADED" val="20.02.2018 11:19:21"/>
  <p:tag name="MIO_OBJECTNAME" val="shutterstock_270244094"/>
  <p:tag name="MIO_LASTEDITORNAME" val="Chris Bonk"/>
</p:tagLst>
</file>

<file path=ppt/tags/tag9.xml><?xml version="1.0" encoding="utf-8"?>
<p:tagLst xmlns:a="http://schemas.openxmlformats.org/drawingml/2006/main" xmlns:r="http://schemas.openxmlformats.org/officeDocument/2006/relationships" xmlns:p="http://schemas.openxmlformats.org/presentationml/2006/main">
  <p:tag name="MIO_GUID" val="c692b2d1-0aca-469a-9ad6-5485ab0a44e1"/>
  <p:tag name="MIO_EKGUID" val="448d896d-dee3-435a-b538-ca6ace566e17"/>
  <p:tag name="MIO_UPDATE" val="True"/>
  <p:tag name="MIO_VERSION" val="08.02.2018 20:00:37"/>
  <p:tag name="MIO_DBID" val="98425B6A-B57B-45BD-B6BE-634B028A10D9"/>
  <p:tag name="MIO_LASTDOWNLOADED" val="26.02.2018 13:57:27"/>
  <p:tag name="MIO_OBJECTNAME" val="FCC logo"/>
  <p:tag name="MIO_LASTEDITORNAME" val="Chris Bonk"/>
</p:tagLst>
</file>

<file path=ppt/theme/theme1.xml><?xml version="1.0" encoding="utf-8"?>
<a:theme xmlns:a="http://schemas.openxmlformats.org/drawingml/2006/main" name="FCC Theme">
  <a:themeElements>
    <a:clrScheme name="FCC Theme Colors">
      <a:dk1>
        <a:sysClr val="windowText" lastClr="000000"/>
      </a:dk1>
      <a:lt1>
        <a:sysClr val="window" lastClr="FFFFFF"/>
      </a:lt1>
      <a:dk2>
        <a:srgbClr val="002957"/>
      </a:dk2>
      <a:lt2>
        <a:srgbClr val="E7E6E6"/>
      </a:lt2>
      <a:accent1>
        <a:srgbClr val="87A0C4"/>
      </a:accent1>
      <a:accent2>
        <a:srgbClr val="003E74"/>
      </a:accent2>
      <a:accent3>
        <a:srgbClr val="74A333"/>
      </a:accent3>
      <a:accent4>
        <a:srgbClr val="0077BC"/>
      </a:accent4>
      <a:accent5>
        <a:srgbClr val="49C7ED"/>
      </a:accent5>
      <a:accent6>
        <a:srgbClr val="B03F19"/>
      </a:accent6>
      <a:hlink>
        <a:srgbClr val="003E74"/>
      </a:hlink>
      <a:folHlink>
        <a:srgbClr val="B03F1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EC48F39-2C6B-422E-A38E-878B7AF989A6}" vid="{18EBF2AF-F993-4F8D-8F13-48F99D74A5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CC Theme">
  <a:themeElements>
    <a:clrScheme name="FCC Theme Colors">
      <a:dk1>
        <a:sysClr val="windowText" lastClr="000000"/>
      </a:dk1>
      <a:lt1>
        <a:sysClr val="window" lastClr="FFFFFF"/>
      </a:lt1>
      <a:dk2>
        <a:srgbClr val="002957"/>
      </a:dk2>
      <a:lt2>
        <a:srgbClr val="E7E6E6"/>
      </a:lt2>
      <a:accent1>
        <a:srgbClr val="87A0C4"/>
      </a:accent1>
      <a:accent2>
        <a:srgbClr val="003E74"/>
      </a:accent2>
      <a:accent3>
        <a:srgbClr val="74A333"/>
      </a:accent3>
      <a:accent4>
        <a:srgbClr val="0077BC"/>
      </a:accent4>
      <a:accent5>
        <a:srgbClr val="49C7ED"/>
      </a:accent5>
      <a:accent6>
        <a:srgbClr val="B03F19"/>
      </a:accent6>
      <a:hlink>
        <a:srgbClr val="003E74"/>
      </a:hlink>
      <a:folHlink>
        <a:srgbClr val="B03F1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1452144-6672-4583-A362-8BC370815979}" vid="{6DB86809-4E76-457E-BCB9-96489B7F13EC}"/>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d15e9fdec4a492f90eb9d470e75062e xmlns="62ee9517-1ce8-4ad5-8e87-337c994b4ed2">
      <Terms xmlns="http://schemas.microsoft.com/office/infopath/2007/PartnerControls"/>
    </kd15e9fdec4a492f90eb9d470e75062e>
    <CorpCommTactic xmlns="62ee9517-1ce8-4ad5-8e87-337c994b4ed2" xsi:nil="true"/>
    <TaxCatchAll xmlns="f03378b0-1864-4b14-83d1-74cb0b275b79"/>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04CD312C25A64092C3A2D980915187" ma:contentTypeVersion="13" ma:contentTypeDescription="Create a new document." ma:contentTypeScope="" ma:versionID="6e5a602cd8a66255f20bf1885c697755">
  <xsd:schema xmlns:xsd="http://www.w3.org/2001/XMLSchema" xmlns:xs="http://www.w3.org/2001/XMLSchema" xmlns:p="http://schemas.microsoft.com/office/2006/metadata/properties" xmlns:ns2="62ee9517-1ce8-4ad5-8e87-337c994b4ed2" xmlns:ns3="f03378b0-1864-4b14-83d1-74cb0b275b79" xmlns:ns4="26266ca3-b326-441a-8274-827a4fc07291" xmlns:ns5="199bea1a-4b58-41d0-8b6f-1d5fe2cf85c8" targetNamespace="http://schemas.microsoft.com/office/2006/metadata/properties" ma:root="true" ma:fieldsID="df8c51ba374fed8a9ee3aaa8170da252" ns2:_="" ns3:_="" ns4:_="" ns5:_="">
    <xsd:import namespace="62ee9517-1ce8-4ad5-8e87-337c994b4ed2"/>
    <xsd:import namespace="f03378b0-1864-4b14-83d1-74cb0b275b79"/>
    <xsd:import namespace="26266ca3-b326-441a-8274-827a4fc07291"/>
    <xsd:import namespace="199bea1a-4b58-41d0-8b6f-1d5fe2cf85c8"/>
    <xsd:element name="properties">
      <xsd:complexType>
        <xsd:sequence>
          <xsd:element name="documentManagement">
            <xsd:complexType>
              <xsd:all>
                <xsd:element ref="ns2:CorpCommTactic" minOccurs="0"/>
                <xsd:element ref="ns3:TaxCatchAll" minOccurs="0"/>
                <xsd:element ref="ns3:TaxCatchAllLabel" minOccurs="0"/>
                <xsd:element ref="ns2:kd15e9fdec4a492f90eb9d470e75062e" minOccurs="0"/>
                <xsd:element ref="ns4:MediaServiceMetadata" minOccurs="0"/>
                <xsd:element ref="ns4:MediaServiceFastMetadata" minOccurs="0"/>
                <xsd:element ref="ns4:MediaServiceDateTaken" minOccurs="0"/>
                <xsd:element ref="ns5:SharedWithUsers" minOccurs="0"/>
                <xsd:element ref="ns5:SharedWithDetails" minOccurs="0"/>
                <xsd:element ref="ns4:MediaServiceAutoTags"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ee9517-1ce8-4ad5-8e87-337c994b4ed2" elementFormDefault="qualified">
    <xsd:import namespace="http://schemas.microsoft.com/office/2006/documentManagement/types"/>
    <xsd:import namespace="http://schemas.microsoft.com/office/infopath/2007/PartnerControls"/>
    <xsd:element name="CorpCommTactic" ma:index="8" nillable="true" ma:displayName="Tactic" ma:list="{51f368c2-a723-4e48-9193-42724a4230b3}" ma:internalName="CorpCommTactic" ma:readOnly="false" ma:showField="Title" ma:web="62ee9517-1ce8-4ad5-8e87-337c994b4ed2">
      <xsd:simpleType>
        <xsd:restriction base="dms:Lookup"/>
      </xsd:simpleType>
    </xsd:element>
    <xsd:element name="kd15e9fdec4a492f90eb9d470e75062e" ma:index="11" nillable="true" ma:taxonomy="true" ma:internalName="kd15e9fdec4a492f90eb9d470e75062e" ma:taxonomyFieldName="Departments" ma:displayName="Departments" ma:default="" ma:fieldId="{4d15e9fd-ec4a-492f-90eb-9d470e75062e}" ma:sspId="8c01dcb6-76cf-428a-879f-45f84686c629" ma:termSetId="96154502-15c8-4226-bd24-efc0ec5278a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3378b0-1864-4b14-83d1-74cb0b275b79"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badf67af-d29b-4a12-b970-d77447dc9a3b}" ma:internalName="TaxCatchAll" ma:showField="CatchAllData" ma:web="62ee9517-1ce8-4ad5-8e87-337c994b4ed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badf67af-d29b-4a12-b970-d77447dc9a3b}" ma:internalName="TaxCatchAllLabel" ma:readOnly="true" ma:showField="CatchAllDataLabel" ma:web="62ee9517-1ce8-4ad5-8e87-337c994b4e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266ca3-b326-441a-8274-827a4fc0729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9bea1a-4b58-41d0-8b6f-1d5fe2cf85c8" elementFormDefault="qualified">
    <xsd:import namespace="http://schemas.microsoft.com/office/2006/documentManagement/types"/>
    <xsd:import namespace="http://schemas.microsoft.com/office/infopath/2007/PartnerControls"/>
    <xsd:element name="SharedWithUsers" ma:index="1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5EDB5-41E6-4930-9DAC-6EC8F7F7B210}">
  <ds:schemaRefs>
    <ds:schemaRef ds:uri="62ee9517-1ce8-4ad5-8e87-337c994b4ed2"/>
    <ds:schemaRef ds:uri="f03378b0-1864-4b14-83d1-74cb0b275b79"/>
    <ds:schemaRef ds:uri="http://purl.org/dc/elements/1.1/"/>
    <ds:schemaRef ds:uri="http://schemas.microsoft.com/office/2006/metadata/properties"/>
    <ds:schemaRef ds:uri="199bea1a-4b58-41d0-8b6f-1d5fe2cf85c8"/>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26266ca3-b326-441a-8274-827a4fc07291"/>
    <ds:schemaRef ds:uri="http://www.w3.org/XML/1998/namespace"/>
    <ds:schemaRef ds:uri="http://purl.org/dc/dcmitype/"/>
  </ds:schemaRefs>
</ds:datastoreItem>
</file>

<file path=customXml/itemProps2.xml><?xml version="1.0" encoding="utf-8"?>
<ds:datastoreItem xmlns:ds="http://schemas.openxmlformats.org/officeDocument/2006/customXml" ds:itemID="{171D2E11-35DC-49A3-89D7-C4B0A5CCCB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ee9517-1ce8-4ad5-8e87-337c994b4ed2"/>
    <ds:schemaRef ds:uri="f03378b0-1864-4b14-83d1-74cb0b275b79"/>
    <ds:schemaRef ds:uri="26266ca3-b326-441a-8274-827a4fc07291"/>
    <ds:schemaRef ds:uri="199bea1a-4b58-41d0-8b6f-1d5fe2cf8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317EF3-395D-4361-8997-D4120901FF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8832</TotalTime>
  <Words>1140</Words>
  <Application>Microsoft Office PowerPoint</Application>
  <PresentationFormat>Widescreen</PresentationFormat>
  <Paragraphs>188</Paragraphs>
  <Slides>30</Slides>
  <Notes>18</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30</vt:i4>
      </vt:variant>
    </vt:vector>
  </HeadingPairs>
  <TitlesOfParts>
    <vt:vector size="37" baseType="lpstr">
      <vt:lpstr>Arial</vt:lpstr>
      <vt:lpstr>Calibri</vt:lpstr>
      <vt:lpstr>Calibri Light</vt:lpstr>
      <vt:lpstr>FCC Theme</vt:lpstr>
      <vt:lpstr>Office Theme</vt:lpstr>
      <vt:lpstr>1_FCC Theme</vt:lpstr>
      <vt:lpstr>1_Office Theme</vt:lpstr>
      <vt:lpstr>The power of partnership</vt:lpstr>
      <vt:lpstr>Agenda</vt:lpstr>
      <vt:lpstr>PowerPoint Presentation</vt:lpstr>
      <vt:lpstr>PowerPoint Presentation</vt:lpstr>
      <vt:lpstr>250+ events across the country! </vt:lpstr>
      <vt:lpstr>250+ events across the country! </vt:lpstr>
      <vt:lpstr>PowerPoint Presentation</vt:lpstr>
      <vt:lpstr>Canada’s Agriculture Day objectives</vt:lpstr>
      <vt:lpstr>Why are we all so passionate?</vt:lpstr>
      <vt:lpstr>What are the possibilities?</vt:lpstr>
      <vt:lpstr>PowerPoint Presentation</vt:lpstr>
      <vt:lpstr>An amazing launching point</vt:lpstr>
      <vt:lpstr>PowerPoint Presentation</vt:lpstr>
      <vt:lpstr>Strategic priorities for FCC</vt:lpstr>
      <vt:lpstr>Add more value</vt:lpstr>
      <vt:lpstr>Support the  next generation</vt:lpstr>
      <vt:lpstr>Agriculture’s burning platform</vt:lpstr>
      <vt:lpstr>PowerPoint Presentation</vt:lpstr>
      <vt:lpstr>PowerPoint Presentation</vt:lpstr>
      <vt:lpstr>PowerPoint Presentation</vt:lpstr>
      <vt:lpstr>Opportunities for Canadian Ag</vt:lpstr>
      <vt:lpstr>How are we going to get there?</vt:lpstr>
      <vt:lpstr>The power of partnership</vt:lpstr>
      <vt:lpstr>The power of partnership</vt:lpstr>
      <vt:lpstr>The power of partnership</vt:lpstr>
      <vt:lpstr>The power of partnership</vt:lpstr>
      <vt:lpstr>You’ve been doing this for 80+ years</vt:lpstr>
      <vt:lpstr>PowerPoint Presentation</vt:lpstr>
      <vt:lpstr>Canadian agriculture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Bonk, Chris</dc:creator>
  <cp:lastModifiedBy>Bonk, Chris</cp:lastModifiedBy>
  <cp:revision>42</cp:revision>
  <dcterms:created xsi:type="dcterms:W3CDTF">2018-02-16T19:06:19Z</dcterms:created>
  <dcterms:modified xsi:type="dcterms:W3CDTF">2018-02-27T17:19:59Z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0x010100F904CD312C25A64092C3A2D980915187</vt:lpwstr>
  </property>
  <property fmtid="{D5CDD505-2E9C-101B-9397-08002B2CF9AE}" pid="3" name="Departments">
    <vt:lpwstr/>
  </property>
</Properties>
</file>