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5"/>
  </p:notesMasterIdLst>
  <p:sldIdLst>
    <p:sldId id="256" r:id="rId3"/>
    <p:sldId id="292" r:id="rId4"/>
    <p:sldId id="298" r:id="rId5"/>
    <p:sldId id="299" r:id="rId6"/>
    <p:sldId id="295" r:id="rId7"/>
    <p:sldId id="282" r:id="rId8"/>
    <p:sldId id="284" r:id="rId9"/>
    <p:sldId id="266" r:id="rId10"/>
    <p:sldId id="289" r:id="rId11"/>
    <p:sldId id="296" r:id="rId12"/>
    <p:sldId id="267" r:id="rId13"/>
    <p:sldId id="259" r:id="rId1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/>
    <p:restoredTop sz="92505" autoAdjust="0"/>
  </p:normalViewPr>
  <p:slideViewPr>
    <p:cSldViewPr snapToGrid="0" snapToObjects="1">
      <p:cViewPr>
        <p:scale>
          <a:sx n="60" d="100"/>
          <a:sy n="60" d="100"/>
        </p:scale>
        <p:origin x="-166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283" tIns="46142" rIns="92283" bIns="4614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283" tIns="46142" rIns="92283" bIns="46142" rtlCol="0"/>
          <a:lstStyle>
            <a:lvl1pPr algn="r">
              <a:defRPr sz="1200"/>
            </a:lvl1pPr>
          </a:lstStyle>
          <a:p>
            <a:fld id="{0B021B15-F3B6-418E-A0B5-50B9030D5AB9}" type="datetimeFigureOut">
              <a:rPr lang="en-CA" smtClean="0"/>
              <a:t>2018-02-27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3" tIns="46142" rIns="92283" bIns="4614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283" tIns="46142" rIns="92283" bIns="461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283" tIns="46142" rIns="92283" bIns="4614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283" tIns="46142" rIns="92283" bIns="46142" rtlCol="0" anchor="b"/>
          <a:lstStyle>
            <a:lvl1pPr algn="r">
              <a:defRPr sz="1200"/>
            </a:lvl1pPr>
          </a:lstStyle>
          <a:p>
            <a:fld id="{A70882F1-533C-4A01-8DE1-C8809753B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86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622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82F1-533C-4A01-8DE1-C8809753B5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17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Food Policy</a:t>
            </a:r>
            <a:endParaRPr lang="en-CA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Agriculture and </a:t>
            </a:r>
            <a:r>
              <a:rPr lang="en-CA" dirty="0" err="1"/>
              <a:t>Agri</a:t>
            </a:r>
            <a:r>
              <a:rPr lang="en-CA" dirty="0"/>
              <a:t>-Food Canada has launched a consultation on a national Food Policy, which will set the long-term vision for the health, environmental, social and economic goals of food, </a:t>
            </a:r>
            <a:r>
              <a:rPr lang="en-CA" dirty="0" smtClean="0"/>
              <a:t>including: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Increasing </a:t>
            </a:r>
            <a:r>
              <a:rPr lang="en-CA" dirty="0"/>
              <a:t>access to affordable </a:t>
            </a:r>
            <a:r>
              <a:rPr lang="en-CA" dirty="0" smtClean="0"/>
              <a:t>food;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Improving </a:t>
            </a:r>
            <a:r>
              <a:rPr lang="en-CA" dirty="0"/>
              <a:t>health and food </a:t>
            </a:r>
            <a:r>
              <a:rPr lang="en-CA" dirty="0" smtClean="0"/>
              <a:t>safety;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Conserving </a:t>
            </a:r>
            <a:r>
              <a:rPr lang="en-CA" dirty="0"/>
              <a:t>soil, water and air; </a:t>
            </a:r>
            <a:r>
              <a:rPr lang="en-CA" dirty="0" smtClean="0"/>
              <a:t>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Growing </a:t>
            </a:r>
            <a:r>
              <a:rPr lang="en-CA" dirty="0"/>
              <a:t>more high-quality </a:t>
            </a:r>
            <a:r>
              <a:rPr lang="en-CA" dirty="0" smtClean="0"/>
              <a:t>food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i="1" dirty="0" smtClean="0"/>
              <a:t>Current </a:t>
            </a:r>
            <a:r>
              <a:rPr lang="en-CA" i="1" dirty="0"/>
              <a:t>Status:</a:t>
            </a:r>
            <a:r>
              <a:rPr lang="en-CA" dirty="0"/>
              <a:t> Consultation was launched on May 29, </a:t>
            </a:r>
            <a:r>
              <a:rPr lang="en-CA" dirty="0" smtClean="0"/>
              <a:t>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i="1" dirty="0" smtClean="0"/>
              <a:t>Actions</a:t>
            </a:r>
            <a:r>
              <a:rPr lang="en-CA" i="1" dirty="0"/>
              <a:t>: </a:t>
            </a:r>
            <a:r>
              <a:rPr lang="en-CA" dirty="0"/>
              <a:t>Submitted response, due August 31, </a:t>
            </a:r>
            <a:r>
              <a:rPr lang="en-CA" dirty="0" smtClean="0"/>
              <a:t>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i="1" dirty="0" smtClean="0"/>
              <a:t>Timeline</a:t>
            </a:r>
            <a:r>
              <a:rPr lang="en-CA" i="1" dirty="0"/>
              <a:t>: </a:t>
            </a:r>
            <a:r>
              <a:rPr lang="en-CA" dirty="0"/>
              <a:t>No timeline for response to or implementation of strategy</a:t>
            </a:r>
          </a:p>
          <a:p>
            <a:endParaRPr lang="en-CA" dirty="0"/>
          </a:p>
          <a:p>
            <a:r>
              <a:rPr lang="en-CA" b="1" dirty="0"/>
              <a:t>Smart </a:t>
            </a:r>
            <a:r>
              <a:rPr lang="en-CA" b="1" dirty="0" err="1"/>
              <a:t>Agri</a:t>
            </a:r>
            <a:r>
              <a:rPr lang="en-CA" b="1" dirty="0"/>
              <a:t>-Food Supercluster</a:t>
            </a:r>
            <a:endParaRPr lang="en-CA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The Government of Canada will invest $950-million to create “superclusters”. </a:t>
            </a:r>
            <a:r>
              <a:rPr lang="en-CA" baseline="0" dirty="0" smtClean="0"/>
              <a:t> </a:t>
            </a:r>
            <a:r>
              <a:rPr lang="en-CA" dirty="0" smtClean="0"/>
              <a:t>In </a:t>
            </a:r>
            <a:r>
              <a:rPr lang="en-CA" dirty="0"/>
              <a:t>response to this opportunity, a coalition of </a:t>
            </a:r>
            <a:r>
              <a:rPr lang="en-CA" dirty="0" err="1"/>
              <a:t>agri</a:t>
            </a:r>
            <a:r>
              <a:rPr lang="en-CA" dirty="0"/>
              <a:t>-food groups led by Olds College submitted an application and was approved in the first round to develop data in the crop, livestock and processing </a:t>
            </a:r>
            <a:r>
              <a:rPr lang="en-CA" dirty="0" smtClean="0"/>
              <a:t>sectors.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i="1" dirty="0" smtClean="0"/>
              <a:t>Current </a:t>
            </a:r>
            <a:r>
              <a:rPr lang="en-CA" i="1" dirty="0"/>
              <a:t>Status:</a:t>
            </a:r>
            <a:r>
              <a:rPr lang="en-CA" dirty="0"/>
              <a:t> With approval from Fertilizer Canada’s Board of Directors, Fertilizer Canada submitted a letter of support and proposed project under the </a:t>
            </a:r>
            <a:r>
              <a:rPr lang="en-CA" dirty="0" smtClean="0"/>
              <a:t>supercluster.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i="1" dirty="0" smtClean="0"/>
              <a:t>Actions</a:t>
            </a:r>
            <a:r>
              <a:rPr lang="en-CA" i="1" dirty="0"/>
              <a:t>:</a:t>
            </a:r>
            <a:r>
              <a:rPr lang="en-CA" dirty="0"/>
              <a:t> Fertilizer Canada is appealing for approval of funding to this supercluster in related advocacy </a:t>
            </a:r>
            <a:r>
              <a:rPr lang="en-CA" dirty="0" smtClean="0"/>
              <a:t>meetings.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i="1" dirty="0" smtClean="0"/>
              <a:t>Timeline</a:t>
            </a:r>
            <a:r>
              <a:rPr lang="en-CA" i="1" dirty="0"/>
              <a:t>:</a:t>
            </a:r>
            <a:r>
              <a:rPr lang="en-CA" dirty="0"/>
              <a:t> It is expected that funding for approved superclusters will be announced in early 2018.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3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82F1-533C-4A01-8DE1-C8809753B569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8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82F1-533C-4A01-8DE1-C8809753B5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98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82F1-533C-4A01-8DE1-C8809753B569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8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82F1-533C-4A01-8DE1-C8809753B5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63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882F1-533C-4A01-8DE1-C8809753B5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87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11" y="2375442"/>
            <a:ext cx="7867270" cy="1200588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511" y="3576030"/>
            <a:ext cx="7867270" cy="71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1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4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5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11" y="2375442"/>
            <a:ext cx="7867270" cy="1200588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511" y="3576030"/>
            <a:ext cx="7867270" cy="71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5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8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236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2351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82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7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5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59794"/>
            <a:ext cx="8229600" cy="5066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4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7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609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10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6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49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1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59794"/>
            <a:ext cx="8229600" cy="5066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37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5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236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2351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46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6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59794"/>
            <a:ext cx="8229600" cy="5066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25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09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06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794"/>
            <a:ext cx="8229600" cy="506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794"/>
            <a:ext cx="8229600" cy="506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drewwinston.com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lpezozrPZAhWH5YMKHVYiBG0QjRwIBw&amp;url=http://buytheway.ascjclass.org/mcdonalds-obesity-and-corporate-social-responsibility/&amp;psig=AOvVaw3vVpfWQx_OwoR3dKLz0p_k&amp;ust=15191859383624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gi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hyperlink" Target="https://www.google.ca/url?sa=i&amp;rct=j&amp;q=&amp;esrc=s&amp;source=images&amp;cd=&amp;cad=rja&amp;uact=8&amp;ved=0ahUKEwjD2Mam7-bYAhUDJKwKHZvJBQkQjRwIBw&amp;url=http://www.soilhealthconsortia.org/ipni&amp;psig=AOvVaw2ToZffZZm_C6xQs6hB5LLM&amp;ust=1516548968519162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0.gif"/><Relationship Id="rId4" Type="http://schemas.openxmlformats.org/officeDocument/2006/relationships/image" Target="../media/image15.jpeg"/><Relationship Id="rId9" Type="http://schemas.openxmlformats.org/officeDocument/2006/relationships/hyperlink" Target="https://www.google.ca/url?sa=i&amp;rct=j&amp;q=&amp;esrc=s&amp;source=images&amp;cd=&amp;cad=rja&amp;uact=8&amp;ved=0ahUKEwj2z-iU7-bYAhVKYK0KHSmzAQYQjRwIBw&amp;url=https://www.nature.org/about-us/careers/index.htm&amp;psig=AOvVaw0RLlXOUKkv771Z9e6smNAg&amp;ust=1516548930234897" TargetMode="External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11" y="2451100"/>
            <a:ext cx="7867270" cy="1124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Fertilizer Canada</a:t>
            </a:r>
            <a:br>
              <a:rPr lang="en-US" dirty="0" smtClean="0"/>
            </a:br>
            <a:r>
              <a:rPr lang="en-US" b="0" dirty="0" smtClean="0"/>
              <a:t>Partnering for Success</a:t>
            </a:r>
            <a:endParaRPr lang="en-US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02300" y="4350730"/>
            <a:ext cx="3190381" cy="88167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CA" dirty="0" smtClean="0"/>
              <a:t>Garth Whyte, President &amp; CEO</a:t>
            </a:r>
            <a:br>
              <a:rPr lang="en-CA" dirty="0" smtClean="0"/>
            </a:br>
            <a:r>
              <a:rPr lang="en-CA" dirty="0" smtClean="0"/>
              <a:t>CFA Annual Conference</a:t>
            </a:r>
            <a:br>
              <a:rPr lang="en-CA" dirty="0" smtClean="0"/>
            </a:br>
            <a:r>
              <a:rPr lang="en-CA" dirty="0" smtClean="0"/>
              <a:t>March 1,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80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14031" r="56786" b="67602"/>
          <a:stretch/>
        </p:blipFill>
        <p:spPr bwMode="auto">
          <a:xfrm>
            <a:off x="143435" y="62203"/>
            <a:ext cx="8857129" cy="145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mmonium Nitrate Secu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91" y="1577606"/>
            <a:ext cx="3176402" cy="47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571" y="1571334"/>
            <a:ext cx="3176402" cy="47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18" y="247973"/>
            <a:ext cx="8640306" cy="599784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Tx/>
              <a:buNone/>
            </a:pPr>
            <a:r>
              <a:rPr lang="en-CA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Working Together</a:t>
            </a:r>
            <a:endParaRPr lang="en-CA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endParaRPr lang="en-CA" sz="32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ClrTx/>
            </a:pPr>
            <a:r>
              <a:rPr lang="en-CA" sz="3200" u="sng" dirty="0" smtClean="0">
                <a:latin typeface="Helvetica Neue LT Std 65 Medium" charset="0"/>
                <a:ea typeface="Helvetica Neue LT Std 65 Medium" charset="0"/>
                <a:cs typeface="Helvetica Neue LT Std 65 Medium" charset="0"/>
              </a:rPr>
              <a:t>Associations</a:t>
            </a:r>
            <a:r>
              <a:rPr lang="en-CA" sz="3200" dirty="0" smtClean="0">
                <a:latin typeface="Helvetica Neue LT Std 65 Medium" charset="0"/>
                <a:ea typeface="Helvetica Neue LT Std 65 Medium" charset="0"/>
                <a:cs typeface="Helvetica Neue LT Std 65 Medium" charset="0"/>
              </a:rPr>
              <a:t>: Integrate the 4Rs into your organization goals and strategies</a:t>
            </a:r>
          </a:p>
          <a:p>
            <a:pPr>
              <a:spcBef>
                <a:spcPct val="0"/>
              </a:spcBef>
              <a:buClrTx/>
            </a:pPr>
            <a:endParaRPr lang="en-CA" sz="3200" dirty="0">
              <a:latin typeface="Helvetica Neue LT Std 65 Medium" charset="0"/>
              <a:ea typeface="Helvetica Neue LT Std 65 Medium" charset="0"/>
              <a:cs typeface="Helvetica Neue LT Std 65 Medium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CA" sz="3200" u="sng" dirty="0" smtClean="0">
                <a:latin typeface="Helvetica Neue LT Std 65 Medium" charset="0"/>
                <a:ea typeface="Helvetica Neue LT Std 65 Medium" charset="0"/>
                <a:cs typeface="Helvetica Neue LT Std 65 Medium" charset="0"/>
              </a:rPr>
              <a:t>Growers</a:t>
            </a:r>
            <a:r>
              <a:rPr lang="en-CA" sz="3200" dirty="0" smtClean="0">
                <a:latin typeface="Helvetica Neue LT Std 65 Medium" charset="0"/>
                <a:ea typeface="Helvetica Neue LT Std 65 Medium" charset="0"/>
                <a:cs typeface="Helvetica Neue LT Std 65 Medium" charset="0"/>
              </a:rPr>
              <a:t>: Implement the 4Rs as proven best practices for nutrient management, endorsed by the CFA</a:t>
            </a:r>
          </a:p>
          <a:p>
            <a:pPr>
              <a:spcBef>
                <a:spcPct val="0"/>
              </a:spcBef>
              <a:buClrTx/>
            </a:pPr>
            <a:endParaRPr lang="en-CA" sz="3200" dirty="0">
              <a:latin typeface="Helvetica Neue LT Std 65 Medium" charset="0"/>
              <a:ea typeface="Helvetica Neue LT Std 65 Medium" charset="0"/>
              <a:cs typeface="Helvetica Neue LT Std 65 Medium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CA" sz="3200" u="sng" dirty="0" smtClean="0">
                <a:latin typeface="Helvetica Neue LT Std 65 Medium" charset="0"/>
                <a:ea typeface="Helvetica Neue LT Std 65 Medium" charset="0"/>
                <a:cs typeface="Helvetica Neue LT Std 65 Medium" charset="0"/>
              </a:rPr>
              <a:t>All</a:t>
            </a:r>
            <a:r>
              <a:rPr lang="en-CA" sz="3200" dirty="0" smtClean="0">
                <a:latin typeface="Helvetica Neue LT Std 65 Medium" charset="0"/>
                <a:ea typeface="Helvetica Neue LT Std 65 Medium" charset="0"/>
                <a:cs typeface="Helvetica Neue LT Std 65 Medium" charset="0"/>
              </a:rPr>
              <a:t>: Utilize Fertilizer Canada’s eLearning resources on the 4Rs and safety and security</a:t>
            </a:r>
          </a:p>
          <a:p>
            <a:pPr>
              <a:spcBef>
                <a:spcPct val="0"/>
              </a:spcBef>
              <a:buClrTx/>
            </a:pPr>
            <a:endParaRPr lang="en-CA" sz="3200" dirty="0">
              <a:latin typeface="Helvetica Neue LT Std 65 Medium" charset="0"/>
              <a:ea typeface="Helvetica Neue LT Std 65 Medium" charset="0"/>
              <a:cs typeface="Helvetica Neue LT Std 65 Medium" charset="0"/>
            </a:endParaRPr>
          </a:p>
          <a:p>
            <a:pPr>
              <a:spcBef>
                <a:spcPct val="0"/>
              </a:spcBef>
              <a:buClrTx/>
            </a:pPr>
            <a:endParaRPr lang="en-CA" sz="3200" dirty="0" smtClean="0">
              <a:latin typeface="Helvetica Neue LT Std 65 Medium" charset="0"/>
              <a:ea typeface="Helvetica Neue LT Std 65 Medium" charset="0"/>
              <a:cs typeface="Helvetica Neue LT Std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9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35337" r="3188" b="8202"/>
          <a:stretch/>
        </p:blipFill>
        <p:spPr>
          <a:xfrm>
            <a:off x="3056860" y="3030279"/>
            <a:ext cx="6039293" cy="3327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128" y="585104"/>
            <a:ext cx="57522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rPr>
              <a:t>Canada </a:t>
            </a:r>
            <a:r>
              <a:rPr lang="en-CA" sz="3200" b="1" dirty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rPr>
              <a:t>will become the trusted global leader in safe, nutritious, and sustainable food for the 21st century</a:t>
            </a:r>
            <a:r>
              <a:rPr lang="en-CA" sz="3200" b="1" dirty="0" smtClean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rPr>
              <a:t>.</a:t>
            </a:r>
            <a:endParaRPr lang="en-CA" sz="6000" b="1" dirty="0" smtClean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en-CA" sz="1400" i="1" dirty="0" smtClean="0"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- Dominic Barton, </a:t>
            </a:r>
            <a:r>
              <a:rPr lang="en-C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chair, Advisory </a:t>
            </a:r>
            <a:r>
              <a:rPr lang="en-CA" sz="1400" i="1" dirty="0">
                <a:latin typeface="Arial" panose="020B0604020202020204" pitchFamily="34" charset="0"/>
                <a:cs typeface="Arial" panose="020B0604020202020204" pitchFamily="34" charset="0"/>
              </a:rPr>
              <a:t>Council on Economic Growth</a:t>
            </a:r>
            <a:endParaRPr lang="en-CA" sz="1400" i="1" dirty="0"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968" y="110338"/>
            <a:ext cx="620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CA" sz="9600" b="1" dirty="0" smtClean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“ </a:t>
            </a:r>
            <a:endParaRPr lang="en-US" sz="9600" b="1" dirty="0">
              <a:solidFill>
                <a:prstClr val="white">
                  <a:lumMod val="50000"/>
                </a:prst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7928" y="1711892"/>
            <a:ext cx="735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CA" sz="9600" b="1" dirty="0" smtClean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” </a:t>
            </a:r>
            <a:endParaRPr lang="en-US" sz="9600" b="1" dirty="0">
              <a:solidFill>
                <a:prstClr val="white">
                  <a:lumMod val="50000"/>
                </a:prst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7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655" y="5607746"/>
            <a:ext cx="8820727" cy="196469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42169" rIns="0" bIns="0" rtlCol="0">
            <a:spAutoFit/>
          </a:bodyPr>
          <a:lstStyle/>
          <a:p>
            <a:pPr marL="117389">
              <a:spcBef>
                <a:spcPts val="332"/>
              </a:spcBef>
              <a:tabLst>
                <a:tab pos="7140777" algn="l"/>
              </a:tabLst>
            </a:pPr>
            <a:r>
              <a:rPr sz="1000" dirty="0">
                <a:latin typeface="Times New Roman"/>
                <a:cs typeface="Times New Roman"/>
                <a:hlinkClick r:id="rId2"/>
              </a:rPr>
              <a:t>www.andrewwinston.com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4" dirty="0">
                <a:latin typeface="Times New Roman"/>
                <a:cs typeface="Times New Roman"/>
              </a:rPr>
              <a:t>Twitter: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" dirty="0">
                <a:latin typeface="Times New Roman"/>
                <a:cs typeface="Times New Roman"/>
              </a:rPr>
              <a:t>@AndrewWinston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9078" y="1325901"/>
            <a:ext cx="5030355" cy="3774141"/>
          </a:xfrm>
          <a:custGeom>
            <a:avLst/>
            <a:gdLst/>
            <a:ahLst/>
            <a:cxnLst/>
            <a:rect l="l" t="t" r="r" b="b"/>
            <a:pathLst>
              <a:path w="5533390" h="4277360">
                <a:moveTo>
                  <a:pt x="0" y="0"/>
                </a:moveTo>
                <a:lnTo>
                  <a:pt x="5533217" y="0"/>
                </a:lnTo>
                <a:lnTo>
                  <a:pt x="5533217" y="4276963"/>
                </a:lnTo>
                <a:lnTo>
                  <a:pt x="0" y="4276963"/>
                </a:lnTo>
                <a:lnTo>
                  <a:pt x="0" y="0"/>
                </a:lnTo>
                <a:close/>
              </a:path>
            </a:pathLst>
          </a:custGeom>
          <a:ln w="10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44462" y="5148453"/>
            <a:ext cx="1112982" cy="363631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2200" spc="9" dirty="0">
                <a:latin typeface="Arial Narrow"/>
                <a:cs typeface="Arial Narrow"/>
              </a:rPr>
              <a:t>Likelihood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115" y="2689470"/>
            <a:ext cx="748145" cy="363631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2200" spc="13" dirty="0">
                <a:latin typeface="Arial Narrow"/>
                <a:cs typeface="Arial Narrow"/>
              </a:rPr>
              <a:t>Im</a:t>
            </a:r>
            <a:r>
              <a:rPr sz="2200" spc="18" dirty="0">
                <a:latin typeface="Arial Narrow"/>
                <a:cs typeface="Arial Narrow"/>
              </a:rPr>
              <a:t>pa</a:t>
            </a:r>
            <a:r>
              <a:rPr sz="2200" spc="9" dirty="0">
                <a:latin typeface="Arial Narrow"/>
                <a:cs typeface="Arial Narrow"/>
              </a:rPr>
              <a:t>c</a:t>
            </a:r>
            <a:r>
              <a:rPr sz="2200" dirty="0">
                <a:latin typeface="Arial Narrow"/>
                <a:cs typeface="Arial Narrow"/>
              </a:rPr>
              <a:t>t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6228" y="1734523"/>
            <a:ext cx="2680855" cy="421901"/>
          </a:xfrm>
          <a:prstGeom prst="rect">
            <a:avLst/>
          </a:prstGeom>
        </p:spPr>
        <p:txBody>
          <a:bodyPr vert="horz" wrap="square" lIns="0" tIns="13106" rIns="0" bIns="0" rtlCol="0">
            <a:spAutoFit/>
          </a:bodyPr>
          <a:lstStyle/>
          <a:p>
            <a:pPr marL="11397">
              <a:spcBef>
                <a:spcPts val="102"/>
              </a:spcBef>
            </a:pP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Extreme weather events</a:t>
            </a:r>
            <a:r>
              <a:rPr sz="1500" spc="183" dirty="0">
                <a:solidFill>
                  <a:srgbClr val="007600"/>
                </a:solidFill>
                <a:latin typeface="Arial Narrow"/>
                <a:cs typeface="Arial Narrow"/>
              </a:rPr>
              <a:t> </a:t>
            </a:r>
            <a:r>
              <a:rPr sz="4000" baseline="-11299" dirty="0">
                <a:latin typeface="Arial Narrow"/>
                <a:cs typeface="Arial Narrow"/>
              </a:rPr>
              <a:t>Global</a:t>
            </a:r>
            <a:endParaRPr sz="4000" baseline="-11299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2908" y="2432269"/>
            <a:ext cx="2952173" cy="848285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4559" indent="1703278">
              <a:lnSpc>
                <a:spcPct val="130700"/>
              </a:lnSpc>
              <a:spcBef>
                <a:spcPts val="90"/>
              </a:spcBef>
            </a:pP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Natural disasters  Failure of</a:t>
            </a:r>
            <a:r>
              <a:rPr sz="1500" spc="-18" dirty="0">
                <a:solidFill>
                  <a:srgbClr val="007600"/>
                </a:solidFill>
                <a:latin typeface="Arial Narrow"/>
                <a:cs typeface="Arial Narrow"/>
              </a:rPr>
              <a:t> </a:t>
            </a: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climate-change</a:t>
            </a:r>
            <a:endParaRPr sz="1500" dirty="0">
              <a:latin typeface="Arial Narrow"/>
              <a:cs typeface="Arial Narrow"/>
            </a:endParaRPr>
          </a:p>
          <a:p>
            <a:pPr marL="11397">
              <a:lnSpc>
                <a:spcPts val="1826"/>
              </a:lnSpc>
            </a:pP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mitigation and</a:t>
            </a:r>
            <a:r>
              <a:rPr sz="1500" spc="-45" dirty="0">
                <a:solidFill>
                  <a:srgbClr val="007600"/>
                </a:solidFill>
                <a:latin typeface="Arial Narrow"/>
                <a:cs typeface="Arial Narrow"/>
              </a:rPr>
              <a:t> </a:t>
            </a: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adaptation</a:t>
            </a:r>
            <a:endParaRPr sz="15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0985" y="3444822"/>
            <a:ext cx="961159" cy="25157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500" spc="-4" dirty="0">
                <a:solidFill>
                  <a:srgbClr val="7030A0"/>
                </a:solidFill>
                <a:latin typeface="Arial Narrow"/>
                <a:cs typeface="Arial Narrow"/>
              </a:rPr>
              <a:t>Cyberattacks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5740" y="2974508"/>
            <a:ext cx="908627" cy="25157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500" spc="-18" dirty="0">
                <a:solidFill>
                  <a:srgbClr val="FF0000"/>
                </a:solidFill>
                <a:latin typeface="Arial Narrow"/>
                <a:cs typeface="Arial Narrow"/>
              </a:rPr>
              <a:t>Water</a:t>
            </a:r>
            <a:r>
              <a:rPr sz="1500" spc="-54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spc="-4" dirty="0">
                <a:solidFill>
                  <a:srgbClr val="FF0000"/>
                </a:solidFill>
                <a:latin typeface="Arial Narrow"/>
                <a:cs typeface="Arial Narrow"/>
              </a:rPr>
              <a:t>crises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6489" y="3511140"/>
            <a:ext cx="1485323" cy="47961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4559">
              <a:spcBef>
                <a:spcPts val="90"/>
              </a:spcBef>
            </a:pP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Biodiversity </a:t>
            </a:r>
            <a:r>
              <a:rPr sz="1500" spc="-4" dirty="0">
                <a:solidFill>
                  <a:srgbClr val="007600"/>
                </a:solidFill>
                <a:latin typeface="Arial Narrow"/>
                <a:cs typeface="Arial Narrow"/>
              </a:rPr>
              <a:t>loss </a:t>
            </a: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and  </a:t>
            </a:r>
            <a:r>
              <a:rPr sz="1500" spc="-4" dirty="0">
                <a:solidFill>
                  <a:srgbClr val="007600"/>
                </a:solidFill>
                <a:latin typeface="Arial Narrow"/>
                <a:cs typeface="Arial Narrow"/>
              </a:rPr>
              <a:t>ecosystem</a:t>
            </a:r>
            <a:r>
              <a:rPr sz="1500" spc="-27" dirty="0">
                <a:solidFill>
                  <a:srgbClr val="007600"/>
                </a:solidFill>
                <a:latin typeface="Arial Narrow"/>
                <a:cs typeface="Arial Narrow"/>
              </a:rPr>
              <a:t> </a:t>
            </a: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collapse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4195" y="4223335"/>
            <a:ext cx="2380673" cy="25157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500" spc="-9" dirty="0">
                <a:solidFill>
                  <a:srgbClr val="FF0000"/>
                </a:solidFill>
                <a:latin typeface="Arial Narrow"/>
                <a:cs typeface="Arial Narrow"/>
              </a:rPr>
              <a:t>Large-scale involuntary</a:t>
            </a:r>
            <a:r>
              <a:rPr sz="1500" spc="22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spc="-9" dirty="0">
                <a:solidFill>
                  <a:srgbClr val="FF0000"/>
                </a:solidFill>
                <a:latin typeface="Arial Narrow"/>
                <a:cs typeface="Arial Narrow"/>
              </a:rPr>
              <a:t>migration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2390" y="4667061"/>
            <a:ext cx="2521527" cy="25157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500" spc="-9" dirty="0">
                <a:solidFill>
                  <a:srgbClr val="007600"/>
                </a:solidFill>
                <a:latin typeface="Arial Narrow"/>
                <a:cs typeface="Arial Narrow"/>
              </a:rPr>
              <a:t>Man-made environmental</a:t>
            </a:r>
            <a:r>
              <a:rPr sz="1500" spc="-36" dirty="0">
                <a:solidFill>
                  <a:srgbClr val="007600"/>
                </a:solidFill>
                <a:latin typeface="Arial Narrow"/>
                <a:cs typeface="Arial Narrow"/>
              </a:rPr>
              <a:t> </a:t>
            </a:r>
            <a:r>
              <a:rPr sz="1500" spc="-4" dirty="0">
                <a:solidFill>
                  <a:srgbClr val="007600"/>
                </a:solidFill>
                <a:latin typeface="Arial Narrow"/>
                <a:cs typeface="Arial Narrow"/>
              </a:rPr>
              <a:t>disasters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7499" y="4641387"/>
            <a:ext cx="1234209" cy="25157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500" spc="-9" dirty="0">
                <a:solidFill>
                  <a:srgbClr val="FFC000"/>
                </a:solidFill>
                <a:latin typeface="Arial Narrow"/>
                <a:cs typeface="Arial Narrow"/>
              </a:rPr>
              <a:t>Interstate</a:t>
            </a:r>
            <a:r>
              <a:rPr sz="1500" spc="-13" dirty="0">
                <a:solidFill>
                  <a:srgbClr val="FFC000"/>
                </a:solidFill>
                <a:latin typeface="Arial Narrow"/>
                <a:cs typeface="Arial Narrow"/>
              </a:rPr>
              <a:t> </a:t>
            </a:r>
            <a:r>
              <a:rPr sz="1500" spc="-9" dirty="0">
                <a:solidFill>
                  <a:srgbClr val="FFC000"/>
                </a:solidFill>
                <a:latin typeface="Arial Narrow"/>
                <a:cs typeface="Arial Narrow"/>
              </a:rPr>
              <a:t>conflict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9995" y="4158351"/>
            <a:ext cx="851477" cy="25157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500" spc="-9" dirty="0">
                <a:solidFill>
                  <a:srgbClr val="FF0000"/>
                </a:solidFill>
                <a:latin typeface="Arial Narrow"/>
                <a:cs typeface="Arial Narrow"/>
              </a:rPr>
              <a:t>Food</a:t>
            </a:r>
            <a:r>
              <a:rPr sz="1500" spc="-72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spc="-4" dirty="0">
                <a:solidFill>
                  <a:srgbClr val="FF0000"/>
                </a:solidFill>
                <a:latin typeface="Arial Narrow"/>
                <a:cs typeface="Arial Narrow"/>
              </a:rPr>
              <a:t>crises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11879" y="1642175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145542" y="0"/>
                </a:moveTo>
                <a:lnTo>
                  <a:pt x="0" y="145625"/>
                </a:lnTo>
                <a:lnTo>
                  <a:pt x="145542" y="291252"/>
                </a:lnTo>
                <a:lnTo>
                  <a:pt x="291084" y="145625"/>
                </a:lnTo>
                <a:lnTo>
                  <a:pt x="145542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49202" y="2202980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41" y="0"/>
                </a:moveTo>
                <a:lnTo>
                  <a:pt x="0" y="145627"/>
                </a:lnTo>
                <a:lnTo>
                  <a:pt x="145541" y="291252"/>
                </a:lnTo>
                <a:lnTo>
                  <a:pt x="291084" y="145627"/>
                </a:lnTo>
                <a:lnTo>
                  <a:pt x="145541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8789" y="2501041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41" y="0"/>
                </a:moveTo>
                <a:lnTo>
                  <a:pt x="0" y="145627"/>
                </a:lnTo>
                <a:lnTo>
                  <a:pt x="145541" y="291254"/>
                </a:lnTo>
                <a:lnTo>
                  <a:pt x="291084" y="145627"/>
                </a:lnTo>
                <a:lnTo>
                  <a:pt x="145541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9801" y="3972193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42" y="0"/>
                </a:moveTo>
                <a:lnTo>
                  <a:pt x="0" y="145627"/>
                </a:lnTo>
                <a:lnTo>
                  <a:pt x="145542" y="291252"/>
                </a:lnTo>
                <a:lnTo>
                  <a:pt x="291084" y="145627"/>
                </a:lnTo>
                <a:lnTo>
                  <a:pt x="145542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5601" y="4643074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42" y="0"/>
                </a:moveTo>
                <a:lnTo>
                  <a:pt x="0" y="145627"/>
                </a:lnTo>
                <a:lnTo>
                  <a:pt x="145542" y="291252"/>
                </a:lnTo>
                <a:lnTo>
                  <a:pt x="291083" y="145627"/>
                </a:lnTo>
                <a:lnTo>
                  <a:pt x="145542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45601" y="4209948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42" y="0"/>
                </a:moveTo>
                <a:lnTo>
                  <a:pt x="0" y="145627"/>
                </a:lnTo>
                <a:lnTo>
                  <a:pt x="145542" y="291254"/>
                </a:lnTo>
                <a:lnTo>
                  <a:pt x="291083" y="145627"/>
                </a:lnTo>
                <a:lnTo>
                  <a:pt x="1455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5792" y="3609330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145542" y="0"/>
                </a:moveTo>
                <a:lnTo>
                  <a:pt x="0" y="145625"/>
                </a:lnTo>
                <a:lnTo>
                  <a:pt x="145542" y="291252"/>
                </a:lnTo>
                <a:lnTo>
                  <a:pt x="291084" y="145625"/>
                </a:lnTo>
                <a:lnTo>
                  <a:pt x="145542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5792" y="3977630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145542" y="0"/>
                </a:moveTo>
                <a:lnTo>
                  <a:pt x="0" y="145625"/>
                </a:lnTo>
                <a:lnTo>
                  <a:pt x="145542" y="291252"/>
                </a:lnTo>
                <a:lnTo>
                  <a:pt x="291084" y="145625"/>
                </a:lnTo>
                <a:lnTo>
                  <a:pt x="1455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1471" y="2703255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42" y="0"/>
                </a:moveTo>
                <a:lnTo>
                  <a:pt x="0" y="145627"/>
                </a:lnTo>
                <a:lnTo>
                  <a:pt x="145542" y="291252"/>
                </a:lnTo>
                <a:lnTo>
                  <a:pt x="291083" y="145627"/>
                </a:lnTo>
                <a:lnTo>
                  <a:pt x="1455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3782" y="3915907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145542" y="0"/>
                </a:moveTo>
                <a:lnTo>
                  <a:pt x="0" y="145627"/>
                </a:lnTo>
                <a:lnTo>
                  <a:pt x="145542" y="291254"/>
                </a:lnTo>
                <a:lnTo>
                  <a:pt x="291084" y="145627"/>
                </a:lnTo>
                <a:lnTo>
                  <a:pt x="1455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76084" y="3432225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42" y="0"/>
                </a:moveTo>
                <a:lnTo>
                  <a:pt x="0" y="145627"/>
                </a:lnTo>
                <a:lnTo>
                  <a:pt x="145542" y="291254"/>
                </a:lnTo>
                <a:lnTo>
                  <a:pt x="291084" y="145627"/>
                </a:lnTo>
                <a:lnTo>
                  <a:pt x="14554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5792" y="4369789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145542" y="0"/>
                </a:moveTo>
                <a:lnTo>
                  <a:pt x="0" y="145627"/>
                </a:lnTo>
                <a:lnTo>
                  <a:pt x="145542" y="291254"/>
                </a:lnTo>
                <a:lnTo>
                  <a:pt x="291084" y="145627"/>
                </a:lnTo>
                <a:lnTo>
                  <a:pt x="14554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21138" y="4391469"/>
            <a:ext cx="873414" cy="2115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300" spc="-135" dirty="0">
                <a:latin typeface="Arial Narrow"/>
                <a:cs typeface="Arial Narrow"/>
              </a:rPr>
              <a:t>T</a:t>
            </a:r>
            <a:r>
              <a:rPr sz="1300" spc="-13" dirty="0">
                <a:latin typeface="Arial Narrow"/>
                <a:cs typeface="Arial Narrow"/>
              </a:rPr>
              <a:t>echnologica</a:t>
            </a:r>
            <a:r>
              <a:rPr sz="1300" spc="-4" dirty="0">
                <a:latin typeface="Arial Narrow"/>
                <a:cs typeface="Arial Narrow"/>
              </a:rPr>
              <a:t>l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60155" y="4846394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145541" y="0"/>
                </a:moveTo>
                <a:lnTo>
                  <a:pt x="0" y="145627"/>
                </a:lnTo>
                <a:lnTo>
                  <a:pt x="145541" y="291252"/>
                </a:lnTo>
                <a:lnTo>
                  <a:pt x="291084" y="145627"/>
                </a:lnTo>
                <a:lnTo>
                  <a:pt x="14554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60155" y="4846394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4" h="291464">
                <a:moveTo>
                  <a:pt x="0" y="145626"/>
                </a:moveTo>
                <a:lnTo>
                  <a:pt x="145541" y="0"/>
                </a:lnTo>
                <a:lnTo>
                  <a:pt x="291083" y="145626"/>
                </a:lnTo>
                <a:lnTo>
                  <a:pt x="145541" y="291253"/>
                </a:lnTo>
                <a:lnTo>
                  <a:pt x="0" y="145626"/>
                </a:lnTo>
                <a:close/>
              </a:path>
            </a:pathLst>
          </a:custGeom>
          <a:ln w="101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85792" y="4755582"/>
            <a:ext cx="264968" cy="25717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145542" y="0"/>
                </a:moveTo>
                <a:lnTo>
                  <a:pt x="0" y="145627"/>
                </a:lnTo>
                <a:lnTo>
                  <a:pt x="145542" y="291254"/>
                </a:lnTo>
                <a:lnTo>
                  <a:pt x="291084" y="145627"/>
                </a:lnTo>
                <a:lnTo>
                  <a:pt x="1455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41817" y="2203320"/>
            <a:ext cx="1102014" cy="1661272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11397" marR="237627">
              <a:lnSpc>
                <a:spcPct val="100800"/>
              </a:lnSpc>
              <a:spcBef>
                <a:spcPts val="81"/>
              </a:spcBef>
            </a:pPr>
            <a:r>
              <a:rPr sz="2600" dirty="0">
                <a:latin typeface="Arial Narrow"/>
                <a:cs typeface="Arial Narrow"/>
              </a:rPr>
              <a:t>Risks  </a:t>
            </a:r>
            <a:r>
              <a:rPr sz="2600" spc="4" dirty="0">
                <a:latin typeface="Arial Narrow"/>
                <a:cs typeface="Arial Narrow"/>
              </a:rPr>
              <a:t>R</a:t>
            </a:r>
            <a:r>
              <a:rPr sz="2600" dirty="0">
                <a:latin typeface="Arial Narrow"/>
                <a:cs typeface="Arial Narrow"/>
              </a:rPr>
              <a:t>eport  2018</a:t>
            </a:r>
            <a:endParaRPr sz="2600">
              <a:latin typeface="Arial Narrow"/>
              <a:cs typeface="Arial Narrow"/>
            </a:endParaRPr>
          </a:p>
          <a:p>
            <a:pPr marL="188050">
              <a:spcBef>
                <a:spcPts val="1907"/>
              </a:spcBef>
            </a:pPr>
            <a:r>
              <a:rPr sz="1300" spc="-9" dirty="0">
                <a:latin typeface="Arial Narrow"/>
                <a:cs typeface="Arial Narrow"/>
              </a:rPr>
              <a:t>Environmental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21139" y="4015875"/>
            <a:ext cx="523586" cy="2115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300" spc="-18" dirty="0">
                <a:latin typeface="Arial Narrow"/>
                <a:cs typeface="Arial Narrow"/>
              </a:rPr>
              <a:t>S</a:t>
            </a:r>
            <a:r>
              <a:rPr sz="1300" spc="-13" dirty="0">
                <a:latin typeface="Arial Narrow"/>
                <a:cs typeface="Arial Narrow"/>
              </a:rPr>
              <a:t>o</a:t>
            </a:r>
            <a:r>
              <a:rPr sz="1300" spc="-9" dirty="0">
                <a:latin typeface="Arial Narrow"/>
                <a:cs typeface="Arial Narrow"/>
              </a:rPr>
              <a:t>c</a:t>
            </a:r>
            <a:r>
              <a:rPr sz="1300" spc="-13" dirty="0">
                <a:latin typeface="Arial Narrow"/>
                <a:cs typeface="Arial Narrow"/>
              </a:rPr>
              <a:t>ie</a:t>
            </a:r>
            <a:r>
              <a:rPr sz="1300" spc="-4" dirty="0">
                <a:latin typeface="Arial Narrow"/>
                <a:cs typeface="Arial Narrow"/>
              </a:rPr>
              <a:t>t</a:t>
            </a:r>
            <a:r>
              <a:rPr sz="1300" spc="-13" dirty="0">
                <a:latin typeface="Arial Narrow"/>
                <a:cs typeface="Arial Narrow"/>
              </a:rPr>
              <a:t>a</a:t>
            </a:r>
            <a:r>
              <a:rPr sz="1300" spc="-4" dirty="0">
                <a:latin typeface="Arial Narrow"/>
                <a:cs typeface="Arial Narrow"/>
              </a:rPr>
              <a:t>l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21138" y="4786326"/>
            <a:ext cx="755073" cy="2115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300" spc="-22" dirty="0">
                <a:latin typeface="Arial Narrow"/>
                <a:cs typeface="Arial Narrow"/>
              </a:rPr>
              <a:t>G</a:t>
            </a:r>
            <a:r>
              <a:rPr sz="1300" spc="-13" dirty="0">
                <a:latin typeface="Arial Narrow"/>
                <a:cs typeface="Arial Narrow"/>
              </a:rPr>
              <a:t>eopoli</a:t>
            </a:r>
            <a:r>
              <a:rPr sz="1300" spc="-4" dirty="0">
                <a:latin typeface="Arial Narrow"/>
                <a:cs typeface="Arial Narrow"/>
              </a:rPr>
              <a:t>t</a:t>
            </a:r>
            <a:r>
              <a:rPr sz="1300" spc="-13" dirty="0">
                <a:latin typeface="Arial Narrow"/>
                <a:cs typeface="Arial Narrow"/>
              </a:rPr>
              <a:t>ica</a:t>
            </a:r>
            <a:r>
              <a:rPr sz="1300" spc="-4" dirty="0">
                <a:latin typeface="Arial Narrow"/>
                <a:cs typeface="Arial Narrow"/>
              </a:rPr>
              <a:t>l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5312" y="5918423"/>
            <a:ext cx="642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Source: Andrew Winston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mccarthy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60"/>
            <a:ext cx="9155749" cy="54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312" y="5918423"/>
            <a:ext cx="642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Source: Andrew Winston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cdonald's sustainabil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3" y="956931"/>
            <a:ext cx="7973694" cy="48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465"/>
          </a:xfrm>
        </p:spPr>
        <p:txBody>
          <a:bodyPr/>
          <a:lstStyle/>
          <a:p>
            <a:r>
              <a:rPr lang="en-US" dirty="0" smtClean="0"/>
              <a:t>20 Million 4R Acres by 2020</a:t>
            </a:r>
            <a:endParaRPr lang="en-US" dirty="0"/>
          </a:p>
        </p:txBody>
      </p:sp>
      <p:pic>
        <p:nvPicPr>
          <p:cNvPr id="1026" name="Picture 2" descr="C:\Users\kmccarthy\Desktop\Acres by 202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4" y="-1700835"/>
            <a:ext cx="8309492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Grower Familiarity with 4R Nutrient Stewardship</a:t>
            </a:r>
          </a:p>
        </p:txBody>
      </p:sp>
      <p:pic>
        <p:nvPicPr>
          <p:cNvPr id="4" name="Picture 2" descr="C:\Users\kmccarthy\Desktop\A9Rijmxii_1pvdp27_f6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20" y="1030065"/>
            <a:ext cx="7962311" cy="47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4802" y="5948895"/>
            <a:ext cx="631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* Source: Annual Fertilizer Use Surveys conducted by Pulse Canada</a:t>
            </a:r>
            <a:endParaRPr lang="en-CA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1" y="5395067"/>
            <a:ext cx="1882199" cy="9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27" y="527797"/>
            <a:ext cx="6826502" cy="55294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3520" y="327660"/>
            <a:ext cx="5303520" cy="579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28" y="134810"/>
            <a:ext cx="6464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2"/>
                </a:solidFill>
                <a:latin typeface="+mj-lt"/>
              </a:rPr>
              <a:t>4R Nutrient Stewardship </a:t>
            </a:r>
            <a:br>
              <a:rPr lang="en-CA" sz="3200" b="1" dirty="0" smtClean="0">
                <a:solidFill>
                  <a:schemeClr val="accent2"/>
                </a:solidFill>
                <a:latin typeface="+mj-lt"/>
              </a:rPr>
            </a:br>
            <a:r>
              <a:rPr lang="en-CA" sz="3200" dirty="0" smtClean="0">
                <a:solidFill>
                  <a:schemeClr val="accent2"/>
                </a:solidFill>
                <a:latin typeface="+mj-lt"/>
              </a:rPr>
              <a:t>Across Canada</a:t>
            </a:r>
          </a:p>
        </p:txBody>
      </p:sp>
    </p:spTree>
    <p:extLst>
      <p:ext uri="{BB962C8B-B14F-4D97-AF65-F5344CB8AC3E}">
        <p14:creationId xmlns:p14="http://schemas.microsoft.com/office/powerpoint/2010/main" val="9926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msmith\Downloads\4R Certification Logo-01 (1)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95" y="85143"/>
            <a:ext cx="1965864" cy="257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48" y="2775213"/>
            <a:ext cx="1089810" cy="944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5" descr="http://blackburnnews.com/wp-content/uploads/2013/12/Ontario-Agri-Business-Association-405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46" y="2852593"/>
            <a:ext cx="1027321" cy="10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rentarthur.ca/wp-content/uploads/2015/06/gfo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71" y="4033125"/>
            <a:ext cx="1014638" cy="10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willowbrooknurseries.com/wp-content/uploads/2013/10/CFFO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23" y="4062871"/>
            <a:ext cx="1348493" cy="8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ontarionature.org/discover/Images/Conservation_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38" y="3867231"/>
            <a:ext cx="917358" cy="11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manexpo.manitoulinexposi1.netdna-cdn.com/wp-content/uploads/2012/01/OF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5126" r="6114" b="19247"/>
          <a:stretch/>
        </p:blipFill>
        <p:spPr bwMode="auto">
          <a:xfrm>
            <a:off x="434272" y="4062871"/>
            <a:ext cx="1618417" cy="8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the nature conservancy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9" y="5223131"/>
            <a:ext cx="2178234" cy="11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IPNI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95" y="5388693"/>
            <a:ext cx="1403362" cy="8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caontario.com/images/english/site/Logo_CCA.gi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"/>
          <a:stretch/>
        </p:blipFill>
        <p:spPr bwMode="auto">
          <a:xfrm>
            <a:off x="5520219" y="5388693"/>
            <a:ext cx="2544557" cy="82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17" y="3091493"/>
            <a:ext cx="1628902" cy="5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_ppt-template2015_v01">
  <a:themeElements>
    <a:clrScheme name="CFI Colours">
      <a:dk1>
        <a:sysClr val="windowText" lastClr="000000"/>
      </a:dk1>
      <a:lt1>
        <a:sysClr val="window" lastClr="FFFFFF"/>
      </a:lt1>
      <a:dk2>
        <a:srgbClr val="136628"/>
      </a:dk2>
      <a:lt2>
        <a:srgbClr val="EEECE1"/>
      </a:lt2>
      <a:accent1>
        <a:srgbClr val="136628"/>
      </a:accent1>
      <a:accent2>
        <a:srgbClr val="9E7120"/>
      </a:accent2>
      <a:accent3>
        <a:srgbClr val="7AC736"/>
      </a:accent3>
      <a:accent4>
        <a:srgbClr val="3C3E38"/>
      </a:accent4>
      <a:accent5>
        <a:srgbClr val="C7AC09"/>
      </a:accent5>
      <a:accent6>
        <a:srgbClr val="6EA74B"/>
      </a:accent6>
      <a:hlink>
        <a:srgbClr val="9E7120"/>
      </a:hlink>
      <a:folHlink>
        <a:srgbClr val="9E7120"/>
      </a:folHlink>
    </a:clrScheme>
    <a:fontScheme name="Custom 6">
      <a:majorFont>
        <a:latin typeface="Roboto Slab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c_ppt-template2015_v01">
  <a:themeElements>
    <a:clrScheme name="CFI Colours">
      <a:dk1>
        <a:sysClr val="windowText" lastClr="000000"/>
      </a:dk1>
      <a:lt1>
        <a:sysClr val="window" lastClr="FFFFFF"/>
      </a:lt1>
      <a:dk2>
        <a:srgbClr val="136628"/>
      </a:dk2>
      <a:lt2>
        <a:srgbClr val="EEECE1"/>
      </a:lt2>
      <a:accent1>
        <a:srgbClr val="136628"/>
      </a:accent1>
      <a:accent2>
        <a:srgbClr val="9E7120"/>
      </a:accent2>
      <a:accent3>
        <a:srgbClr val="7AC736"/>
      </a:accent3>
      <a:accent4>
        <a:srgbClr val="3C3E38"/>
      </a:accent4>
      <a:accent5>
        <a:srgbClr val="C7AC09"/>
      </a:accent5>
      <a:accent6>
        <a:srgbClr val="6EA74B"/>
      </a:accent6>
      <a:hlink>
        <a:srgbClr val="9E7120"/>
      </a:hlink>
      <a:folHlink>
        <a:srgbClr val="9E71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fc_ppt-template2015_v01</Template>
  <TotalTime>13980</TotalTime>
  <Words>372</Words>
  <Application>Microsoft Office PowerPoint</Application>
  <PresentationFormat>On-screen Show (4:3)</PresentationFormat>
  <Paragraphs>58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fc_ppt-template2015_v01</vt:lpstr>
      <vt:lpstr>1_fc_ppt-template2015_v01</vt:lpstr>
      <vt:lpstr>Fertilizer Canada Partnering for Success</vt:lpstr>
      <vt:lpstr>PowerPoint Presentation</vt:lpstr>
      <vt:lpstr>PowerPoint Presentation</vt:lpstr>
      <vt:lpstr>PowerPoint Presentation</vt:lpstr>
      <vt:lpstr>PowerPoint Presentation</vt:lpstr>
      <vt:lpstr>20 Million 4R Acres by 2020</vt:lpstr>
      <vt:lpstr>Grower Familiarity with 4R Nutrient Stewardship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Corneau</dc:creator>
  <cp:lastModifiedBy>Kelly McCarthy</cp:lastModifiedBy>
  <cp:revision>101</cp:revision>
  <cp:lastPrinted>2018-02-26T18:15:07Z</cp:lastPrinted>
  <dcterms:created xsi:type="dcterms:W3CDTF">2015-11-23T15:57:22Z</dcterms:created>
  <dcterms:modified xsi:type="dcterms:W3CDTF">2018-02-27T16:04:39Z</dcterms:modified>
</cp:coreProperties>
</file>