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8"/>
  </p:notesMasterIdLst>
  <p:handoutMasterIdLst>
    <p:handoutMasterId r:id="rId29"/>
  </p:handoutMasterIdLst>
  <p:sldIdLst>
    <p:sldId id="256" r:id="rId3"/>
    <p:sldId id="317" r:id="rId4"/>
    <p:sldId id="307" r:id="rId5"/>
    <p:sldId id="314" r:id="rId6"/>
    <p:sldId id="313" r:id="rId7"/>
    <p:sldId id="312" r:id="rId8"/>
    <p:sldId id="287" r:id="rId9"/>
    <p:sldId id="288" r:id="rId10"/>
    <p:sldId id="328" r:id="rId11"/>
    <p:sldId id="333" r:id="rId12"/>
    <p:sldId id="311" r:id="rId13"/>
    <p:sldId id="334" r:id="rId14"/>
    <p:sldId id="330" r:id="rId15"/>
    <p:sldId id="310" r:id="rId16"/>
    <p:sldId id="329" r:id="rId17"/>
    <p:sldId id="327" r:id="rId18"/>
    <p:sldId id="331" r:id="rId19"/>
    <p:sldId id="332" r:id="rId20"/>
    <p:sldId id="326" r:id="rId21"/>
    <p:sldId id="298" r:id="rId22"/>
    <p:sldId id="293" r:id="rId23"/>
    <p:sldId id="297" r:id="rId24"/>
    <p:sldId id="291" r:id="rId25"/>
    <p:sldId id="273" r:id="rId26"/>
    <p:sldId id="299" r:id="rId2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31B"/>
    <a:srgbClr val="0F6FC6"/>
    <a:srgbClr val="EE8E00"/>
    <a:srgbClr val="88BC2B"/>
    <a:srgbClr val="94C600"/>
    <a:srgbClr val="63E786"/>
    <a:srgbClr val="0DC5F7"/>
    <a:srgbClr val="875A2D"/>
    <a:srgbClr val="7F4735"/>
    <a:srgbClr val="8D55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585" autoAdjust="0"/>
  </p:normalViewPr>
  <p:slideViewPr>
    <p:cSldViewPr>
      <p:cViewPr varScale="1">
        <p:scale>
          <a:sx n="109" d="100"/>
          <a:sy n="109" d="100"/>
        </p:scale>
        <p:origin x="1674" y="102"/>
      </p:cViewPr>
      <p:guideLst>
        <p:guide orient="horz" pos="2160"/>
        <p:guide pos="2880"/>
      </p:guideLst>
    </p:cSldViewPr>
  </p:slideViewPr>
  <p:outlineViewPr>
    <p:cViewPr>
      <p:scale>
        <a:sx n="33" d="100"/>
        <a:sy n="33" d="100"/>
      </p:scale>
      <p:origin x="0" y="117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BD623-7699-42C2-80B2-279505F58999}" type="doc">
      <dgm:prSet loTypeId="urn:microsoft.com/office/officeart/2005/8/layout/venn1" loCatId="relationship" qsTypeId="urn:microsoft.com/office/officeart/2005/8/quickstyle/simple2" qsCatId="simple" csTypeId="urn:microsoft.com/office/officeart/2005/8/colors/accent1_2" csCatId="accent1" phldr="1"/>
      <dgm:spPr/>
    </dgm:pt>
    <dgm:pt modelId="{12AB83DD-E475-4A32-8672-361E679AB693}">
      <dgm:prSet phldrT="[Text]" custT="1"/>
      <dgm:spPr>
        <a:ln>
          <a:solidFill>
            <a:schemeClr val="accent1"/>
          </a:solidFill>
        </a:ln>
      </dgm:spPr>
      <dgm:t>
        <a:bodyPr/>
        <a:lstStyle/>
        <a:p>
          <a:r>
            <a:rPr lang="en-US" sz="1800" b="1" dirty="0" smtClean="0">
              <a:solidFill>
                <a:schemeClr val="accent5">
                  <a:lumMod val="50000"/>
                </a:schemeClr>
              </a:solidFill>
            </a:rPr>
            <a:t>Adaptation &amp;</a:t>
          </a:r>
          <a:br>
            <a:rPr lang="en-US" sz="1800" b="1" dirty="0" smtClean="0">
              <a:solidFill>
                <a:schemeClr val="accent5">
                  <a:lumMod val="50000"/>
                </a:schemeClr>
              </a:solidFill>
            </a:rPr>
          </a:br>
          <a:r>
            <a:rPr lang="en-US" sz="1800" b="1" dirty="0" smtClean="0">
              <a:solidFill>
                <a:schemeClr val="accent5">
                  <a:lumMod val="50000"/>
                </a:schemeClr>
              </a:solidFill>
            </a:rPr>
            <a:t>Resiliency</a:t>
          </a:r>
          <a:endParaRPr lang="en-US" sz="1800" b="1" dirty="0">
            <a:solidFill>
              <a:schemeClr val="accent5">
                <a:lumMod val="50000"/>
              </a:schemeClr>
            </a:solidFill>
          </a:endParaRPr>
        </a:p>
      </dgm:t>
    </dgm:pt>
    <dgm:pt modelId="{CE41FB52-1BDA-4DE5-B63A-AF57A4A9E589}" type="parTrans" cxnId="{EA14ACA6-28C8-44D3-96E5-979CE6470621}">
      <dgm:prSet/>
      <dgm:spPr/>
      <dgm:t>
        <a:bodyPr/>
        <a:lstStyle/>
        <a:p>
          <a:endParaRPr lang="en-US"/>
        </a:p>
      </dgm:t>
    </dgm:pt>
    <dgm:pt modelId="{0559897F-B76D-4E9C-83F5-EFDAFDEC454E}" type="sibTrans" cxnId="{EA14ACA6-28C8-44D3-96E5-979CE6470621}">
      <dgm:prSet/>
      <dgm:spPr/>
      <dgm:t>
        <a:bodyPr/>
        <a:lstStyle/>
        <a:p>
          <a:endParaRPr lang="en-US"/>
        </a:p>
      </dgm:t>
    </dgm:pt>
    <dgm:pt modelId="{6AAC4E29-997E-40F5-8C76-7DCB292927DC}">
      <dgm:prSet phldrT="[Text]" custT="1"/>
      <dgm:spPr>
        <a:ln>
          <a:solidFill>
            <a:schemeClr val="accent1"/>
          </a:solidFill>
        </a:ln>
      </dgm:spPr>
      <dgm:t>
        <a:bodyPr/>
        <a:lstStyle/>
        <a:p>
          <a:r>
            <a:rPr lang="en-US" sz="1800" b="1" dirty="0" smtClean="0">
              <a:solidFill>
                <a:schemeClr val="accent5">
                  <a:lumMod val="50000"/>
                </a:schemeClr>
              </a:solidFill>
            </a:rPr>
            <a:t>GHG Reduction</a:t>
          </a:r>
          <a:endParaRPr lang="en-US" sz="1800" b="1" dirty="0">
            <a:solidFill>
              <a:schemeClr val="accent5">
                <a:lumMod val="50000"/>
              </a:schemeClr>
            </a:solidFill>
          </a:endParaRPr>
        </a:p>
      </dgm:t>
    </dgm:pt>
    <dgm:pt modelId="{F637731D-F46A-4A1B-8220-2FDFB4BE3E66}" type="parTrans" cxnId="{45069B79-17FA-404C-9671-69A7F570ABB0}">
      <dgm:prSet/>
      <dgm:spPr/>
      <dgm:t>
        <a:bodyPr/>
        <a:lstStyle/>
        <a:p>
          <a:endParaRPr lang="en-US"/>
        </a:p>
      </dgm:t>
    </dgm:pt>
    <dgm:pt modelId="{981A30C7-E2E3-4896-879B-4AD52C3044D3}" type="sibTrans" cxnId="{45069B79-17FA-404C-9671-69A7F570ABB0}">
      <dgm:prSet/>
      <dgm:spPr/>
      <dgm:t>
        <a:bodyPr/>
        <a:lstStyle/>
        <a:p>
          <a:endParaRPr lang="en-US"/>
        </a:p>
      </dgm:t>
    </dgm:pt>
    <dgm:pt modelId="{6B60B595-1F44-4934-94B1-BC3886665260}">
      <dgm:prSet phldrT="[Text]" custT="1"/>
      <dgm:spPr>
        <a:ln>
          <a:solidFill>
            <a:schemeClr val="accent1"/>
          </a:solidFill>
        </a:ln>
      </dgm:spPr>
      <dgm:t>
        <a:bodyPr/>
        <a:lstStyle/>
        <a:p>
          <a:endParaRPr lang="en-US" sz="2000" b="1" dirty="0" smtClean="0">
            <a:solidFill>
              <a:schemeClr val="accent5">
                <a:lumMod val="50000"/>
              </a:schemeClr>
            </a:solidFill>
          </a:endParaRPr>
        </a:p>
        <a:p>
          <a:r>
            <a:rPr lang="en-US" sz="1800" b="1" dirty="0" smtClean="0">
              <a:solidFill>
                <a:schemeClr val="accent5">
                  <a:lumMod val="50000"/>
                </a:schemeClr>
              </a:solidFill>
            </a:rPr>
            <a:t>Productivity</a:t>
          </a:r>
        </a:p>
        <a:p>
          <a:r>
            <a:rPr lang="en-US" sz="1500" b="1" i="1" dirty="0" smtClean="0">
              <a:solidFill>
                <a:schemeClr val="accent5">
                  <a:lumMod val="50000"/>
                </a:schemeClr>
              </a:solidFill>
            </a:rPr>
            <a:t>(sustainable</a:t>
          </a:r>
          <a:br>
            <a:rPr lang="en-US" sz="1500" b="1" i="1" dirty="0" smtClean="0">
              <a:solidFill>
                <a:schemeClr val="accent5">
                  <a:lumMod val="50000"/>
                </a:schemeClr>
              </a:solidFill>
            </a:rPr>
          </a:br>
          <a:r>
            <a:rPr lang="en-US" sz="1500" b="1" i="1" dirty="0" smtClean="0">
              <a:solidFill>
                <a:schemeClr val="accent5">
                  <a:lumMod val="50000"/>
                </a:schemeClr>
              </a:solidFill>
            </a:rPr>
            <a:t>intensification)</a:t>
          </a:r>
          <a:r>
            <a:rPr lang="en-US" sz="1600" b="1" i="1" dirty="0" smtClean="0">
              <a:solidFill>
                <a:schemeClr val="accent5">
                  <a:lumMod val="50000"/>
                </a:schemeClr>
              </a:solidFill>
            </a:rPr>
            <a:t/>
          </a:r>
          <a:br>
            <a:rPr lang="en-US" sz="1600" b="1" i="1" dirty="0" smtClean="0">
              <a:solidFill>
                <a:schemeClr val="accent5">
                  <a:lumMod val="50000"/>
                </a:schemeClr>
              </a:solidFill>
            </a:rPr>
          </a:br>
          <a:endParaRPr lang="en-US" sz="1600" b="1" i="1" dirty="0">
            <a:solidFill>
              <a:schemeClr val="accent5">
                <a:lumMod val="50000"/>
              </a:schemeClr>
            </a:solidFill>
          </a:endParaRPr>
        </a:p>
      </dgm:t>
    </dgm:pt>
    <dgm:pt modelId="{51E2BC63-E02F-48C2-90D8-5B0DD90664A4}" type="parTrans" cxnId="{B3B72DA5-25BE-417A-AAF6-1F64BE1C7182}">
      <dgm:prSet/>
      <dgm:spPr/>
      <dgm:t>
        <a:bodyPr/>
        <a:lstStyle/>
        <a:p>
          <a:endParaRPr lang="en-US"/>
        </a:p>
      </dgm:t>
    </dgm:pt>
    <dgm:pt modelId="{BEAEA6B4-6105-467A-B2F3-7AA030718BE2}" type="sibTrans" cxnId="{B3B72DA5-25BE-417A-AAF6-1F64BE1C7182}">
      <dgm:prSet/>
      <dgm:spPr/>
      <dgm:t>
        <a:bodyPr/>
        <a:lstStyle/>
        <a:p>
          <a:endParaRPr lang="en-US"/>
        </a:p>
      </dgm:t>
    </dgm:pt>
    <dgm:pt modelId="{8FBEA6A5-FF37-47BC-9218-9628D0B45D6F}" type="pres">
      <dgm:prSet presAssocID="{6D3BD623-7699-42C2-80B2-279505F58999}" presName="compositeShape" presStyleCnt="0">
        <dgm:presLayoutVars>
          <dgm:chMax val="7"/>
          <dgm:dir/>
          <dgm:resizeHandles val="exact"/>
        </dgm:presLayoutVars>
      </dgm:prSet>
      <dgm:spPr/>
    </dgm:pt>
    <dgm:pt modelId="{6C4E5CCB-DB75-403C-BDB2-A4798EDCB89E}" type="pres">
      <dgm:prSet presAssocID="{12AB83DD-E475-4A32-8672-361E679AB693}" presName="circ1" presStyleLbl="vennNode1" presStyleIdx="0" presStyleCnt="3" custScaleX="109676" custScaleY="109676"/>
      <dgm:spPr/>
      <dgm:t>
        <a:bodyPr/>
        <a:lstStyle/>
        <a:p>
          <a:endParaRPr lang="en-US"/>
        </a:p>
      </dgm:t>
    </dgm:pt>
    <dgm:pt modelId="{035C47E0-D0AA-4BA9-AFE3-634CC38F6A8A}" type="pres">
      <dgm:prSet presAssocID="{12AB83DD-E475-4A32-8672-361E679AB693}" presName="circ1Tx" presStyleLbl="revTx" presStyleIdx="0" presStyleCnt="0">
        <dgm:presLayoutVars>
          <dgm:chMax val="0"/>
          <dgm:chPref val="0"/>
          <dgm:bulletEnabled val="1"/>
        </dgm:presLayoutVars>
      </dgm:prSet>
      <dgm:spPr/>
      <dgm:t>
        <a:bodyPr/>
        <a:lstStyle/>
        <a:p>
          <a:endParaRPr lang="en-US"/>
        </a:p>
      </dgm:t>
    </dgm:pt>
    <dgm:pt modelId="{89E5E62B-AC46-40A5-85FF-D7D331C64DD6}" type="pres">
      <dgm:prSet presAssocID="{6AAC4E29-997E-40F5-8C76-7DCB292927DC}" presName="circ2" presStyleLbl="vennNode1" presStyleIdx="1" presStyleCnt="3" custScaleX="109676" custScaleY="109676" custLinFactNeighborX="4422" custLinFactNeighborY="-296"/>
      <dgm:spPr/>
      <dgm:t>
        <a:bodyPr/>
        <a:lstStyle/>
        <a:p>
          <a:endParaRPr lang="en-US"/>
        </a:p>
      </dgm:t>
    </dgm:pt>
    <dgm:pt modelId="{213EAB60-66D9-4C2A-8D8E-EA6E5D821C74}" type="pres">
      <dgm:prSet presAssocID="{6AAC4E29-997E-40F5-8C76-7DCB292927DC}" presName="circ2Tx" presStyleLbl="revTx" presStyleIdx="0" presStyleCnt="0">
        <dgm:presLayoutVars>
          <dgm:chMax val="0"/>
          <dgm:chPref val="0"/>
          <dgm:bulletEnabled val="1"/>
        </dgm:presLayoutVars>
      </dgm:prSet>
      <dgm:spPr/>
      <dgm:t>
        <a:bodyPr/>
        <a:lstStyle/>
        <a:p>
          <a:endParaRPr lang="en-US"/>
        </a:p>
      </dgm:t>
    </dgm:pt>
    <dgm:pt modelId="{05FE7518-3A26-4DE0-B240-6CC755835E9C}" type="pres">
      <dgm:prSet presAssocID="{6B60B595-1F44-4934-94B1-BC3886665260}" presName="circ3" presStyleLbl="vennNode1" presStyleIdx="2" presStyleCnt="3" custScaleX="109676" custScaleY="109676" custLinFactNeighborX="854" custLinFactNeighborY="1701"/>
      <dgm:spPr/>
      <dgm:t>
        <a:bodyPr/>
        <a:lstStyle/>
        <a:p>
          <a:endParaRPr lang="en-US"/>
        </a:p>
      </dgm:t>
    </dgm:pt>
    <dgm:pt modelId="{009F3D19-AD08-4D2B-A437-38E2EB4170E5}" type="pres">
      <dgm:prSet presAssocID="{6B60B595-1F44-4934-94B1-BC3886665260}" presName="circ3Tx" presStyleLbl="revTx" presStyleIdx="0" presStyleCnt="0">
        <dgm:presLayoutVars>
          <dgm:chMax val="0"/>
          <dgm:chPref val="0"/>
          <dgm:bulletEnabled val="1"/>
        </dgm:presLayoutVars>
      </dgm:prSet>
      <dgm:spPr/>
      <dgm:t>
        <a:bodyPr/>
        <a:lstStyle/>
        <a:p>
          <a:endParaRPr lang="en-US"/>
        </a:p>
      </dgm:t>
    </dgm:pt>
  </dgm:ptLst>
  <dgm:cxnLst>
    <dgm:cxn modelId="{A3374749-38E6-4667-9B92-A514F81880C3}" type="presOf" srcId="{6D3BD623-7699-42C2-80B2-279505F58999}" destId="{8FBEA6A5-FF37-47BC-9218-9628D0B45D6F}" srcOrd="0" destOrd="0" presId="urn:microsoft.com/office/officeart/2005/8/layout/venn1"/>
    <dgm:cxn modelId="{B3B72DA5-25BE-417A-AAF6-1F64BE1C7182}" srcId="{6D3BD623-7699-42C2-80B2-279505F58999}" destId="{6B60B595-1F44-4934-94B1-BC3886665260}" srcOrd="2" destOrd="0" parTransId="{51E2BC63-E02F-48C2-90D8-5B0DD90664A4}" sibTransId="{BEAEA6B4-6105-467A-B2F3-7AA030718BE2}"/>
    <dgm:cxn modelId="{F7FA8B7C-0214-4F68-B782-B982C4FB48D0}" type="presOf" srcId="{12AB83DD-E475-4A32-8672-361E679AB693}" destId="{6C4E5CCB-DB75-403C-BDB2-A4798EDCB89E}" srcOrd="0" destOrd="0" presId="urn:microsoft.com/office/officeart/2005/8/layout/venn1"/>
    <dgm:cxn modelId="{45069B79-17FA-404C-9671-69A7F570ABB0}" srcId="{6D3BD623-7699-42C2-80B2-279505F58999}" destId="{6AAC4E29-997E-40F5-8C76-7DCB292927DC}" srcOrd="1" destOrd="0" parTransId="{F637731D-F46A-4A1B-8220-2FDFB4BE3E66}" sibTransId="{981A30C7-E2E3-4896-879B-4AD52C3044D3}"/>
    <dgm:cxn modelId="{769E1A22-5C6E-4449-A753-0AA2407D2871}" type="presOf" srcId="{6B60B595-1F44-4934-94B1-BC3886665260}" destId="{009F3D19-AD08-4D2B-A437-38E2EB4170E5}" srcOrd="1" destOrd="0" presId="urn:microsoft.com/office/officeart/2005/8/layout/venn1"/>
    <dgm:cxn modelId="{6741B894-6BC7-4B6D-B73B-287B1922B238}" type="presOf" srcId="{6AAC4E29-997E-40F5-8C76-7DCB292927DC}" destId="{213EAB60-66D9-4C2A-8D8E-EA6E5D821C74}" srcOrd="1" destOrd="0" presId="urn:microsoft.com/office/officeart/2005/8/layout/venn1"/>
    <dgm:cxn modelId="{B03CE1ED-CC0D-4CF0-8E60-422B082BB933}" type="presOf" srcId="{6AAC4E29-997E-40F5-8C76-7DCB292927DC}" destId="{89E5E62B-AC46-40A5-85FF-D7D331C64DD6}" srcOrd="0" destOrd="0" presId="urn:microsoft.com/office/officeart/2005/8/layout/venn1"/>
    <dgm:cxn modelId="{EA14ACA6-28C8-44D3-96E5-979CE6470621}" srcId="{6D3BD623-7699-42C2-80B2-279505F58999}" destId="{12AB83DD-E475-4A32-8672-361E679AB693}" srcOrd="0" destOrd="0" parTransId="{CE41FB52-1BDA-4DE5-B63A-AF57A4A9E589}" sibTransId="{0559897F-B76D-4E9C-83F5-EFDAFDEC454E}"/>
    <dgm:cxn modelId="{4D644EAA-0B93-49F3-97E9-3662189D0FB4}" type="presOf" srcId="{6B60B595-1F44-4934-94B1-BC3886665260}" destId="{05FE7518-3A26-4DE0-B240-6CC755835E9C}" srcOrd="0" destOrd="0" presId="urn:microsoft.com/office/officeart/2005/8/layout/venn1"/>
    <dgm:cxn modelId="{359E3836-A885-42D4-8FBD-8A3AE42AA2E4}" type="presOf" srcId="{12AB83DD-E475-4A32-8672-361E679AB693}" destId="{035C47E0-D0AA-4BA9-AFE3-634CC38F6A8A}" srcOrd="1" destOrd="0" presId="urn:microsoft.com/office/officeart/2005/8/layout/venn1"/>
    <dgm:cxn modelId="{DF7D2162-D492-49BB-B715-5E88243C3DF5}" type="presParOf" srcId="{8FBEA6A5-FF37-47BC-9218-9628D0B45D6F}" destId="{6C4E5CCB-DB75-403C-BDB2-A4798EDCB89E}" srcOrd="0" destOrd="0" presId="urn:microsoft.com/office/officeart/2005/8/layout/venn1"/>
    <dgm:cxn modelId="{7EAF14D7-5F53-4D99-BFA7-CE0235921A88}" type="presParOf" srcId="{8FBEA6A5-FF37-47BC-9218-9628D0B45D6F}" destId="{035C47E0-D0AA-4BA9-AFE3-634CC38F6A8A}" srcOrd="1" destOrd="0" presId="urn:microsoft.com/office/officeart/2005/8/layout/venn1"/>
    <dgm:cxn modelId="{8327B137-F028-4445-B071-9505B47D5BF8}" type="presParOf" srcId="{8FBEA6A5-FF37-47BC-9218-9628D0B45D6F}" destId="{89E5E62B-AC46-40A5-85FF-D7D331C64DD6}" srcOrd="2" destOrd="0" presId="urn:microsoft.com/office/officeart/2005/8/layout/venn1"/>
    <dgm:cxn modelId="{6BD7AAB5-2998-41BB-9F4A-6070F121A9A1}" type="presParOf" srcId="{8FBEA6A5-FF37-47BC-9218-9628D0B45D6F}" destId="{213EAB60-66D9-4C2A-8D8E-EA6E5D821C74}" srcOrd="3" destOrd="0" presId="urn:microsoft.com/office/officeart/2005/8/layout/venn1"/>
    <dgm:cxn modelId="{8D05C889-1458-45B4-93CD-A138F2D1368B}" type="presParOf" srcId="{8FBEA6A5-FF37-47BC-9218-9628D0B45D6F}" destId="{05FE7518-3A26-4DE0-B240-6CC755835E9C}" srcOrd="4" destOrd="0" presId="urn:microsoft.com/office/officeart/2005/8/layout/venn1"/>
    <dgm:cxn modelId="{F440F865-CB19-465E-AA73-0BA2A1A825D7}" type="presParOf" srcId="{8FBEA6A5-FF37-47BC-9218-9628D0B45D6F}" destId="{009F3D19-AD08-4D2B-A437-38E2EB4170E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E5CCB-DB75-403C-BDB2-A4798EDCB89E}">
      <dsp:nvSpPr>
        <dsp:cNvPr id="0" name=""/>
        <dsp:cNvSpPr/>
      </dsp:nvSpPr>
      <dsp:spPr>
        <a:xfrm>
          <a:off x="1751327" y="-84"/>
          <a:ext cx="1979683" cy="1979683"/>
        </a:xfrm>
        <a:prstGeom prst="ellipse">
          <a:avLst/>
        </a:prstGeom>
        <a:solidFill>
          <a:schemeClr val="accent1">
            <a:alpha val="50000"/>
            <a:hueOff val="0"/>
            <a:satOff val="0"/>
            <a:lumOff val="0"/>
            <a:alphaOff val="0"/>
          </a:schemeClr>
        </a:solidFill>
        <a:ln w="38100" cap="flat" cmpd="sng" algn="ctr">
          <a:solidFill>
            <a:schemeClr val="accent1"/>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5">
                  <a:lumMod val="50000"/>
                </a:schemeClr>
              </a:solidFill>
            </a:rPr>
            <a:t>Adaptation &amp;</a:t>
          </a:r>
          <a:br>
            <a:rPr lang="en-US" sz="1800" b="1" kern="1200" dirty="0" smtClean="0">
              <a:solidFill>
                <a:schemeClr val="accent5">
                  <a:lumMod val="50000"/>
                </a:schemeClr>
              </a:solidFill>
            </a:rPr>
          </a:br>
          <a:r>
            <a:rPr lang="en-US" sz="1800" b="1" kern="1200" dirty="0" smtClean="0">
              <a:solidFill>
                <a:schemeClr val="accent5">
                  <a:lumMod val="50000"/>
                </a:schemeClr>
              </a:solidFill>
            </a:rPr>
            <a:t>Resiliency</a:t>
          </a:r>
          <a:endParaRPr lang="en-US" sz="1800" b="1" kern="1200" dirty="0">
            <a:solidFill>
              <a:schemeClr val="accent5">
                <a:lumMod val="50000"/>
              </a:schemeClr>
            </a:solidFill>
          </a:endParaRPr>
        </a:p>
      </dsp:txBody>
      <dsp:txXfrm>
        <a:off x="2015285" y="346360"/>
        <a:ext cx="1451767" cy="890857"/>
      </dsp:txXfrm>
    </dsp:sp>
    <dsp:sp modelId="{89E5E62B-AC46-40A5-85FF-D7D331C64DD6}">
      <dsp:nvSpPr>
        <dsp:cNvPr id="0" name=""/>
        <dsp:cNvSpPr/>
      </dsp:nvSpPr>
      <dsp:spPr>
        <a:xfrm>
          <a:off x="2482460" y="1122715"/>
          <a:ext cx="1979683" cy="1979683"/>
        </a:xfrm>
        <a:prstGeom prst="ellipse">
          <a:avLst/>
        </a:prstGeom>
        <a:solidFill>
          <a:schemeClr val="accent1">
            <a:alpha val="50000"/>
            <a:hueOff val="0"/>
            <a:satOff val="0"/>
            <a:lumOff val="0"/>
            <a:alphaOff val="0"/>
          </a:schemeClr>
        </a:solidFill>
        <a:ln w="38100" cap="flat" cmpd="sng" algn="ctr">
          <a:solidFill>
            <a:schemeClr val="accent1"/>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5">
                  <a:lumMod val="50000"/>
                </a:schemeClr>
              </a:solidFill>
            </a:rPr>
            <a:t>GHG Reduction</a:t>
          </a:r>
          <a:endParaRPr lang="en-US" sz="1800" b="1" kern="1200" dirty="0">
            <a:solidFill>
              <a:schemeClr val="accent5">
                <a:lumMod val="50000"/>
              </a:schemeClr>
            </a:solidFill>
          </a:endParaRPr>
        </a:p>
      </dsp:txBody>
      <dsp:txXfrm>
        <a:off x="3087913" y="1634134"/>
        <a:ext cx="1187810" cy="1088825"/>
      </dsp:txXfrm>
    </dsp:sp>
    <dsp:sp modelId="{05FE7518-3A26-4DE0-B240-6CC755835E9C}">
      <dsp:nvSpPr>
        <dsp:cNvPr id="0" name=""/>
        <dsp:cNvSpPr/>
      </dsp:nvSpPr>
      <dsp:spPr>
        <a:xfrm>
          <a:off x="1115428" y="1128058"/>
          <a:ext cx="1979683" cy="1979683"/>
        </a:xfrm>
        <a:prstGeom prst="ellipse">
          <a:avLst/>
        </a:prstGeom>
        <a:solidFill>
          <a:schemeClr val="accent1">
            <a:alpha val="50000"/>
            <a:hueOff val="0"/>
            <a:satOff val="0"/>
            <a:lumOff val="0"/>
            <a:alphaOff val="0"/>
          </a:schemeClr>
        </a:solidFill>
        <a:ln w="38100" cap="flat" cmpd="sng" algn="ctr">
          <a:solidFill>
            <a:schemeClr val="accent1"/>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b="1" kern="1200" dirty="0" smtClean="0">
            <a:solidFill>
              <a:schemeClr val="accent5">
                <a:lumMod val="50000"/>
              </a:schemeClr>
            </a:solidFill>
          </a:endParaRPr>
        </a:p>
        <a:p>
          <a:pPr lvl="0" algn="ctr" defTabSz="889000">
            <a:lnSpc>
              <a:spcPct val="90000"/>
            </a:lnSpc>
            <a:spcBef>
              <a:spcPct val="0"/>
            </a:spcBef>
            <a:spcAft>
              <a:spcPct val="35000"/>
            </a:spcAft>
          </a:pPr>
          <a:r>
            <a:rPr lang="en-US" sz="1800" b="1" kern="1200" dirty="0" smtClean="0">
              <a:solidFill>
                <a:schemeClr val="accent5">
                  <a:lumMod val="50000"/>
                </a:schemeClr>
              </a:solidFill>
            </a:rPr>
            <a:t>Productivity</a:t>
          </a:r>
        </a:p>
        <a:p>
          <a:pPr lvl="0" algn="ctr" defTabSz="889000">
            <a:lnSpc>
              <a:spcPct val="90000"/>
            </a:lnSpc>
            <a:spcBef>
              <a:spcPct val="0"/>
            </a:spcBef>
            <a:spcAft>
              <a:spcPct val="35000"/>
            </a:spcAft>
          </a:pPr>
          <a:r>
            <a:rPr lang="en-US" sz="1500" b="1" i="1" kern="1200" dirty="0" smtClean="0">
              <a:solidFill>
                <a:schemeClr val="accent5">
                  <a:lumMod val="50000"/>
                </a:schemeClr>
              </a:solidFill>
            </a:rPr>
            <a:t>(sustainable</a:t>
          </a:r>
          <a:br>
            <a:rPr lang="en-US" sz="1500" b="1" i="1" kern="1200" dirty="0" smtClean="0">
              <a:solidFill>
                <a:schemeClr val="accent5">
                  <a:lumMod val="50000"/>
                </a:schemeClr>
              </a:solidFill>
            </a:rPr>
          </a:br>
          <a:r>
            <a:rPr lang="en-US" sz="1500" b="1" i="1" kern="1200" dirty="0" smtClean="0">
              <a:solidFill>
                <a:schemeClr val="accent5">
                  <a:lumMod val="50000"/>
                </a:schemeClr>
              </a:solidFill>
            </a:rPr>
            <a:t>intensification)</a:t>
          </a:r>
          <a:r>
            <a:rPr lang="en-US" sz="1600" b="1" i="1" kern="1200" dirty="0" smtClean="0">
              <a:solidFill>
                <a:schemeClr val="accent5">
                  <a:lumMod val="50000"/>
                </a:schemeClr>
              </a:solidFill>
            </a:rPr>
            <a:t/>
          </a:r>
          <a:br>
            <a:rPr lang="en-US" sz="1600" b="1" i="1" kern="1200" dirty="0" smtClean="0">
              <a:solidFill>
                <a:schemeClr val="accent5">
                  <a:lumMod val="50000"/>
                </a:schemeClr>
              </a:solidFill>
            </a:rPr>
          </a:br>
          <a:endParaRPr lang="en-US" sz="1600" b="1" i="1" kern="1200" dirty="0">
            <a:solidFill>
              <a:schemeClr val="accent5">
                <a:lumMod val="50000"/>
              </a:schemeClr>
            </a:solidFill>
          </a:endParaRPr>
        </a:p>
      </dsp:txBody>
      <dsp:txXfrm>
        <a:off x="1301848" y="1639477"/>
        <a:ext cx="1187810" cy="108882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0DEF7233-B07D-4948-845B-52CA9FE380F3}" type="datetimeFigureOut">
              <a:rPr lang="en-US" smtClean="0"/>
              <a:t>2/13/2018</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8449041C-4B3F-49EF-B590-DA0C1F711DC3}" type="slidenum">
              <a:rPr lang="en-US" smtClean="0"/>
              <a:t>‹#›</a:t>
            </a:fld>
            <a:endParaRPr lang="en-US"/>
          </a:p>
        </p:txBody>
      </p:sp>
    </p:spTree>
    <p:extLst>
      <p:ext uri="{BB962C8B-B14F-4D97-AF65-F5344CB8AC3E}">
        <p14:creationId xmlns:p14="http://schemas.microsoft.com/office/powerpoint/2010/main" val="190440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8" y="2"/>
            <a:ext cx="2972421" cy="466725"/>
          </a:xfrm>
          <a:prstGeom prst="rect">
            <a:avLst/>
          </a:prstGeom>
        </p:spPr>
        <p:txBody>
          <a:bodyPr vert="horz" lIns="91440" tIns="45720" rIns="91440" bIns="45720" rtlCol="0"/>
          <a:lstStyle>
            <a:lvl1pPr algn="r">
              <a:defRPr sz="1200"/>
            </a:lvl1pPr>
          </a:lstStyle>
          <a:p>
            <a:fld id="{FF5B4684-4DA0-4748-8B5B-11F03599078B}" type="datetimeFigureOut">
              <a:rPr lang="en-US"/>
              <a:t>2/13/2018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73576"/>
            <a:ext cx="5485158"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8" y="8829676"/>
            <a:ext cx="2972421" cy="466725"/>
          </a:xfrm>
          <a:prstGeom prst="rect">
            <a:avLst/>
          </a:prstGeom>
        </p:spPr>
        <p:txBody>
          <a:bodyPr vert="horz" lIns="91440" tIns="45720" rIns="91440" bIns="45720" rtlCol="0" anchor="b"/>
          <a:lstStyle>
            <a:lvl1pPr algn="r">
              <a:defRPr sz="1200"/>
            </a:lvl1pPr>
          </a:lstStyle>
          <a:p>
            <a:fld id="{46232827-F747-4B11-BEE3-CBE35057E371}" type="slidenum">
              <a:rPr lang="en-US"/>
              <a:t>‹#›</a:t>
            </a:fld>
            <a:endParaRPr lang="en-US"/>
          </a:p>
        </p:txBody>
      </p:sp>
    </p:spTree>
    <p:extLst>
      <p:ext uri="{BB962C8B-B14F-4D97-AF65-F5344CB8AC3E}">
        <p14:creationId xmlns:p14="http://schemas.microsoft.com/office/powerpoint/2010/main" val="3060911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32827-F747-4B11-BEE3-CBE35057E371}" type="slidenum">
              <a:rPr lang="en-US"/>
              <a:t>1</a:t>
            </a:fld>
            <a:endParaRPr lang="en-US"/>
          </a:p>
        </p:txBody>
      </p:sp>
    </p:spTree>
    <p:extLst>
      <p:ext uri="{BB962C8B-B14F-4D97-AF65-F5344CB8AC3E}">
        <p14:creationId xmlns:p14="http://schemas.microsoft.com/office/powerpoint/2010/main" val="1212087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extLst/>
        </p:spPr>
        <p:txBody>
          <a:bodyPr wrap="square" numCol="1" anchor="t" anchorCtr="0" compatLnSpc="1">
            <a:prstTxWarp prst="textNoShape">
              <a:avLst/>
            </a:prstTxWarp>
          </a:bodyPr>
          <a:lstStyle/>
          <a:p>
            <a:pPr fontAlgn="auto">
              <a:spcBef>
                <a:spcPct val="0"/>
              </a:spcBef>
              <a:spcAft>
                <a:spcPts val="0"/>
              </a:spcAft>
              <a:defRPr/>
            </a:pPr>
            <a:r>
              <a:rPr lang="en-US" dirty="0" smtClean="0"/>
              <a:t>Some of the topics these groups will be exploring are:</a:t>
            </a:r>
          </a:p>
          <a:p>
            <a:pPr marL="171450" indent="-171450" fontAlgn="auto">
              <a:spcBef>
                <a:spcPct val="0"/>
              </a:spcBef>
              <a:spcAft>
                <a:spcPts val="0"/>
              </a:spcAft>
              <a:buFont typeface="Arial" pitchFamily="34" charset="0"/>
              <a:buChar char="•"/>
              <a:defRPr/>
            </a:pPr>
            <a:r>
              <a:rPr lang="en-US" dirty="0" smtClean="0"/>
              <a:t>Crops</a:t>
            </a:r>
          </a:p>
          <a:p>
            <a:pPr marL="171450" indent="-171450" fontAlgn="auto">
              <a:spcBef>
                <a:spcPct val="0"/>
              </a:spcBef>
              <a:spcAft>
                <a:spcPts val="0"/>
              </a:spcAft>
              <a:buFont typeface="Arial" pitchFamily="34" charset="0"/>
              <a:buChar char="•"/>
              <a:defRPr/>
            </a:pPr>
            <a:r>
              <a:rPr lang="en-US" dirty="0" smtClean="0"/>
              <a:t>Livestock</a:t>
            </a:r>
          </a:p>
          <a:p>
            <a:pPr marL="171450" indent="-171450" fontAlgn="auto">
              <a:spcBef>
                <a:spcPct val="0"/>
              </a:spcBef>
              <a:spcAft>
                <a:spcPts val="0"/>
              </a:spcAft>
              <a:buFont typeface="Arial" pitchFamily="34" charset="0"/>
              <a:buChar char="•"/>
              <a:defRPr/>
            </a:pPr>
            <a:r>
              <a:rPr lang="en-US" dirty="0" smtClean="0"/>
              <a:t>Pollinators</a:t>
            </a:r>
          </a:p>
          <a:p>
            <a:pPr marL="171450" indent="-171450" fontAlgn="auto">
              <a:spcBef>
                <a:spcPct val="0"/>
              </a:spcBef>
              <a:spcAft>
                <a:spcPts val="0"/>
              </a:spcAft>
              <a:buFont typeface="Arial" pitchFamily="34" charset="0"/>
              <a:buChar char="•"/>
              <a:defRPr/>
            </a:pPr>
            <a:r>
              <a:rPr lang="en-US" dirty="0" smtClean="0"/>
              <a:t>Pests</a:t>
            </a:r>
          </a:p>
          <a:p>
            <a:pPr marL="171450" indent="-171450" fontAlgn="auto">
              <a:spcBef>
                <a:spcPct val="0"/>
              </a:spcBef>
              <a:spcAft>
                <a:spcPts val="0"/>
              </a:spcAft>
              <a:buFont typeface="Arial" pitchFamily="34" charset="0"/>
              <a:buChar char="•"/>
              <a:defRPr/>
            </a:pPr>
            <a:r>
              <a:rPr lang="en-US" dirty="0" err="1" smtClean="0"/>
              <a:t>Invasives</a:t>
            </a:r>
            <a:endParaRPr lang="en-US" dirty="0" smtClean="0"/>
          </a:p>
          <a:p>
            <a:pPr marL="171450" indent="-171450" fontAlgn="auto">
              <a:spcBef>
                <a:spcPct val="0"/>
              </a:spcBef>
              <a:spcAft>
                <a:spcPts val="0"/>
              </a:spcAft>
              <a:buFont typeface="Arial" pitchFamily="34" charset="0"/>
              <a:buChar char="•"/>
              <a:defRPr/>
            </a:pPr>
            <a:r>
              <a:rPr lang="en-US" dirty="0" smtClean="0"/>
              <a:t>Disease</a:t>
            </a:r>
          </a:p>
          <a:p>
            <a:pPr marL="171450" indent="-171450" fontAlgn="auto">
              <a:spcBef>
                <a:spcPct val="0"/>
              </a:spcBef>
              <a:spcAft>
                <a:spcPts val="0"/>
              </a:spcAft>
              <a:buFont typeface="Arial" pitchFamily="34" charset="0"/>
              <a:buChar char="•"/>
              <a:defRPr/>
            </a:pPr>
            <a:r>
              <a:rPr lang="en-US" dirty="0" smtClean="0"/>
              <a:t>Infrastructure</a:t>
            </a:r>
          </a:p>
          <a:p>
            <a:pPr marL="171450" indent="-171450" fontAlgn="auto">
              <a:spcBef>
                <a:spcPct val="0"/>
              </a:spcBef>
              <a:spcAft>
                <a:spcPts val="0"/>
              </a:spcAft>
              <a:buFont typeface="Arial" pitchFamily="34" charset="0"/>
              <a:buChar char="•"/>
              <a:defRPr/>
            </a:pPr>
            <a:r>
              <a:rPr lang="en-US" dirty="0" smtClean="0"/>
              <a:t>Water</a:t>
            </a:r>
          </a:p>
          <a:p>
            <a:pPr marL="171450" indent="-171450" fontAlgn="auto">
              <a:spcBef>
                <a:spcPct val="0"/>
              </a:spcBef>
              <a:spcAft>
                <a:spcPts val="0"/>
              </a:spcAft>
              <a:buFont typeface="Arial" pitchFamily="34" charset="0"/>
              <a:buChar char="•"/>
              <a:defRPr/>
            </a:pPr>
            <a:r>
              <a:rPr lang="en-US" dirty="0" smtClean="0"/>
              <a:t>Soil</a:t>
            </a:r>
          </a:p>
          <a:p>
            <a:pPr marL="171450" indent="-171450" fontAlgn="auto">
              <a:spcBef>
                <a:spcPct val="0"/>
              </a:spcBef>
              <a:spcAft>
                <a:spcPts val="0"/>
              </a:spcAft>
              <a:buFont typeface="Arial" pitchFamily="34" charset="0"/>
              <a:buChar char="•"/>
              <a:defRPr/>
            </a:pPr>
            <a:r>
              <a:rPr lang="en-US" dirty="0" smtClean="0"/>
              <a:t>Biodiversity</a:t>
            </a:r>
          </a:p>
          <a:p>
            <a:pPr marL="171450" indent="-171450" fontAlgn="auto">
              <a:spcBef>
                <a:spcPct val="0"/>
              </a:spcBef>
              <a:spcAft>
                <a:spcPts val="0"/>
              </a:spcAft>
              <a:buFont typeface="Arial" pitchFamily="34" charset="0"/>
              <a:buChar char="•"/>
              <a:defRPr/>
            </a:pPr>
            <a:r>
              <a:rPr lang="en-US" dirty="0" smtClean="0"/>
              <a:t>Insurance</a:t>
            </a:r>
          </a:p>
          <a:p>
            <a:pPr marL="171450" indent="-171450" fontAlgn="auto">
              <a:spcBef>
                <a:spcPct val="0"/>
              </a:spcBef>
              <a:spcAft>
                <a:spcPts val="0"/>
              </a:spcAft>
              <a:buFont typeface="Arial" pitchFamily="34" charset="0"/>
              <a:buChar char="•"/>
              <a:defRPr/>
            </a:pPr>
            <a:r>
              <a:rPr lang="en-US" dirty="0" smtClean="0"/>
              <a:t>Forecasting</a:t>
            </a: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ACA927-E50A-4C33-B2B6-0A704A7AD34A}" type="slidenum">
              <a:rPr lang="en-US">
                <a:solidFill>
                  <a:srgbClr val="000000"/>
                </a:solidFill>
              </a:rPr>
              <a:pPr fontAlgn="base">
                <a:spcBef>
                  <a:spcPct val="0"/>
                </a:spcBef>
                <a:spcAft>
                  <a:spcPct val="0"/>
                </a:spcAft>
              </a:pPr>
              <a:t>15</a:t>
            </a:fld>
            <a:endParaRPr lang="en-US">
              <a:solidFill>
                <a:srgbClr val="000000"/>
              </a:solidFill>
            </a:endParaRPr>
          </a:p>
        </p:txBody>
      </p:sp>
    </p:spTree>
    <p:extLst>
      <p:ext uri="{BB962C8B-B14F-4D97-AF65-F5344CB8AC3E}">
        <p14:creationId xmlns:p14="http://schemas.microsoft.com/office/powerpoint/2010/main" val="309164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Add:  “implementation of the best solutions that we have.”</a:t>
            </a:r>
          </a:p>
        </p:txBody>
      </p:sp>
      <p:sp>
        <p:nvSpPr>
          <p:cNvPr id="40963" name="Slide Number Placeholder 3"/>
          <p:cNvSpPr txBox="1">
            <a:spLocks noGrp="1"/>
          </p:cNvSpPr>
          <p:nvPr/>
        </p:nvSpPr>
        <p:spPr bwMode="auto">
          <a:xfrm>
            <a:off x="3884613" y="8829675"/>
            <a:ext cx="2971800" cy="465138"/>
          </a:xfrm>
          <a:prstGeom prst="rect">
            <a:avLst/>
          </a:prstGeom>
          <a:noFill/>
          <a:ln>
            <a:miter lim="800000"/>
            <a:headEnd/>
            <a:tailEnd/>
          </a:ln>
        </p:spPr>
        <p:txBody>
          <a:bodyPr anchor="b"/>
          <a:lstStyle/>
          <a:p>
            <a:pPr algn="r">
              <a:defRPr/>
            </a:pPr>
            <a:fld id="{6449551D-6ED1-4573-A87A-C7133BD3981A}" type="slidenum">
              <a:rPr lang="en-US" sz="1200">
                <a:latin typeface="+mn-lt"/>
              </a:rPr>
              <a:pPr algn="r">
                <a:defRPr/>
              </a:pPr>
              <a:t>23</a:t>
            </a:fld>
            <a:endParaRPr lang="en-US" sz="120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32827-F747-4B11-BEE3-CBE35057E371}" type="slidenum">
              <a:rPr lang="en-US"/>
              <a:t>24</a:t>
            </a:fld>
            <a:endParaRPr lang="en-US"/>
          </a:p>
        </p:txBody>
      </p:sp>
    </p:spTree>
    <p:extLst>
      <p:ext uri="{BB962C8B-B14F-4D97-AF65-F5344CB8AC3E}">
        <p14:creationId xmlns:p14="http://schemas.microsoft.com/office/powerpoint/2010/main" val="304345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212"/>
            <a:r>
              <a:rPr lang="en-US" dirty="0" smtClean="0"/>
              <a:t>2011 USDA-NIFA funded climate coordinated agricultural projects: reflecting</a:t>
            </a:r>
            <a:r>
              <a:rPr lang="en-US" baseline="0" dirty="0" smtClean="0"/>
              <a:t> the LGU mission and capacities: research, extension, and teaching.</a:t>
            </a:r>
            <a:endParaRPr lang="en-US" dirty="0" smtClean="0"/>
          </a:p>
          <a:p>
            <a:endParaRPr lang="en-US" dirty="0"/>
          </a:p>
        </p:txBody>
      </p:sp>
      <p:sp>
        <p:nvSpPr>
          <p:cNvPr id="4" name="Slide Number Placeholder 3"/>
          <p:cNvSpPr>
            <a:spLocks noGrp="1"/>
          </p:cNvSpPr>
          <p:nvPr>
            <p:ph type="sldNum" sz="quarter" idx="10"/>
          </p:nvPr>
        </p:nvSpPr>
        <p:spPr/>
        <p:txBody>
          <a:bodyPr/>
          <a:lstStyle/>
          <a:p>
            <a:fld id="{2BD23239-4E38-41E3-9486-97001BB33431}" type="slidenum">
              <a:rPr lang="en-US" smtClean="0"/>
              <a:t>3</a:t>
            </a:fld>
            <a:endParaRPr lang="en-US" dirty="0"/>
          </a:p>
        </p:txBody>
      </p:sp>
    </p:spTree>
    <p:extLst>
      <p:ext uri="{BB962C8B-B14F-4D97-AF65-F5344CB8AC3E}">
        <p14:creationId xmlns:p14="http://schemas.microsoft.com/office/powerpoint/2010/main" val="151403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32827-F747-4B11-BEE3-CBE35057E371}" type="slidenum">
              <a:rPr lang="en-US"/>
              <a:t>5</a:t>
            </a:fld>
            <a:endParaRPr lang="en-US"/>
          </a:p>
        </p:txBody>
      </p:sp>
    </p:spTree>
    <p:extLst>
      <p:ext uri="{BB962C8B-B14F-4D97-AF65-F5344CB8AC3E}">
        <p14:creationId xmlns:p14="http://schemas.microsoft.com/office/powerpoint/2010/main" val="236576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32827-F747-4B11-BEE3-CBE35057E371}" type="slidenum">
              <a:rPr lang="en-US"/>
              <a:t>6</a:t>
            </a:fld>
            <a:endParaRPr lang="en-US"/>
          </a:p>
        </p:txBody>
      </p:sp>
    </p:spTree>
    <p:extLst>
      <p:ext uri="{BB962C8B-B14F-4D97-AF65-F5344CB8AC3E}">
        <p14:creationId xmlns:p14="http://schemas.microsoft.com/office/powerpoint/2010/main" val="464130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Integration across agriculture, forestry and conservation can provide all of these services from the land, relieve pressure on natural habitats, conserve biodiversity and improve resilience in the face of climate change.</a:t>
            </a:r>
          </a:p>
        </p:txBody>
      </p:sp>
      <p:sp>
        <p:nvSpPr>
          <p:cNvPr id="31747" name="Slide Number Placeholder 3"/>
          <p:cNvSpPr>
            <a:spLocks noGrp="1"/>
          </p:cNvSpPr>
          <p:nvPr>
            <p:ph type="sldNum" sz="quarter" idx="5"/>
          </p:nvPr>
        </p:nvSpPr>
        <p:spPr bwMode="auto">
          <a:ln>
            <a:miter lim="800000"/>
            <a:headEnd/>
            <a:tailEnd/>
          </a:ln>
        </p:spPr>
        <p:txBody>
          <a:bodyPr/>
          <a:lstStyle/>
          <a:p>
            <a:fld id="{72686822-CC1B-784A-88D2-303AAED04E68}"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txBox="1">
            <a:spLocks noGrp="1"/>
          </p:cNvSpPr>
          <p:nvPr/>
        </p:nvSpPr>
        <p:spPr>
          <a:xfrm>
            <a:off x="3884613" y="8829675"/>
            <a:ext cx="2971800" cy="465138"/>
          </a:xfrm>
          <a:prstGeom prst="rect">
            <a:avLst/>
          </a:prstGeom>
          <a:noFill/>
        </p:spPr>
        <p:txBody>
          <a:bodyPr anchor="b"/>
          <a:lstStyle/>
          <a:p>
            <a:pPr algn="r" fontAlgn="auto">
              <a:spcBef>
                <a:spcPts val="0"/>
              </a:spcBef>
              <a:spcAft>
                <a:spcPts val="0"/>
              </a:spcAft>
              <a:defRPr/>
            </a:pPr>
            <a:fld id="{B1237C13-2450-4883-B1D2-06AFE07EAC5A}" type="slidenum">
              <a:rPr lang="en-US" sz="1200">
                <a:latin typeface="+mn-lt"/>
              </a:rPr>
              <a:pPr algn="r" fontAlgn="auto">
                <a:spcBef>
                  <a:spcPts val="0"/>
                </a:spcBef>
                <a:spcAft>
                  <a:spcPts val="0"/>
                </a:spcAft>
                <a:defRPr/>
              </a:pPr>
              <a:t>8</a:t>
            </a:fld>
            <a:endParaRPr lang="en-US" sz="120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32827-F747-4B11-BEE3-CBE35057E371}" type="slidenum">
              <a:rPr lang="en-US"/>
              <a:t>9</a:t>
            </a:fld>
            <a:endParaRPr lang="en-US"/>
          </a:p>
        </p:txBody>
      </p:sp>
    </p:spTree>
    <p:extLst>
      <p:ext uri="{BB962C8B-B14F-4D97-AF65-F5344CB8AC3E}">
        <p14:creationId xmlns:p14="http://schemas.microsoft.com/office/powerpoint/2010/main" val="298772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32827-F747-4B11-BEE3-CBE35057E371}" type="slidenum">
              <a:rPr lang="en-US"/>
              <a:t>13</a:t>
            </a:fld>
            <a:endParaRPr lang="en-US"/>
          </a:p>
        </p:txBody>
      </p:sp>
    </p:spTree>
    <p:extLst>
      <p:ext uri="{BB962C8B-B14F-4D97-AF65-F5344CB8AC3E}">
        <p14:creationId xmlns:p14="http://schemas.microsoft.com/office/powerpoint/2010/main" val="220464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 changing</a:t>
            </a:r>
            <a:r>
              <a:rPr lang="en-US" b="1" baseline="0" dirty="0" smtClean="0"/>
              <a:t> climate has complex multi-directional impacts</a:t>
            </a:r>
            <a:endParaRPr lang="en-US" b="1" dirty="0" smtClean="0"/>
          </a:p>
          <a:p>
            <a:r>
              <a:rPr lang="en-US" b="1" baseline="0" dirty="0" smtClean="0"/>
              <a:t>Human Impacts on Climate (mitigation)</a:t>
            </a:r>
            <a:endParaRPr lang="en-US" b="1" dirty="0" smtClean="0"/>
          </a:p>
          <a:p>
            <a:r>
              <a:rPr lang="en-US" b="1" dirty="0" smtClean="0"/>
              <a:t>Climate Impacts on Agricultural</a:t>
            </a:r>
            <a:r>
              <a:rPr lang="en-US" b="1" baseline="0" dirty="0" smtClean="0"/>
              <a:t> Production</a:t>
            </a:r>
          </a:p>
          <a:p>
            <a:r>
              <a:rPr lang="en-US" b="1" baseline="0" dirty="0" smtClean="0"/>
              <a:t>Adaptation has potential to address both </a:t>
            </a:r>
          </a:p>
          <a:p>
            <a:endParaRPr lang="en-US" b="1" baseline="0" dirty="0" smtClean="0"/>
          </a:p>
          <a:p>
            <a:r>
              <a:rPr lang="en-US" b="1" dirty="0" smtClean="0"/>
              <a:t>The production problem</a:t>
            </a:r>
            <a:r>
              <a:rPr lang="en-US" dirty="0" smtClean="0"/>
              <a:t>: cultivated cropping systems are increasingly vulnerable to too</a:t>
            </a:r>
            <a:r>
              <a:rPr lang="en-US" baseline="0" dirty="0" smtClean="0"/>
              <a:t> much and too little precipitation, sometimes in the same growing season;</a:t>
            </a:r>
          </a:p>
          <a:p>
            <a:r>
              <a:rPr lang="en-US" baseline="0" dirty="0" smtClean="0"/>
              <a:t>too high and low temperatures, high humidity. </a:t>
            </a:r>
          </a:p>
          <a:p>
            <a:r>
              <a:rPr lang="en-US" baseline="0" dirty="0" smtClean="0"/>
              <a:t>An increasingly variable climate and our current systems of production place at risk </a:t>
            </a:r>
          </a:p>
          <a:p>
            <a:pPr marL="228803" indent="-228803">
              <a:buAutoNum type="arabicParenR"/>
            </a:pPr>
            <a:r>
              <a:rPr lang="en-US" baseline="0" dirty="0" smtClean="0"/>
              <a:t>our capacity to produce food for growing populations AND </a:t>
            </a:r>
          </a:p>
          <a:p>
            <a:r>
              <a:rPr lang="en-US" baseline="0" dirty="0" smtClean="0"/>
              <a:t>2) threaten the sustainability of our soil and water resources, and resilience of the agroecosystem to continue to produce into the future</a:t>
            </a:r>
          </a:p>
          <a:p>
            <a:r>
              <a:rPr lang="en-US" baseline="0" dirty="0" smtClean="0"/>
              <a:t>Think N water degradation, N nitrous oxide GHG; C soil organic carbon stocks, soil erosion; water cycle-drought and quality; stakeholders-farmers, ag advisors; and inter connected systems</a:t>
            </a:r>
          </a:p>
          <a:p>
            <a:endParaRPr lang="en-US" dirty="0"/>
          </a:p>
        </p:txBody>
      </p:sp>
      <p:sp>
        <p:nvSpPr>
          <p:cNvPr id="4" name="Slide Number Placeholder 3"/>
          <p:cNvSpPr>
            <a:spLocks noGrp="1"/>
          </p:cNvSpPr>
          <p:nvPr>
            <p:ph type="sldNum" sz="quarter" idx="10"/>
          </p:nvPr>
        </p:nvSpPr>
        <p:spPr/>
        <p:txBody>
          <a:bodyPr/>
          <a:lstStyle/>
          <a:p>
            <a:fld id="{2BD23239-4E38-41E3-9486-97001BB33431}" type="slidenum">
              <a:rPr lang="en-US" smtClean="0"/>
              <a:t>14</a:t>
            </a:fld>
            <a:endParaRPr lang="en-US" dirty="0"/>
          </a:p>
        </p:txBody>
      </p:sp>
    </p:spTree>
    <p:extLst>
      <p:ext uri="{BB962C8B-B14F-4D97-AF65-F5344CB8AC3E}">
        <p14:creationId xmlns:p14="http://schemas.microsoft.com/office/powerpoint/2010/main" val="56600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8B0233E-0C0C-4EA2-9B5B-B533C5E6B3EC}" type="datetimeFigureOut">
              <a:rPr lang="en-US" smtClean="0"/>
              <a:t>2/13/2018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9B6CBFC-7018-45AE-8A06-3D691AED126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spd="slow" advClick="0"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B0233E-0C0C-4EA2-9B5B-B533C5E6B3EC}"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B0233E-0C0C-4EA2-9B5B-B533C5E6B3EC}"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721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29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96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50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62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064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6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52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B0233E-0C0C-4EA2-9B5B-B533C5E6B3EC}"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191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012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580B0-7AF9-48B3-A08F-1FEF32C10CA6}" type="datetimeFigureOut">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C603AD-F316-43E8-BA4C-30EE5948D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1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8B0233E-0C0C-4EA2-9B5B-B533C5E6B3EC}"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6CBFC-7018-45AE-8A06-3D691AED126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spd="slow"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B0233E-0C0C-4EA2-9B5B-B533C5E6B3EC}" type="datetimeFigureOut">
              <a:rPr lang="en-US" smtClean="0"/>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B0233E-0C0C-4EA2-9B5B-B533C5E6B3EC}" type="datetimeFigureOut">
              <a:rPr lang="en-US" smtClean="0"/>
              <a:t>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8B0233E-0C0C-4EA2-9B5B-B533C5E6B3EC}" type="datetimeFigureOut">
              <a:rPr lang="en-US" smtClean="0"/>
              <a:t>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B0233E-0C0C-4EA2-9B5B-B533C5E6B3EC}" type="datetimeFigureOut">
              <a:rPr lang="en-US" smtClean="0"/>
              <a:t>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B0233E-0C0C-4EA2-9B5B-B533C5E6B3EC}" type="datetimeFigureOut">
              <a:rPr lang="en-US" smtClean="0"/>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6CBFC-7018-45AE-8A06-3D691AED1268}" type="slidenum">
              <a:rPr lang="en-US" smtClean="0"/>
              <a:t>‹#›</a:t>
            </a:fld>
            <a:endParaRPr lang="en-US"/>
          </a:p>
        </p:txBody>
      </p:sp>
    </p:spTree>
  </p:cSld>
  <p:clrMapOvr>
    <a:masterClrMapping/>
  </p:clrMapOvr>
  <p:transition spd="slow"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8B0233E-0C0C-4EA2-9B5B-B533C5E6B3EC}" type="datetimeFigureOut">
              <a:rPr lang="en-US" smtClean="0"/>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9B6CBFC-7018-45AE-8A06-3D691AED1268}"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advClick="0"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8B0233E-0C0C-4EA2-9B5B-B533C5E6B3EC}" type="datetimeFigureOut">
              <a:rPr lang="en-US" smtClean="0"/>
              <a:t>2/13/2018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B6CBFC-7018-45AE-8A06-3D691AED1268}"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2000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pPr defTabSz="914293"/>
            <a:fld id="{A5D580B0-7AF9-48B3-A08F-1FEF32C10CA6}" type="datetimeFigureOut">
              <a:rPr lang="en-US" smtClean="0">
                <a:solidFill>
                  <a:prstClr val="black">
                    <a:tint val="75000"/>
                  </a:prstClr>
                </a:solidFill>
              </a:rPr>
              <a:pPr defTabSz="914293"/>
              <a:t>2/13/2018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pPr defTabSz="91429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pPr defTabSz="914293"/>
            <a:fld id="{FCC603AD-F316-43E8-BA4C-30EE5948D2D5}" type="slidenum">
              <a:rPr lang="en-US" smtClean="0">
                <a:solidFill>
                  <a:prstClr val="black">
                    <a:tint val="75000"/>
                  </a:prstClr>
                </a:solidFill>
              </a:rPr>
              <a:pPr defTabSz="914293"/>
              <a:t>‹#›</a:t>
            </a:fld>
            <a:endParaRPr lang="en-US">
              <a:solidFill>
                <a:prstClr val="black">
                  <a:tint val="75000"/>
                </a:prstClr>
              </a:solidFill>
            </a:endParaRPr>
          </a:p>
        </p:txBody>
      </p:sp>
    </p:spTree>
    <p:extLst>
      <p:ext uri="{BB962C8B-B14F-4D97-AF65-F5344CB8AC3E}">
        <p14:creationId xmlns:p14="http://schemas.microsoft.com/office/powerpoint/2010/main" val="1122717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javascript:history.back();"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69306"/>
            <a:ext cx="4990879" cy="3276600"/>
          </a:xfrm>
          <a:solidFill>
            <a:schemeClr val="accent4">
              <a:lumMod val="40000"/>
              <a:lumOff val="60000"/>
            </a:schemeClr>
          </a:solidFill>
        </p:spPr>
        <p:txBody>
          <a:bodyPr anchor="ctr">
            <a:normAutofit fontScale="90000"/>
          </a:bodyPr>
          <a:lstStyle/>
          <a:p>
            <a:pPr algn="l"/>
            <a:r>
              <a:rPr lang="en-US" sz="5400" dirty="0" smtClean="0">
                <a:solidFill>
                  <a:srgbClr val="00B050"/>
                </a:solidFill>
                <a:latin typeface="+mn-lt"/>
              </a:rPr>
              <a:t> Climate Smart     </a:t>
            </a:r>
            <a:br>
              <a:rPr lang="en-US" sz="5400" dirty="0" smtClean="0">
                <a:solidFill>
                  <a:srgbClr val="00B050"/>
                </a:solidFill>
                <a:latin typeface="+mn-lt"/>
              </a:rPr>
            </a:br>
            <a:r>
              <a:rPr lang="en-US" sz="5400" dirty="0">
                <a:solidFill>
                  <a:srgbClr val="00B050"/>
                </a:solidFill>
                <a:latin typeface="+mn-lt"/>
              </a:rPr>
              <a:t> </a:t>
            </a:r>
            <a:r>
              <a:rPr lang="en-US" sz="5400" dirty="0" smtClean="0">
                <a:solidFill>
                  <a:srgbClr val="00B050"/>
                </a:solidFill>
                <a:latin typeface="+mn-lt"/>
              </a:rPr>
              <a:t>   Agriculture:</a:t>
            </a:r>
            <a:r>
              <a:rPr lang="en-US" dirty="0" smtClean="0">
                <a:solidFill>
                  <a:srgbClr val="00B050"/>
                </a:solidFill>
                <a:latin typeface="+mn-lt"/>
              </a:rPr>
              <a:t/>
            </a:r>
            <a:br>
              <a:rPr lang="en-US" dirty="0" smtClean="0">
                <a:solidFill>
                  <a:srgbClr val="00B050"/>
                </a:solidFill>
                <a:latin typeface="+mn-lt"/>
              </a:rPr>
            </a:br>
            <a:r>
              <a:rPr lang="en-US" dirty="0" smtClean="0">
                <a:solidFill>
                  <a:srgbClr val="00B050"/>
                </a:solidFill>
                <a:latin typeface="+mn-lt"/>
              </a:rPr>
              <a:t>   </a:t>
            </a:r>
            <a:r>
              <a:rPr lang="en-US" sz="4000" i="1" dirty="0" smtClean="0">
                <a:solidFill>
                  <a:srgbClr val="00B050"/>
                </a:solidFill>
                <a:latin typeface="+mn-lt"/>
              </a:rPr>
              <a:t>A New Vision &amp;  </a:t>
            </a:r>
            <a:br>
              <a:rPr lang="en-US" sz="4000" i="1" dirty="0" smtClean="0">
                <a:solidFill>
                  <a:srgbClr val="00B050"/>
                </a:solidFill>
                <a:latin typeface="+mn-lt"/>
              </a:rPr>
            </a:br>
            <a:r>
              <a:rPr lang="en-US" sz="4000" i="1" dirty="0">
                <a:solidFill>
                  <a:srgbClr val="00B050"/>
                </a:solidFill>
                <a:latin typeface="+mn-lt"/>
              </a:rPr>
              <a:t> </a:t>
            </a:r>
            <a:r>
              <a:rPr lang="en-US" sz="4000" i="1" dirty="0" smtClean="0">
                <a:solidFill>
                  <a:srgbClr val="00B050"/>
                </a:solidFill>
                <a:latin typeface="+mn-lt"/>
              </a:rPr>
              <a:t>Model for Agriculture</a:t>
            </a:r>
            <a:endParaRPr lang="en-US" sz="4000" i="1" dirty="0">
              <a:solidFill>
                <a:srgbClr val="00B050"/>
              </a:solidFill>
              <a:latin typeface="+mn-lt"/>
            </a:endParaRPr>
          </a:p>
        </p:txBody>
      </p:sp>
      <p:sp>
        <p:nvSpPr>
          <p:cNvPr id="3" name="Subtitle 2"/>
          <p:cNvSpPr>
            <a:spLocks noGrp="1"/>
          </p:cNvSpPr>
          <p:nvPr>
            <p:ph type="subTitle" idx="1"/>
          </p:nvPr>
        </p:nvSpPr>
        <p:spPr>
          <a:xfrm>
            <a:off x="309406" y="5338825"/>
            <a:ext cx="6400800" cy="1219200"/>
          </a:xfrm>
        </p:spPr>
        <p:txBody>
          <a:bodyPr>
            <a:normAutofit fontScale="92500" lnSpcReduction="10000"/>
          </a:bodyPr>
          <a:lstStyle/>
          <a:p>
            <a:pPr algn="l"/>
            <a:r>
              <a:rPr lang="en-US" dirty="0" smtClean="0"/>
              <a:t>Lois Wright Morton, PhD Rural Sociology </a:t>
            </a:r>
          </a:p>
          <a:p>
            <a:pPr algn="l"/>
            <a:r>
              <a:rPr lang="en-US" dirty="0" smtClean="0"/>
              <a:t> </a:t>
            </a:r>
            <a:r>
              <a:rPr lang="en-US" sz="2800" dirty="0"/>
              <a:t>North American Climate Smart Agriculture </a:t>
            </a:r>
            <a:r>
              <a:rPr lang="en-US" sz="2800" dirty="0" smtClean="0"/>
              <a:t>Alliance  (NACSAA)</a:t>
            </a:r>
            <a:endParaRPr lang="en-US" sz="2800" dirty="0"/>
          </a:p>
          <a:p>
            <a:pPr algn="l"/>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311" y="2354207"/>
            <a:ext cx="2552921" cy="23547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772" y="1066375"/>
            <a:ext cx="2133600" cy="2795752"/>
          </a:xfrm>
          <a:prstGeom prst="rect">
            <a:avLst/>
          </a:prstGeom>
        </p:spPr>
      </p:pic>
      <p:sp>
        <p:nvSpPr>
          <p:cNvPr id="8" name="TextBox 7"/>
          <p:cNvSpPr txBox="1"/>
          <p:nvPr/>
        </p:nvSpPr>
        <p:spPr>
          <a:xfrm>
            <a:off x="3962400" y="6370428"/>
            <a:ext cx="1442574" cy="369332"/>
          </a:xfrm>
          <a:prstGeom prst="rect">
            <a:avLst/>
          </a:prstGeom>
          <a:noFill/>
        </p:spPr>
        <p:txBody>
          <a:bodyPr wrap="none" rtlCol="0">
            <a:spAutoFit/>
          </a:bodyPr>
          <a:lstStyle/>
          <a:p>
            <a:r>
              <a:rPr lang="en-US" dirty="0" smtClean="0"/>
              <a:t>2018 March 1</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0206" y="4890726"/>
            <a:ext cx="2183988" cy="1637991"/>
          </a:xfrm>
          <a:prstGeom prst="rect">
            <a:avLst/>
          </a:prstGeom>
          <a:ln w="38100">
            <a:solidFill>
              <a:schemeClr val="tx1"/>
            </a:solidFill>
          </a:ln>
        </p:spPr>
      </p:pic>
    </p:spTree>
    <p:extLst>
      <p:ext uri="{BB962C8B-B14F-4D97-AF65-F5344CB8AC3E}">
        <p14:creationId xmlns:p14="http://schemas.microsoft.com/office/powerpoint/2010/main" val="208528323"/>
      </p:ext>
    </p:extLst>
  </p:cSld>
  <p:clrMapOvr>
    <a:masterClrMapping/>
  </p:clrMapOvr>
  <p:transition spd="slow" advClick="0"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654" r="13750"/>
          <a:stretch/>
        </p:blipFill>
        <p:spPr>
          <a:xfrm>
            <a:off x="445477" y="228600"/>
            <a:ext cx="8419937" cy="6379721"/>
          </a:xfrm>
          <a:prstGeom prst="rect">
            <a:avLst/>
          </a:prstGeom>
        </p:spPr>
      </p:pic>
      <p:sp>
        <p:nvSpPr>
          <p:cNvPr id="4" name="TextBox 3"/>
          <p:cNvSpPr txBox="1"/>
          <p:nvPr/>
        </p:nvSpPr>
        <p:spPr>
          <a:xfrm>
            <a:off x="685800" y="1143000"/>
            <a:ext cx="8790220" cy="2123658"/>
          </a:xfrm>
          <a:prstGeom prst="rect">
            <a:avLst/>
          </a:prstGeom>
          <a:noFill/>
        </p:spPr>
        <p:txBody>
          <a:bodyPr wrap="square" rtlCol="0">
            <a:spAutoFit/>
          </a:bodyPr>
          <a:lstStyle/>
          <a:p>
            <a:r>
              <a:rPr lang="en-US" sz="4400" dirty="0" smtClean="0"/>
              <a:t>…more extreme weather events </a:t>
            </a:r>
          </a:p>
          <a:p>
            <a:r>
              <a:rPr lang="en-US" sz="4400" dirty="0" smtClean="0"/>
              <a:t>   and </a:t>
            </a:r>
            <a:r>
              <a:rPr lang="en-US" sz="4400" dirty="0" smtClean="0"/>
              <a:t>a changing </a:t>
            </a:r>
            <a:r>
              <a:rPr lang="en-US" sz="4400" dirty="0" smtClean="0"/>
              <a:t>climate which</a:t>
            </a:r>
          </a:p>
          <a:p>
            <a:r>
              <a:rPr lang="en-US" sz="4400" dirty="0" smtClean="0"/>
              <a:t>         are changing agriculture</a:t>
            </a:r>
            <a:endParaRPr lang="en-US" sz="4400" dirty="0"/>
          </a:p>
        </p:txBody>
      </p:sp>
    </p:spTree>
    <p:extLst>
      <p:ext uri="{BB962C8B-B14F-4D97-AF65-F5344CB8AC3E}">
        <p14:creationId xmlns:p14="http://schemas.microsoft.com/office/powerpoint/2010/main" val="444108187"/>
      </p:ext>
    </p:extLst>
  </p:cSld>
  <p:clrMapOvr>
    <a:masterClrMapping/>
  </p:clrMapOvr>
  <p:transition spd="slow" advClick="0"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96" y="838200"/>
            <a:ext cx="9121504" cy="1754326"/>
          </a:xfrm>
          <a:prstGeom prst="rect">
            <a:avLst/>
          </a:prstGeom>
          <a:noFill/>
        </p:spPr>
        <p:txBody>
          <a:bodyPr wrap="square" rtlCol="0">
            <a:spAutoFit/>
          </a:bodyPr>
          <a:lstStyle/>
          <a:p>
            <a:pPr algn="ctr"/>
            <a:r>
              <a:rPr lang="en-US" sz="3600" dirty="0">
                <a:solidFill>
                  <a:srgbClr val="88BC2B"/>
                </a:solidFill>
              </a:rPr>
              <a:t>Projected changes in agricultural productivity </a:t>
            </a:r>
            <a:r>
              <a:rPr lang="en-US" sz="3600" dirty="0" smtClean="0">
                <a:solidFill>
                  <a:srgbClr val="88BC2B"/>
                </a:solidFill>
              </a:rPr>
              <a:t>to </a:t>
            </a:r>
            <a:r>
              <a:rPr lang="en-US" sz="3600" dirty="0">
                <a:solidFill>
                  <a:srgbClr val="88BC2B"/>
                </a:solidFill>
              </a:rPr>
              <a:t>2080 due to climate change</a:t>
            </a:r>
          </a:p>
          <a:p>
            <a:pPr algn="ctr"/>
            <a:endParaRPr lang="en-US" sz="3600" dirty="0" smtClean="0">
              <a:solidFill>
                <a:schemeClr val="tx2"/>
              </a:solidFill>
            </a:endParaRPr>
          </a:p>
        </p:txBody>
      </p:sp>
      <p:sp>
        <p:nvSpPr>
          <p:cNvPr id="4" name="TextBox 3"/>
          <p:cNvSpPr txBox="1"/>
          <p:nvPr/>
        </p:nvSpPr>
        <p:spPr>
          <a:xfrm>
            <a:off x="0" y="6581001"/>
            <a:ext cx="4781437" cy="276999"/>
          </a:xfrm>
          <a:prstGeom prst="rect">
            <a:avLst/>
          </a:prstGeom>
          <a:noFill/>
          <a:ln>
            <a:solidFill>
              <a:schemeClr val="tx1"/>
            </a:solidFill>
          </a:ln>
        </p:spPr>
        <p:txBody>
          <a:bodyPr wrap="none" rtlCol="0">
            <a:spAutoFit/>
          </a:bodyPr>
          <a:lstStyle/>
          <a:p>
            <a:r>
              <a:rPr lang="en-US" sz="1200" dirty="0" smtClean="0"/>
              <a:t>Figure courtesy </a:t>
            </a:r>
            <a:r>
              <a:rPr lang="en-US" sz="1200" dirty="0"/>
              <a:t>of </a:t>
            </a:r>
            <a:r>
              <a:rPr lang="en-US" sz="1200" dirty="0" smtClean="0"/>
              <a:t>: </a:t>
            </a:r>
            <a:r>
              <a:rPr lang="en-US" sz="1200" dirty="0"/>
              <a:t>http://www.grida.no/publications/rr/food-crisis/ </a:t>
            </a:r>
          </a:p>
        </p:txBody>
      </p:sp>
      <p:pic>
        <p:nvPicPr>
          <p:cNvPr id="6" name="ctl02_Image1" descr="http://www.grida.no/_res/site/Image/series/rr-food-crisis/figure18.jpg">
            <a:hlinkClick r:id="rId2"/>
          </p:cNvPr>
          <p:cNvPicPr>
            <a:picLocks noChangeAspect="1" noChangeArrowheads="1"/>
          </p:cNvPicPr>
          <p:nvPr/>
        </p:nvPicPr>
        <p:blipFill>
          <a:blip r:embed="rId3"/>
          <a:srcRect/>
          <a:stretch>
            <a:fillRect/>
          </a:stretch>
        </p:blipFill>
        <p:spPr>
          <a:xfrm>
            <a:off x="1177685" y="2057400"/>
            <a:ext cx="6869113" cy="4343400"/>
          </a:xfrm>
          <a:prstGeom prst="rect">
            <a:avLst/>
          </a:prstGeom>
        </p:spPr>
      </p:pic>
    </p:spTree>
    <p:extLst>
      <p:ext uri="{BB962C8B-B14F-4D97-AF65-F5344CB8AC3E}">
        <p14:creationId xmlns:p14="http://schemas.microsoft.com/office/powerpoint/2010/main" val="3424978136"/>
      </p:ext>
    </p:extLst>
  </p:cSld>
  <p:clrMapOvr>
    <a:masterClrMapping/>
  </p:clrMapOvr>
  <p:transition spd="slow" advClick="0"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9200" y="380081"/>
            <a:ext cx="6553200" cy="5925391"/>
          </a:xfrm>
          <a:prstGeom prst="rect">
            <a:avLst/>
          </a:prstGeom>
        </p:spPr>
      </p:pic>
      <p:sp>
        <p:nvSpPr>
          <p:cNvPr id="7" name="Rectangle 6"/>
          <p:cNvSpPr/>
          <p:nvPr/>
        </p:nvSpPr>
        <p:spPr>
          <a:xfrm>
            <a:off x="1219200" y="6305472"/>
            <a:ext cx="7239000" cy="523220"/>
          </a:xfrm>
          <a:prstGeom prst="rect">
            <a:avLst/>
          </a:prstGeom>
        </p:spPr>
        <p:txBody>
          <a:bodyPr wrap="square">
            <a:spAutoFit/>
          </a:bodyPr>
          <a:lstStyle/>
          <a:p>
            <a:pPr marL="342900" marR="0" indent="-342900">
              <a:spcBef>
                <a:spcPts val="0"/>
              </a:spcBef>
              <a:spcAft>
                <a:spcPts val="0"/>
              </a:spcAft>
            </a:pPr>
            <a:r>
              <a:rPr lang="en-US" sz="1400" dirty="0">
                <a:ea typeface="Times New Roman" panose="02020603050405020304" pitchFamily="18" charset="0"/>
              </a:rPr>
              <a:t>Morton, L. W. (2014). The science of variable climate and agro-ecosystem management. </a:t>
            </a:r>
            <a:r>
              <a:rPr lang="en-US" sz="1400" i="1" dirty="0">
                <a:ea typeface="Times New Roman" panose="02020603050405020304" pitchFamily="18" charset="0"/>
              </a:rPr>
              <a:t>Journal of Soil and Water Conservation</a:t>
            </a:r>
            <a:r>
              <a:rPr lang="en-US" sz="1400" dirty="0">
                <a:ea typeface="Times New Roman" panose="02020603050405020304" pitchFamily="18" charset="0"/>
              </a:rPr>
              <a:t>. 69:6:2017A-212A</a:t>
            </a:r>
          </a:p>
        </p:txBody>
      </p:sp>
    </p:spTree>
    <p:extLst>
      <p:ext uri="{BB962C8B-B14F-4D97-AF65-F5344CB8AC3E}">
        <p14:creationId xmlns:p14="http://schemas.microsoft.com/office/powerpoint/2010/main" val="2243707484"/>
      </p:ext>
    </p:extLst>
  </p:cSld>
  <p:clrMapOvr>
    <a:masterClrMapping/>
  </p:clrMapOvr>
  <p:transition spd="slow" advClick="0"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752600"/>
            <a:ext cx="24765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92419" y="143608"/>
            <a:ext cx="8305800" cy="1143000"/>
          </a:xfrm>
        </p:spPr>
        <p:txBody>
          <a:bodyPr/>
          <a:lstStyle/>
          <a:p>
            <a:r>
              <a:rPr lang="en-US" dirty="0" smtClean="0">
                <a:solidFill>
                  <a:srgbClr val="88BC2B"/>
                </a:solidFill>
                <a:latin typeface="+mn-lt"/>
              </a:rPr>
              <a:t>Impacts of Climate Change:</a:t>
            </a:r>
            <a:endParaRPr lang="en-US" dirty="0">
              <a:solidFill>
                <a:srgbClr val="88BC2B"/>
              </a:solidFill>
              <a:latin typeface="+mn-lt"/>
            </a:endParaRPr>
          </a:p>
        </p:txBody>
      </p:sp>
      <p:sp>
        <p:nvSpPr>
          <p:cNvPr id="3" name="TextBox 2"/>
          <p:cNvSpPr txBox="1"/>
          <p:nvPr/>
        </p:nvSpPr>
        <p:spPr>
          <a:xfrm>
            <a:off x="-19050" y="6029827"/>
            <a:ext cx="8991600" cy="276999"/>
          </a:xfrm>
          <a:prstGeom prst="rect">
            <a:avLst/>
          </a:prstGeom>
          <a:noFill/>
          <a:ln>
            <a:solidFill>
              <a:schemeClr val="tx1"/>
            </a:solidFill>
          </a:ln>
        </p:spPr>
        <p:txBody>
          <a:bodyPr wrap="square" rtlCol="0">
            <a:spAutoFit/>
          </a:bodyPr>
          <a:lstStyle/>
          <a:p>
            <a:pPr lvl="0"/>
            <a:r>
              <a:rPr lang="en-US" sz="1200" dirty="0" smtClean="0">
                <a:solidFill>
                  <a:prstClr val="black"/>
                </a:solidFill>
              </a:rPr>
              <a:t>Photo of Lake Erie courtesy of NASA: http://earthobservatory.nasa.gov/IOTD/view.php?id=76127&amp;eocn=image&amp;eoci=related_image</a:t>
            </a:r>
            <a:endParaRPr lang="en-US" sz="1200" dirty="0">
              <a:solidFill>
                <a:prstClr val="black"/>
              </a:solidFill>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00" y="1513595"/>
            <a:ext cx="5029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916"/>
          <a:stretch/>
        </p:blipFill>
        <p:spPr bwMode="auto">
          <a:xfrm>
            <a:off x="3552826" y="3352800"/>
            <a:ext cx="5610224" cy="261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050" y="6583825"/>
            <a:ext cx="5778500" cy="276999"/>
          </a:xfrm>
          <a:prstGeom prst="rect">
            <a:avLst/>
          </a:prstGeom>
          <a:noFill/>
          <a:ln>
            <a:solidFill>
              <a:schemeClr val="tx1"/>
            </a:solidFill>
          </a:ln>
        </p:spPr>
        <p:txBody>
          <a:bodyPr wrap="square" rtlCol="0">
            <a:spAutoFit/>
          </a:bodyPr>
          <a:lstStyle/>
          <a:p>
            <a:r>
              <a:rPr lang="en-US" sz="1200" dirty="0" smtClean="0"/>
              <a:t>Photo of child courtesy of: http://www.nokidhungry.org/problem/hunger-facts</a:t>
            </a:r>
            <a:endParaRPr lang="en-US" sz="1200" dirty="0"/>
          </a:p>
        </p:txBody>
      </p:sp>
      <p:sp>
        <p:nvSpPr>
          <p:cNvPr id="4" name="Rectangle 3"/>
          <p:cNvSpPr/>
          <p:nvPr/>
        </p:nvSpPr>
        <p:spPr>
          <a:xfrm>
            <a:off x="-19050" y="6306824"/>
            <a:ext cx="8458200" cy="276999"/>
          </a:xfrm>
          <a:prstGeom prst="rect">
            <a:avLst/>
          </a:prstGeom>
          <a:ln>
            <a:solidFill>
              <a:schemeClr val="tx1"/>
            </a:solidFill>
          </a:ln>
        </p:spPr>
        <p:txBody>
          <a:bodyPr wrap="square">
            <a:spAutoFit/>
          </a:bodyPr>
          <a:lstStyle/>
          <a:p>
            <a:r>
              <a:rPr lang="en-US" sz="1200" dirty="0" smtClean="0"/>
              <a:t>Photo of man courtesy of the Associated Press: http://www.huffingtonpost.com/2013/07/17/heat-wave-2013_n_3612966.html</a:t>
            </a:r>
            <a:endParaRPr lang="en-US" sz="1200" dirty="0"/>
          </a:p>
        </p:txBody>
      </p:sp>
    </p:spTree>
    <p:extLst>
      <p:ext uri="{BB962C8B-B14F-4D97-AF65-F5344CB8AC3E}">
        <p14:creationId xmlns:p14="http://schemas.microsoft.com/office/powerpoint/2010/main" val="1242847453"/>
      </p:ext>
    </p:extLst>
  </p:cSld>
  <p:clrMapOvr>
    <a:masterClrMapping/>
  </p:clrMapOvr>
  <p:transition spd="slow" advClick="0"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rclemens\My Documents\Downloads\iStock_000004387298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512" y="1512618"/>
            <a:ext cx="2053101" cy="307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r="6580"/>
          <a:stretch>
            <a:fillRect/>
          </a:stretch>
        </p:blipFill>
        <p:spPr bwMode="auto">
          <a:xfrm>
            <a:off x="304800" y="4625975"/>
            <a:ext cx="272891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heavy field erosion after 5 inch rain May 2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722813"/>
            <a:ext cx="26749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4388" y="4722813"/>
            <a:ext cx="26797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descr="C:\Users\lwmorton\Pictures\fields\2013-05-25\DSC0083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855" r="54225"/>
          <a:stretch/>
        </p:blipFill>
        <p:spPr bwMode="auto">
          <a:xfrm>
            <a:off x="3140697" y="1814732"/>
            <a:ext cx="2443113" cy="277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lwmorton\Pictures\crops\corn\P726001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523" t="24717" r="8678" b="4029"/>
          <a:stretch/>
        </p:blipFill>
        <p:spPr bwMode="auto">
          <a:xfrm>
            <a:off x="5881033" y="1675941"/>
            <a:ext cx="2331743" cy="29114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211210"/>
            <a:ext cx="8915400" cy="1323439"/>
          </a:xfrm>
          <a:prstGeom prst="rect">
            <a:avLst/>
          </a:prstGeom>
        </p:spPr>
        <p:txBody>
          <a:bodyPr wrap="square">
            <a:spAutoFit/>
          </a:bodyPr>
          <a:lstStyle/>
          <a:p>
            <a:r>
              <a:rPr lang="en-US" sz="4000" dirty="0" smtClean="0">
                <a:cs typeface="Arial" panose="020B0604020202020204" pitchFamily="34" charset="0"/>
              </a:rPr>
              <a:t>  Water </a:t>
            </a:r>
            <a:r>
              <a:rPr lang="en-US" sz="4000" dirty="0" smtClean="0">
                <a:cs typeface="Arial" panose="020B0604020202020204" pitchFamily="34" charset="0"/>
              </a:rPr>
              <a:t>is </a:t>
            </a:r>
            <a:r>
              <a:rPr lang="en-US" sz="4000" dirty="0" smtClean="0">
                <a:cs typeface="Arial" panose="020B0604020202020204" pitchFamily="34" charset="0"/>
              </a:rPr>
              <a:t>a </a:t>
            </a:r>
            <a:r>
              <a:rPr lang="en-US" sz="4000" dirty="0" smtClean="0">
                <a:cs typeface="Arial" panose="020B0604020202020204" pitchFamily="34" charset="0"/>
              </a:rPr>
              <a:t>visible impact of extreme</a:t>
            </a:r>
          </a:p>
          <a:p>
            <a:r>
              <a:rPr lang="en-US" sz="4000" dirty="0">
                <a:cs typeface="Arial" panose="020B0604020202020204" pitchFamily="34" charset="0"/>
              </a:rPr>
              <a:t>	</a:t>
            </a:r>
            <a:r>
              <a:rPr lang="en-US" sz="4000" dirty="0" smtClean="0">
                <a:cs typeface="Arial" panose="020B0604020202020204" pitchFamily="34" charset="0"/>
              </a:rPr>
              <a:t>and variable climate conditions</a:t>
            </a:r>
            <a:endParaRPr lang="en-US" sz="4000" dirty="0">
              <a:cs typeface="Arial" panose="020B0604020202020204" pitchFamily="34" charset="0"/>
            </a:endParaRPr>
          </a:p>
        </p:txBody>
      </p:sp>
    </p:spTree>
    <p:extLst>
      <p:ext uri="{BB962C8B-B14F-4D97-AF65-F5344CB8AC3E}">
        <p14:creationId xmlns:p14="http://schemas.microsoft.com/office/powerpoint/2010/main" val="1151416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txBox="1">
            <a:spLocks/>
          </p:cNvSpPr>
          <p:nvPr/>
        </p:nvSpPr>
        <p:spPr bwMode="auto">
          <a:xfrm>
            <a:off x="-4763" y="228600"/>
            <a:ext cx="9148763" cy="696913"/>
          </a:xfrm>
          <a:prstGeom prst="rect">
            <a:avLst/>
          </a:prstGeom>
          <a:noFill/>
          <a:ln w="9525">
            <a:noFill/>
            <a:miter lim="800000"/>
            <a:headEnd/>
            <a:tailEnd/>
          </a:ln>
        </p:spPr>
        <p:txBody>
          <a:bodyPr anchor="b"/>
          <a:lstStyle/>
          <a:p>
            <a:pPr algn="ctr"/>
            <a:r>
              <a:rPr lang="en-US" sz="4000" dirty="0" smtClean="0">
                <a:solidFill>
                  <a:srgbClr val="1C800E"/>
                </a:solidFill>
                <a:cs typeface="Arial" charset="0"/>
              </a:rPr>
              <a:t>Impact the entire agroecosystem</a:t>
            </a:r>
            <a:endParaRPr lang="en-US" sz="4000" dirty="0">
              <a:solidFill>
                <a:srgbClr val="1C800E"/>
              </a:solidFill>
              <a:cs typeface="Arial" charset="0"/>
            </a:endParaRPr>
          </a:p>
        </p:txBody>
      </p:sp>
      <p:sp>
        <p:nvSpPr>
          <p:cNvPr id="63490" name="Title 1"/>
          <p:cNvSpPr txBox="1">
            <a:spLocks/>
          </p:cNvSpPr>
          <p:nvPr/>
        </p:nvSpPr>
        <p:spPr bwMode="auto">
          <a:xfrm>
            <a:off x="4578350" y="2286000"/>
            <a:ext cx="2195513"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Pollinators</a:t>
            </a:r>
          </a:p>
        </p:txBody>
      </p:sp>
      <p:sp>
        <p:nvSpPr>
          <p:cNvPr id="63491" name="Title 1"/>
          <p:cNvSpPr txBox="1">
            <a:spLocks/>
          </p:cNvSpPr>
          <p:nvPr/>
        </p:nvSpPr>
        <p:spPr bwMode="auto">
          <a:xfrm>
            <a:off x="4443413" y="4038600"/>
            <a:ext cx="2463800"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Infrastructure</a:t>
            </a:r>
          </a:p>
        </p:txBody>
      </p:sp>
      <p:sp>
        <p:nvSpPr>
          <p:cNvPr id="63492" name="Title 1"/>
          <p:cNvSpPr txBox="1">
            <a:spLocks/>
          </p:cNvSpPr>
          <p:nvPr/>
        </p:nvSpPr>
        <p:spPr bwMode="auto">
          <a:xfrm>
            <a:off x="476250" y="5437188"/>
            <a:ext cx="2511425" cy="506412"/>
          </a:xfrm>
          <a:prstGeom prst="rect">
            <a:avLst/>
          </a:prstGeom>
          <a:noFill/>
          <a:ln w="9525">
            <a:noFill/>
            <a:miter lim="800000"/>
            <a:headEnd/>
            <a:tailEnd/>
          </a:ln>
        </p:spPr>
        <p:txBody>
          <a:bodyPr anchor="b"/>
          <a:lstStyle/>
          <a:p>
            <a:pPr algn="ctr"/>
            <a:endParaRPr lang="en-US" sz="2500" b="1">
              <a:solidFill>
                <a:srgbClr val="18720C"/>
              </a:solidFill>
              <a:latin typeface="Century Gothic" pitchFamily="34" charset="0"/>
              <a:cs typeface="Arial" charset="0"/>
            </a:endParaRPr>
          </a:p>
        </p:txBody>
      </p:sp>
      <p:sp>
        <p:nvSpPr>
          <p:cNvPr id="63493" name="Title 1"/>
          <p:cNvSpPr txBox="1">
            <a:spLocks/>
          </p:cNvSpPr>
          <p:nvPr/>
        </p:nvSpPr>
        <p:spPr bwMode="auto">
          <a:xfrm>
            <a:off x="176214" y="5835650"/>
            <a:ext cx="1845468"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Soil</a:t>
            </a:r>
          </a:p>
        </p:txBody>
      </p:sp>
      <p:sp>
        <p:nvSpPr>
          <p:cNvPr id="63494" name="Title 1"/>
          <p:cNvSpPr txBox="1">
            <a:spLocks/>
          </p:cNvSpPr>
          <p:nvPr/>
        </p:nvSpPr>
        <p:spPr bwMode="auto">
          <a:xfrm>
            <a:off x="6678613" y="4038600"/>
            <a:ext cx="25114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Water</a:t>
            </a:r>
          </a:p>
        </p:txBody>
      </p:sp>
      <p:sp>
        <p:nvSpPr>
          <p:cNvPr id="63495" name="Title 1"/>
          <p:cNvSpPr txBox="1">
            <a:spLocks/>
          </p:cNvSpPr>
          <p:nvPr/>
        </p:nvSpPr>
        <p:spPr bwMode="auto">
          <a:xfrm>
            <a:off x="2021681" y="4038600"/>
            <a:ext cx="25114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Disease</a:t>
            </a:r>
          </a:p>
        </p:txBody>
      </p:sp>
      <p:sp>
        <p:nvSpPr>
          <p:cNvPr id="63496" name="Title 1"/>
          <p:cNvSpPr txBox="1">
            <a:spLocks/>
          </p:cNvSpPr>
          <p:nvPr/>
        </p:nvSpPr>
        <p:spPr bwMode="auto">
          <a:xfrm>
            <a:off x="1908175" y="2286000"/>
            <a:ext cx="25749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Livestock</a:t>
            </a:r>
          </a:p>
        </p:txBody>
      </p:sp>
      <p:sp>
        <p:nvSpPr>
          <p:cNvPr id="63497" name="Title 1"/>
          <p:cNvSpPr txBox="1">
            <a:spLocks/>
          </p:cNvSpPr>
          <p:nvPr/>
        </p:nvSpPr>
        <p:spPr bwMode="auto">
          <a:xfrm>
            <a:off x="6796088" y="2286000"/>
            <a:ext cx="2195512"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Pests</a:t>
            </a:r>
          </a:p>
        </p:txBody>
      </p:sp>
      <p:sp>
        <p:nvSpPr>
          <p:cNvPr id="63498" name="Title 1"/>
          <p:cNvSpPr txBox="1">
            <a:spLocks/>
          </p:cNvSpPr>
          <p:nvPr/>
        </p:nvSpPr>
        <p:spPr bwMode="auto">
          <a:xfrm>
            <a:off x="-152400" y="4038600"/>
            <a:ext cx="2511425" cy="506413"/>
          </a:xfrm>
          <a:prstGeom prst="rect">
            <a:avLst/>
          </a:prstGeom>
          <a:noFill/>
          <a:ln w="9525">
            <a:noFill/>
            <a:miter lim="800000"/>
            <a:headEnd/>
            <a:tailEnd/>
          </a:ln>
        </p:spPr>
        <p:txBody>
          <a:bodyPr anchor="b"/>
          <a:lstStyle/>
          <a:p>
            <a:pPr algn="ctr"/>
            <a:r>
              <a:rPr lang="en-US" sz="2500" b="1" dirty="0" err="1">
                <a:solidFill>
                  <a:srgbClr val="000000"/>
                </a:solidFill>
                <a:cs typeface="Arial" charset="0"/>
              </a:rPr>
              <a:t>Invasives</a:t>
            </a:r>
            <a:endParaRPr lang="en-US" sz="2500" b="1" dirty="0">
              <a:solidFill>
                <a:srgbClr val="000000"/>
              </a:solidFill>
              <a:cs typeface="Arial" charset="0"/>
            </a:endParaRPr>
          </a:p>
        </p:txBody>
      </p:sp>
      <p:sp>
        <p:nvSpPr>
          <p:cNvPr id="63499" name="Title 1"/>
          <p:cNvSpPr txBox="1">
            <a:spLocks/>
          </p:cNvSpPr>
          <p:nvPr/>
        </p:nvSpPr>
        <p:spPr bwMode="auto">
          <a:xfrm>
            <a:off x="2060575" y="5867400"/>
            <a:ext cx="25114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Biodiversity</a:t>
            </a:r>
          </a:p>
        </p:txBody>
      </p:sp>
      <p:sp>
        <p:nvSpPr>
          <p:cNvPr id="63500" name="Title 1"/>
          <p:cNvSpPr txBox="1">
            <a:spLocks/>
          </p:cNvSpPr>
          <p:nvPr/>
        </p:nvSpPr>
        <p:spPr bwMode="auto">
          <a:xfrm>
            <a:off x="4419600" y="5867400"/>
            <a:ext cx="25114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Insurance</a:t>
            </a:r>
          </a:p>
        </p:txBody>
      </p:sp>
      <p:sp>
        <p:nvSpPr>
          <p:cNvPr id="63501" name="Title 1"/>
          <p:cNvSpPr txBox="1">
            <a:spLocks/>
          </p:cNvSpPr>
          <p:nvPr/>
        </p:nvSpPr>
        <p:spPr bwMode="auto">
          <a:xfrm>
            <a:off x="-152400" y="2286000"/>
            <a:ext cx="25114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Crops</a:t>
            </a:r>
          </a:p>
        </p:txBody>
      </p:sp>
      <p:sp>
        <p:nvSpPr>
          <p:cNvPr id="63502" name="Title 1"/>
          <p:cNvSpPr txBox="1">
            <a:spLocks/>
          </p:cNvSpPr>
          <p:nvPr/>
        </p:nvSpPr>
        <p:spPr bwMode="auto">
          <a:xfrm>
            <a:off x="6629400" y="5867400"/>
            <a:ext cx="2511425" cy="506413"/>
          </a:xfrm>
          <a:prstGeom prst="rect">
            <a:avLst/>
          </a:prstGeom>
          <a:noFill/>
          <a:ln w="9525">
            <a:noFill/>
            <a:miter lim="800000"/>
            <a:headEnd/>
            <a:tailEnd/>
          </a:ln>
        </p:spPr>
        <p:txBody>
          <a:bodyPr anchor="b"/>
          <a:lstStyle/>
          <a:p>
            <a:pPr algn="ctr"/>
            <a:r>
              <a:rPr lang="en-US" sz="2500" b="1" dirty="0">
                <a:solidFill>
                  <a:srgbClr val="000000"/>
                </a:solidFill>
                <a:cs typeface="Arial" charset="0"/>
              </a:rPr>
              <a:t>Forecasting</a:t>
            </a:r>
          </a:p>
        </p:txBody>
      </p:sp>
      <p:pic>
        <p:nvPicPr>
          <p:cNvPr id="63503" name="Picture 3"/>
          <p:cNvPicPr>
            <a:picLocks noChangeAspect="1" noChangeArrowheads="1"/>
          </p:cNvPicPr>
          <p:nvPr/>
        </p:nvPicPr>
        <p:blipFill>
          <a:blip r:embed="rId3"/>
          <a:srcRect/>
          <a:stretch>
            <a:fillRect/>
          </a:stretch>
        </p:blipFill>
        <p:spPr bwMode="auto">
          <a:xfrm>
            <a:off x="2508250" y="1219200"/>
            <a:ext cx="1512888" cy="1003300"/>
          </a:xfrm>
          <a:prstGeom prst="rect">
            <a:avLst/>
          </a:prstGeom>
          <a:noFill/>
          <a:ln w="9525">
            <a:solidFill>
              <a:schemeClr val="tx1"/>
            </a:solidFill>
            <a:miter lim="800000"/>
            <a:headEnd/>
            <a:tailEnd/>
          </a:ln>
        </p:spPr>
      </p:pic>
      <p:pic>
        <p:nvPicPr>
          <p:cNvPr id="63504" name="Picture 4"/>
          <p:cNvPicPr>
            <a:picLocks noChangeAspect="1" noChangeArrowheads="1"/>
          </p:cNvPicPr>
          <p:nvPr/>
        </p:nvPicPr>
        <p:blipFill>
          <a:blip r:embed="rId4"/>
          <a:srcRect t="12469"/>
          <a:stretch>
            <a:fillRect/>
          </a:stretch>
        </p:blipFill>
        <p:spPr bwMode="auto">
          <a:xfrm>
            <a:off x="4927600" y="1219200"/>
            <a:ext cx="1495425" cy="1036638"/>
          </a:xfrm>
          <a:prstGeom prst="rect">
            <a:avLst/>
          </a:prstGeom>
          <a:noFill/>
          <a:ln w="9525">
            <a:solidFill>
              <a:schemeClr val="tx1"/>
            </a:solidFill>
            <a:miter lim="800000"/>
            <a:headEnd/>
            <a:tailEnd/>
          </a:ln>
        </p:spPr>
      </p:pic>
      <p:pic>
        <p:nvPicPr>
          <p:cNvPr id="63505" name="Picture 5"/>
          <p:cNvPicPr>
            <a:picLocks noChangeAspect="1" noChangeArrowheads="1"/>
          </p:cNvPicPr>
          <p:nvPr/>
        </p:nvPicPr>
        <p:blipFill>
          <a:blip r:embed="rId5"/>
          <a:srcRect/>
          <a:stretch>
            <a:fillRect/>
          </a:stretch>
        </p:blipFill>
        <p:spPr bwMode="auto">
          <a:xfrm>
            <a:off x="7239000" y="1219200"/>
            <a:ext cx="1436688" cy="1058863"/>
          </a:xfrm>
          <a:prstGeom prst="rect">
            <a:avLst/>
          </a:prstGeom>
          <a:noFill/>
          <a:ln w="9525">
            <a:solidFill>
              <a:schemeClr val="tx1"/>
            </a:solidFill>
            <a:miter lim="800000"/>
            <a:headEnd/>
            <a:tailEnd/>
          </a:ln>
        </p:spPr>
      </p:pic>
      <p:pic>
        <p:nvPicPr>
          <p:cNvPr id="63506" name="Picture 6"/>
          <p:cNvPicPr>
            <a:picLocks noChangeAspect="1" noChangeArrowheads="1"/>
          </p:cNvPicPr>
          <p:nvPr/>
        </p:nvPicPr>
        <p:blipFill>
          <a:blip r:embed="rId6"/>
          <a:srcRect b="65166"/>
          <a:stretch>
            <a:fillRect/>
          </a:stretch>
        </p:blipFill>
        <p:spPr bwMode="auto">
          <a:xfrm>
            <a:off x="228600" y="2971800"/>
            <a:ext cx="1676400" cy="982663"/>
          </a:xfrm>
          <a:prstGeom prst="rect">
            <a:avLst/>
          </a:prstGeom>
          <a:noFill/>
          <a:ln w="9525">
            <a:solidFill>
              <a:schemeClr val="tx1"/>
            </a:solidFill>
            <a:miter lim="800000"/>
            <a:headEnd/>
            <a:tailEnd/>
          </a:ln>
        </p:spPr>
      </p:pic>
      <p:pic>
        <p:nvPicPr>
          <p:cNvPr id="63507" name="Picture 7"/>
          <p:cNvPicPr>
            <a:picLocks noChangeAspect="1" noChangeArrowheads="1"/>
          </p:cNvPicPr>
          <p:nvPr/>
        </p:nvPicPr>
        <p:blipFill>
          <a:blip r:embed="rId7"/>
          <a:srcRect/>
          <a:stretch>
            <a:fillRect/>
          </a:stretch>
        </p:blipFill>
        <p:spPr bwMode="auto">
          <a:xfrm>
            <a:off x="304799" y="1371600"/>
            <a:ext cx="1503363" cy="1019175"/>
          </a:xfrm>
          <a:prstGeom prst="rect">
            <a:avLst/>
          </a:prstGeom>
          <a:noFill/>
          <a:ln w="9525">
            <a:solidFill>
              <a:schemeClr val="tx1"/>
            </a:solidFill>
            <a:miter lim="800000"/>
            <a:headEnd/>
            <a:tailEnd/>
          </a:ln>
        </p:spPr>
      </p:pic>
      <p:pic>
        <p:nvPicPr>
          <p:cNvPr id="63508" name="Picture 8"/>
          <p:cNvPicPr>
            <a:picLocks noChangeAspect="1" noChangeArrowheads="1"/>
          </p:cNvPicPr>
          <p:nvPr/>
        </p:nvPicPr>
        <p:blipFill>
          <a:blip r:embed="rId8"/>
          <a:srcRect/>
          <a:stretch>
            <a:fillRect/>
          </a:stretch>
        </p:blipFill>
        <p:spPr bwMode="auto">
          <a:xfrm>
            <a:off x="2513013" y="2971800"/>
            <a:ext cx="1528762" cy="1017588"/>
          </a:xfrm>
          <a:prstGeom prst="rect">
            <a:avLst/>
          </a:prstGeom>
          <a:noFill/>
          <a:ln w="9525">
            <a:solidFill>
              <a:schemeClr val="tx1"/>
            </a:solidFill>
            <a:miter lim="800000"/>
            <a:headEnd/>
            <a:tailEnd/>
          </a:ln>
        </p:spPr>
      </p:pic>
      <p:pic>
        <p:nvPicPr>
          <p:cNvPr id="63509" name="Picture 9"/>
          <p:cNvPicPr>
            <a:picLocks noChangeAspect="1" noChangeArrowheads="1"/>
          </p:cNvPicPr>
          <p:nvPr/>
        </p:nvPicPr>
        <p:blipFill>
          <a:blip r:embed="rId9"/>
          <a:srcRect/>
          <a:stretch>
            <a:fillRect/>
          </a:stretch>
        </p:blipFill>
        <p:spPr bwMode="auto">
          <a:xfrm>
            <a:off x="4884738" y="2960688"/>
            <a:ext cx="1538287" cy="1033462"/>
          </a:xfrm>
          <a:prstGeom prst="rect">
            <a:avLst/>
          </a:prstGeom>
          <a:noFill/>
          <a:ln w="9525">
            <a:solidFill>
              <a:schemeClr val="tx1"/>
            </a:solidFill>
            <a:miter lim="800000"/>
            <a:headEnd/>
            <a:tailEnd/>
          </a:ln>
        </p:spPr>
      </p:pic>
      <p:pic>
        <p:nvPicPr>
          <p:cNvPr id="63510" name="Picture 10"/>
          <p:cNvPicPr>
            <a:picLocks noChangeAspect="1" noChangeArrowheads="1"/>
          </p:cNvPicPr>
          <p:nvPr/>
        </p:nvPicPr>
        <p:blipFill>
          <a:blip r:embed="rId10"/>
          <a:srcRect/>
          <a:stretch>
            <a:fillRect/>
          </a:stretch>
        </p:blipFill>
        <p:spPr bwMode="auto">
          <a:xfrm>
            <a:off x="7221538" y="2960688"/>
            <a:ext cx="1389062" cy="1041400"/>
          </a:xfrm>
          <a:prstGeom prst="rect">
            <a:avLst/>
          </a:prstGeom>
          <a:noFill/>
          <a:ln w="9525">
            <a:solidFill>
              <a:schemeClr val="tx1"/>
            </a:solidFill>
            <a:miter lim="800000"/>
            <a:headEnd/>
            <a:tailEnd/>
          </a:ln>
        </p:spPr>
      </p:pic>
      <p:pic>
        <p:nvPicPr>
          <p:cNvPr id="63511" name="Picture 11"/>
          <p:cNvPicPr>
            <a:picLocks noChangeAspect="1" noChangeArrowheads="1"/>
          </p:cNvPicPr>
          <p:nvPr/>
        </p:nvPicPr>
        <p:blipFill>
          <a:blip r:embed="rId11"/>
          <a:srcRect b="14984"/>
          <a:stretch>
            <a:fillRect/>
          </a:stretch>
        </p:blipFill>
        <p:spPr bwMode="auto">
          <a:xfrm>
            <a:off x="228600" y="4724400"/>
            <a:ext cx="1679575" cy="1108075"/>
          </a:xfrm>
          <a:prstGeom prst="rect">
            <a:avLst/>
          </a:prstGeom>
          <a:noFill/>
          <a:ln w="9525">
            <a:solidFill>
              <a:schemeClr val="tx1"/>
            </a:solidFill>
            <a:miter lim="800000"/>
            <a:headEnd/>
            <a:tailEnd/>
          </a:ln>
        </p:spPr>
      </p:pic>
      <p:pic>
        <p:nvPicPr>
          <p:cNvPr id="63512" name="Picture 12"/>
          <p:cNvPicPr>
            <a:picLocks noChangeAspect="1" noChangeArrowheads="1"/>
          </p:cNvPicPr>
          <p:nvPr/>
        </p:nvPicPr>
        <p:blipFill>
          <a:blip r:embed="rId12"/>
          <a:srcRect l="3796" r="13115" b="11116"/>
          <a:stretch>
            <a:fillRect/>
          </a:stretch>
        </p:blipFill>
        <p:spPr bwMode="auto">
          <a:xfrm>
            <a:off x="2513013" y="4724400"/>
            <a:ext cx="1528762" cy="1108075"/>
          </a:xfrm>
          <a:prstGeom prst="rect">
            <a:avLst/>
          </a:prstGeom>
          <a:noFill/>
          <a:ln w="9525">
            <a:solidFill>
              <a:schemeClr val="tx1"/>
            </a:solidFill>
            <a:miter lim="800000"/>
            <a:headEnd/>
            <a:tailEnd/>
          </a:ln>
        </p:spPr>
      </p:pic>
      <p:pic>
        <p:nvPicPr>
          <p:cNvPr id="63513" name="Picture 14"/>
          <p:cNvPicPr>
            <a:picLocks noChangeAspect="1" noChangeArrowheads="1"/>
          </p:cNvPicPr>
          <p:nvPr/>
        </p:nvPicPr>
        <p:blipFill>
          <a:blip r:embed="rId13"/>
          <a:srcRect b="12357"/>
          <a:stretch>
            <a:fillRect/>
          </a:stretch>
        </p:blipFill>
        <p:spPr bwMode="auto">
          <a:xfrm>
            <a:off x="4864100" y="4724400"/>
            <a:ext cx="1689100" cy="1108075"/>
          </a:xfrm>
          <a:prstGeom prst="rect">
            <a:avLst/>
          </a:prstGeom>
          <a:noFill/>
          <a:ln w="9525">
            <a:solidFill>
              <a:schemeClr val="tx1"/>
            </a:solidFill>
            <a:miter lim="800000"/>
            <a:headEnd/>
            <a:tailEnd/>
          </a:ln>
        </p:spPr>
      </p:pic>
      <p:pic>
        <p:nvPicPr>
          <p:cNvPr id="63514" name="Picture 15"/>
          <p:cNvPicPr>
            <a:picLocks noChangeAspect="1" noChangeArrowheads="1"/>
          </p:cNvPicPr>
          <p:nvPr/>
        </p:nvPicPr>
        <p:blipFill>
          <a:blip r:embed="rId14"/>
          <a:srcRect/>
          <a:stretch>
            <a:fillRect/>
          </a:stretch>
        </p:blipFill>
        <p:spPr bwMode="auto">
          <a:xfrm>
            <a:off x="7346950" y="4724400"/>
            <a:ext cx="1111250" cy="11112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8732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513" b="85337"/>
          <a:stretch/>
        </p:blipFill>
        <p:spPr>
          <a:xfrm>
            <a:off x="2362200" y="762000"/>
            <a:ext cx="3838575" cy="838200"/>
          </a:xfrm>
          <a:prstGeom prst="rect">
            <a:avLst/>
          </a:prstGeom>
        </p:spPr>
      </p:pic>
      <p:pic>
        <p:nvPicPr>
          <p:cNvPr id="4"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8898"/>
            <a:ext cx="7467600" cy="507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851796"/>
      </p:ext>
    </p:extLst>
  </p:cSld>
  <p:clrMapOvr>
    <a:masterClrMapping/>
  </p:clrMapOvr>
  <p:transition spd="slow" advClick="0"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914400"/>
            <a:ext cx="8671605" cy="1200329"/>
          </a:xfrm>
          <a:prstGeom prst="rect">
            <a:avLst/>
          </a:prstGeom>
          <a:noFill/>
        </p:spPr>
        <p:txBody>
          <a:bodyPr wrap="none" rtlCol="0">
            <a:spAutoFit/>
          </a:bodyPr>
          <a:lstStyle/>
          <a:p>
            <a:r>
              <a:rPr lang="en-US" dirty="0" smtClean="0"/>
              <a:t>The entire continuum and knowledge of agricultural and forestry systems is needed—</a:t>
            </a:r>
          </a:p>
          <a:p>
            <a:r>
              <a:rPr lang="en-US" dirty="0" smtClean="0"/>
              <a:t>to ensure robust local, national and global agricultural systems </a:t>
            </a:r>
            <a:r>
              <a:rPr lang="en-US" dirty="0" smtClean="0"/>
              <a:t>and </a:t>
            </a:r>
          </a:p>
          <a:p>
            <a:r>
              <a:rPr lang="en-US" dirty="0" smtClean="0"/>
              <a:t>the </a:t>
            </a:r>
            <a:r>
              <a:rPr lang="en-US" dirty="0" smtClean="0"/>
              <a:t>integrity of healthy agroecosystems under an increasingly variable climate.</a:t>
            </a:r>
          </a:p>
          <a:p>
            <a:endParaRPr lang="en-US" dirty="0"/>
          </a:p>
        </p:txBody>
      </p:sp>
      <p:pic>
        <p:nvPicPr>
          <p:cNvPr id="6" name="Picture 2" descr="C:\Users\lwmorton\Pictures\Leadership performance based mgt New Folder (2)\August 5 2009 field days\vertical lineup of farme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8" t="13779" r="4032" b="13086"/>
          <a:stretch/>
        </p:blipFill>
        <p:spPr bwMode="auto">
          <a:xfrm>
            <a:off x="777784" y="2024291"/>
            <a:ext cx="2133600" cy="2412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Cap Operations\Photos, Graphics, Maps\Photographs\Education\2012 Summer (Stone Lab)_Rachel Hintz\Richard Photos\102___08\IMG_03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417084"/>
            <a:ext cx="2600300" cy="1950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lwmorton\Pictures\Leadership performance based mgt New Folder (2)\2010 Winter training\P202006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20"/>
          <a:stretch/>
        </p:blipFill>
        <p:spPr bwMode="auto">
          <a:xfrm>
            <a:off x="6324600" y="4506246"/>
            <a:ext cx="2395215" cy="2204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52" y="4506246"/>
            <a:ext cx="5673775" cy="222231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61470" y="2417084"/>
            <a:ext cx="2934899" cy="1950226"/>
          </a:xfrm>
          <a:prstGeom prst="rect">
            <a:avLst/>
          </a:prstGeom>
        </p:spPr>
      </p:pic>
    </p:spTree>
    <p:extLst>
      <p:ext uri="{BB962C8B-B14F-4D97-AF65-F5344CB8AC3E}">
        <p14:creationId xmlns:p14="http://schemas.microsoft.com/office/powerpoint/2010/main" val="496451347"/>
      </p:ext>
    </p:extLst>
  </p:cSld>
  <p:clrMapOvr>
    <a:masterClrMapping/>
  </p:clrMapOvr>
  <p:transition spd="slow" advClick="0"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5400" y="381000"/>
            <a:ext cx="6096000" cy="5874830"/>
          </a:xfrm>
          <a:prstGeom prst="rect">
            <a:avLst/>
          </a:prstGeom>
        </p:spPr>
      </p:pic>
      <p:pic>
        <p:nvPicPr>
          <p:cNvPr id="4" name="Picture 2" descr="\\iastate.edu\soc\Climate Cap\Cap Operations\Project Identity\Logos\Sustainablecorn\sustainablecorn (digi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6333601"/>
            <a:ext cx="1049864" cy="4367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981200" y="6398682"/>
            <a:ext cx="3810000" cy="354078"/>
          </a:xfrm>
          <a:prstGeom prst="rect">
            <a:avLst/>
          </a:prstGeom>
        </p:spPr>
      </p:pic>
    </p:spTree>
    <p:extLst>
      <p:ext uri="{BB962C8B-B14F-4D97-AF65-F5344CB8AC3E}">
        <p14:creationId xmlns:p14="http://schemas.microsoft.com/office/powerpoint/2010/main" val="2655089905"/>
      </p:ext>
    </p:extLst>
  </p:cSld>
  <p:clrMapOvr>
    <a:masterClrMapping/>
  </p:clrMapOvr>
  <p:transition spd="slow" advClick="0"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381000"/>
            <a:ext cx="6096000" cy="5832717"/>
          </a:xfrm>
          <a:prstGeom prst="rect">
            <a:avLst/>
          </a:prstGeom>
        </p:spPr>
      </p:pic>
      <p:pic>
        <p:nvPicPr>
          <p:cNvPr id="4" name="Picture 3"/>
          <p:cNvPicPr>
            <a:picLocks noChangeAspect="1"/>
          </p:cNvPicPr>
          <p:nvPr/>
        </p:nvPicPr>
        <p:blipFill>
          <a:blip r:embed="rId3"/>
          <a:stretch>
            <a:fillRect/>
          </a:stretch>
        </p:blipFill>
        <p:spPr>
          <a:xfrm>
            <a:off x="1981200" y="6400800"/>
            <a:ext cx="3810000" cy="354078"/>
          </a:xfrm>
          <a:prstGeom prst="rect">
            <a:avLst/>
          </a:prstGeom>
        </p:spPr>
      </p:pic>
      <p:pic>
        <p:nvPicPr>
          <p:cNvPr id="5" name="Picture 2" descr="\\iastate.edu\soc\Climate Cap\Cap Operations\Project Identity\Logos\Sustainablecorn\sustainablecorn (digit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5851" y="6318134"/>
            <a:ext cx="1049864" cy="43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95303"/>
      </p:ext>
    </p:extLst>
  </p:cSld>
  <p:clrMapOvr>
    <a:masterClrMapping/>
  </p:clrMapOvr>
  <p:transition spd="slow" advClick="0" advTm="2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703247"/>
            <a:ext cx="4573944" cy="923330"/>
          </a:xfrm>
          <a:prstGeom prst="rect">
            <a:avLst/>
          </a:prstGeom>
          <a:noFill/>
        </p:spPr>
        <p:txBody>
          <a:bodyPr wrap="none" rtlCol="0">
            <a:spAutoFit/>
          </a:bodyPr>
          <a:lstStyle/>
          <a:p>
            <a:r>
              <a:rPr lang="en-US" sz="5400" i="1" dirty="0" smtClean="0">
                <a:solidFill>
                  <a:srgbClr val="41631B"/>
                </a:solidFill>
              </a:rPr>
              <a:t>An invitation…</a:t>
            </a:r>
            <a:endParaRPr lang="en-US" sz="5400" i="1" dirty="0">
              <a:solidFill>
                <a:srgbClr val="41631B"/>
              </a:solidFill>
            </a:endParaRPr>
          </a:p>
        </p:txBody>
      </p:sp>
      <p:pic>
        <p:nvPicPr>
          <p:cNvPr id="5"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02197"/>
            <a:ext cx="5768898" cy="39237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1600200"/>
            <a:ext cx="9272115" cy="1015663"/>
          </a:xfrm>
          <a:prstGeom prst="rect">
            <a:avLst/>
          </a:prstGeom>
          <a:noFill/>
        </p:spPr>
        <p:txBody>
          <a:bodyPr wrap="square" rtlCol="0">
            <a:spAutoFit/>
          </a:bodyPr>
          <a:lstStyle/>
          <a:p>
            <a:r>
              <a:rPr lang="en-US" sz="3200" dirty="0" smtClean="0">
                <a:solidFill>
                  <a:srgbClr val="41631B"/>
                </a:solidFill>
              </a:rPr>
              <a:t>North America Climate Smart Agriculture Alliance </a:t>
            </a:r>
          </a:p>
          <a:p>
            <a:r>
              <a:rPr lang="en-US" sz="2800" dirty="0" smtClean="0"/>
              <a:t>    A diverse, producer-led group of agricultural leaders </a:t>
            </a:r>
            <a:endParaRPr lang="en-US" sz="2800" dirty="0"/>
          </a:p>
        </p:txBody>
      </p:sp>
    </p:spTree>
    <p:extLst>
      <p:ext uri="{BB962C8B-B14F-4D97-AF65-F5344CB8AC3E}">
        <p14:creationId xmlns:p14="http://schemas.microsoft.com/office/powerpoint/2010/main" val="341752263"/>
      </p:ext>
    </p:extLst>
  </p:cSld>
  <p:clrMapOvr>
    <a:masterClrMapping/>
  </p:clrMapOvr>
  <p:transition spd="slow" advClick="0"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9600"/>
            <a:ext cx="8305800" cy="3944112"/>
          </a:xfrm>
        </p:spPr>
        <p:txBody>
          <a:bodyPr>
            <a:normAutofit fontScale="90000"/>
          </a:bodyPr>
          <a:lstStyle/>
          <a:p>
            <a:r>
              <a:rPr lang="en-US" dirty="0" smtClean="0"/>
              <a:t/>
            </a:r>
            <a:br>
              <a:rPr lang="en-US" dirty="0" smtClean="0"/>
            </a:br>
            <a:r>
              <a:rPr lang="en-US" dirty="0" smtClean="0"/>
              <a:t/>
            </a:r>
            <a:br>
              <a:rPr lang="en-US" dirty="0" smtClean="0"/>
            </a:br>
            <a:r>
              <a:rPr lang="en-US" dirty="0" smtClean="0"/>
              <a:t> </a:t>
            </a: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4" name="Rectangle 3"/>
          <p:cNvSpPr/>
          <p:nvPr/>
        </p:nvSpPr>
        <p:spPr>
          <a:xfrm>
            <a:off x="2362200" y="381000"/>
            <a:ext cx="5486400" cy="2646878"/>
          </a:xfrm>
          <a:prstGeom prst="rect">
            <a:avLst/>
          </a:prstGeom>
        </p:spPr>
        <p:txBody>
          <a:bodyPr wrap="square">
            <a:spAutoFit/>
          </a:bodyPr>
          <a:lstStyle/>
          <a:p>
            <a:r>
              <a:rPr lang="en-US" sz="3600" dirty="0">
                <a:solidFill>
                  <a:srgbClr val="41631B"/>
                </a:solidFill>
              </a:rPr>
              <a:t>North America Climate Smart Agriculture Alliance </a:t>
            </a:r>
            <a:r>
              <a:rPr lang="en-US" sz="3600" dirty="0" smtClean="0">
                <a:solidFill>
                  <a:srgbClr val="41631B"/>
                </a:solidFill>
              </a:rPr>
              <a:t> </a:t>
            </a:r>
          </a:p>
          <a:p>
            <a:r>
              <a:rPr lang="en-US" sz="3600" dirty="0">
                <a:solidFill>
                  <a:srgbClr val="41631B"/>
                </a:solidFill>
              </a:rPr>
              <a:t> </a:t>
            </a:r>
            <a:r>
              <a:rPr lang="en-US" sz="3600" dirty="0" smtClean="0">
                <a:solidFill>
                  <a:srgbClr val="41631B"/>
                </a:solidFill>
              </a:rPr>
              <a:t>     </a:t>
            </a:r>
            <a:r>
              <a:rPr lang="en-US" sz="5400" dirty="0" smtClean="0"/>
              <a:t>NACSAA</a:t>
            </a:r>
            <a:r>
              <a:rPr lang="en-US" sz="4000" dirty="0"/>
              <a:t/>
            </a:r>
            <a:br>
              <a:rPr lang="en-US" sz="4000" dirty="0"/>
            </a:br>
            <a:endParaRPr lang="en-US" sz="4000" dirty="0">
              <a:solidFill>
                <a:srgbClr val="41631B"/>
              </a:solidFill>
            </a:endParaRPr>
          </a:p>
        </p:txBody>
      </p:sp>
      <p:sp>
        <p:nvSpPr>
          <p:cNvPr id="5" name="TextBox 4"/>
          <p:cNvSpPr txBox="1"/>
          <p:nvPr/>
        </p:nvSpPr>
        <p:spPr>
          <a:xfrm>
            <a:off x="228600" y="2590800"/>
            <a:ext cx="8640379" cy="4031873"/>
          </a:xfrm>
          <a:prstGeom prst="rect">
            <a:avLst/>
          </a:prstGeom>
          <a:noFill/>
        </p:spPr>
        <p:txBody>
          <a:bodyPr wrap="none" rtlCol="0">
            <a:spAutoFit/>
          </a:bodyPr>
          <a:lstStyle/>
          <a:p>
            <a:r>
              <a:rPr lang="en-US" sz="3200" dirty="0" smtClean="0"/>
              <a:t>        </a:t>
            </a:r>
            <a:r>
              <a:rPr lang="en-US" sz="3200" dirty="0" smtClean="0">
                <a:solidFill>
                  <a:srgbClr val="0070C0"/>
                </a:solidFill>
              </a:rPr>
              <a:t>Producer-led </a:t>
            </a:r>
            <a:r>
              <a:rPr lang="en-US" sz="3200" dirty="0">
                <a:solidFill>
                  <a:srgbClr val="0070C0"/>
                </a:solidFill>
              </a:rPr>
              <a:t>implementation of CSA </a:t>
            </a:r>
            <a:endParaRPr lang="en-US" sz="3200" dirty="0" smtClean="0">
              <a:solidFill>
                <a:srgbClr val="0070C0"/>
              </a:solidFill>
            </a:endParaRPr>
          </a:p>
          <a:p>
            <a:r>
              <a:rPr lang="en-US" sz="3200" dirty="0" smtClean="0"/>
              <a:t>   Increase adaptive capacity of NA agriculture</a:t>
            </a:r>
          </a:p>
          <a:p>
            <a:r>
              <a:rPr lang="en-US" sz="3200" dirty="0" smtClean="0"/>
              <a:t>Adaptation: minor adjustment &amp; major changes</a:t>
            </a:r>
          </a:p>
          <a:p>
            <a:r>
              <a:rPr lang="en-US" sz="3200" dirty="0" smtClean="0"/>
              <a:t> </a:t>
            </a:r>
          </a:p>
          <a:p>
            <a:pPr marL="457200" indent="-457200">
              <a:buFont typeface="Arial" panose="020B0604020202020204" pitchFamily="34" charset="0"/>
              <a:buChar char="•"/>
            </a:pPr>
            <a:r>
              <a:rPr lang="en-US" sz="3200" dirty="0" smtClean="0">
                <a:solidFill>
                  <a:srgbClr val="0070C0"/>
                </a:solidFill>
              </a:rPr>
              <a:t>Sustainable intensification</a:t>
            </a:r>
          </a:p>
          <a:p>
            <a:pPr marL="285750" indent="-285750">
              <a:buFont typeface="Arial" panose="020B0604020202020204" pitchFamily="34" charset="0"/>
              <a:buChar char="•"/>
            </a:pPr>
            <a:r>
              <a:rPr lang="en-US" sz="3200" dirty="0">
                <a:solidFill>
                  <a:srgbClr val="0070C0"/>
                </a:solidFill>
              </a:rPr>
              <a:t> </a:t>
            </a:r>
            <a:r>
              <a:rPr lang="en-US" sz="3200" dirty="0" smtClean="0">
                <a:solidFill>
                  <a:srgbClr val="0070C0"/>
                </a:solidFill>
              </a:rPr>
              <a:t>Adaptive capacity &amp; resilience</a:t>
            </a:r>
          </a:p>
          <a:p>
            <a:pPr marL="285750" indent="-285750">
              <a:buFont typeface="Arial" panose="020B0604020202020204" pitchFamily="34" charset="0"/>
              <a:buChar char="•"/>
            </a:pPr>
            <a:r>
              <a:rPr lang="en-US" sz="3200" dirty="0" smtClean="0">
                <a:solidFill>
                  <a:srgbClr val="0070C0"/>
                </a:solidFill>
              </a:rPr>
              <a:t> Deliver ecosystem services (e.g. water quality, </a:t>
            </a:r>
          </a:p>
          <a:p>
            <a:r>
              <a:rPr lang="en-US" sz="3200" dirty="0">
                <a:solidFill>
                  <a:srgbClr val="0070C0"/>
                </a:solidFill>
              </a:rPr>
              <a:t> </a:t>
            </a:r>
            <a:r>
              <a:rPr lang="en-US" sz="3200" dirty="0" smtClean="0">
                <a:solidFill>
                  <a:srgbClr val="0070C0"/>
                </a:solidFill>
              </a:rPr>
              <a:t>    soil health, carbon sequestration,   GHG)</a:t>
            </a:r>
            <a:endParaRPr lang="en-US" sz="3200" dirty="0">
              <a:solidFill>
                <a:srgbClr val="0070C0"/>
              </a:solidFill>
            </a:endParaRPr>
          </a:p>
        </p:txBody>
      </p:sp>
      <p:pic>
        <p:nvPicPr>
          <p:cNvPr id="6" name="Picture 5"/>
          <p:cNvPicPr>
            <a:picLocks noChangeAspect="1"/>
          </p:cNvPicPr>
          <p:nvPr/>
        </p:nvPicPr>
        <p:blipFill>
          <a:blip r:embed="rId2"/>
          <a:stretch>
            <a:fillRect/>
          </a:stretch>
        </p:blipFill>
        <p:spPr>
          <a:xfrm>
            <a:off x="1219200" y="849761"/>
            <a:ext cx="990600" cy="1172618"/>
          </a:xfrm>
          <a:prstGeom prst="rect">
            <a:avLst/>
          </a:prstGeom>
        </p:spPr>
      </p:pic>
      <p:sp>
        <p:nvSpPr>
          <p:cNvPr id="7" name="Down Arrow 6"/>
          <p:cNvSpPr/>
          <p:nvPr/>
        </p:nvSpPr>
        <p:spPr>
          <a:xfrm>
            <a:off x="6705600" y="6096000"/>
            <a:ext cx="152400" cy="368808"/>
          </a:xfrm>
          <a:prstGeom prst="downArrow">
            <a:avLst/>
          </a:prstGeom>
          <a:solidFill>
            <a:srgbClr val="0F6FC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488593222"/>
      </p:ext>
    </p:extLst>
  </p:cSld>
  <p:clrMapOvr>
    <a:masterClrMapping/>
  </p:clrMapOvr>
  <p:transition spd="slow" advClick="0"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720016" y="1197831"/>
            <a:ext cx="7699506" cy="3107663"/>
            <a:chOff x="941367" y="1219194"/>
            <a:chExt cx="7583786" cy="4019122"/>
          </a:xfrm>
        </p:grpSpPr>
        <p:grpSp>
          <p:nvGrpSpPr>
            <p:cNvPr id="49" name="Group 48"/>
            <p:cNvGrpSpPr/>
            <p:nvPr/>
          </p:nvGrpSpPr>
          <p:grpSpPr>
            <a:xfrm>
              <a:off x="6200359" y="3910156"/>
              <a:ext cx="2324794" cy="1110733"/>
              <a:chOff x="6200359" y="3910156"/>
              <a:chExt cx="2324794" cy="1110733"/>
            </a:xfrm>
          </p:grpSpPr>
          <p:cxnSp>
            <p:nvCxnSpPr>
              <p:cNvPr id="21" name="Straight Connector 20"/>
              <p:cNvCxnSpPr/>
              <p:nvPr/>
            </p:nvCxnSpPr>
            <p:spPr>
              <a:xfrm flipH="1">
                <a:off x="6302997" y="4108216"/>
                <a:ext cx="35528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9" name="Straight Connector 18"/>
              <p:cNvCxnSpPr/>
              <p:nvPr/>
            </p:nvCxnSpPr>
            <p:spPr>
              <a:xfrm flipH="1" flipV="1">
                <a:off x="6200359" y="4511520"/>
                <a:ext cx="457920" cy="97054"/>
              </a:xfrm>
              <a:prstGeom prst="line">
                <a:avLst/>
              </a:prstGeom>
            </p:spPr>
            <p:style>
              <a:lnRef idx="2">
                <a:schemeClr val="accent5"/>
              </a:lnRef>
              <a:fillRef idx="0">
                <a:schemeClr val="accent5"/>
              </a:fillRef>
              <a:effectRef idx="1">
                <a:schemeClr val="accent5"/>
              </a:effectRef>
              <a:fontRef idx="minor">
                <a:schemeClr val="tx1"/>
              </a:fontRef>
            </p:style>
          </p:cxnSp>
          <p:sp>
            <p:nvSpPr>
              <p:cNvPr id="10" name="TextBox 9"/>
              <p:cNvSpPr txBox="1"/>
              <p:nvPr/>
            </p:nvSpPr>
            <p:spPr>
              <a:xfrm>
                <a:off x="6655322" y="3910156"/>
                <a:ext cx="1869831" cy="1110733"/>
              </a:xfrm>
              <a:prstGeom prst="rect">
                <a:avLst/>
              </a:prstGeom>
              <a:noFill/>
              <a:ln>
                <a:solidFill>
                  <a:schemeClr val="accent5"/>
                </a:solidFill>
              </a:ln>
            </p:spPr>
            <p:txBody>
              <a:bodyPr wrap="square" rtlCol="0">
                <a:spAutoFit/>
              </a:bodyPr>
              <a:lstStyle/>
              <a:p>
                <a:pPr marL="285684" indent="-285684" defTabSz="914186">
                  <a:buFont typeface="Arial" panose="020B0604020202020204" pitchFamily="34" charset="0"/>
                  <a:buChar char="•"/>
                </a:pPr>
                <a:r>
                  <a:rPr lang="en-US" sz="1300" b="1" dirty="0">
                    <a:solidFill>
                      <a:srgbClr val="956B43">
                        <a:lumMod val="50000"/>
                      </a:srgbClr>
                    </a:solidFill>
                  </a:rPr>
                  <a:t>Carbon</a:t>
                </a:r>
                <a:br>
                  <a:rPr lang="en-US" sz="1300" b="1" dirty="0">
                    <a:solidFill>
                      <a:srgbClr val="956B43">
                        <a:lumMod val="50000"/>
                      </a:srgbClr>
                    </a:solidFill>
                  </a:rPr>
                </a:br>
                <a:r>
                  <a:rPr lang="en-US" sz="1300" b="1" dirty="0">
                    <a:solidFill>
                      <a:srgbClr val="956B43">
                        <a:lumMod val="50000"/>
                      </a:srgbClr>
                    </a:solidFill>
                  </a:rPr>
                  <a:t>Sequestration</a:t>
                </a:r>
              </a:p>
              <a:p>
                <a:pPr marL="285684" indent="-285684" defTabSz="914186">
                  <a:buFont typeface="Arial" panose="020B0604020202020204" pitchFamily="34" charset="0"/>
                  <a:buChar char="•"/>
                </a:pPr>
                <a:r>
                  <a:rPr lang="en-US" sz="1300" b="1" dirty="0">
                    <a:solidFill>
                      <a:srgbClr val="956B43">
                        <a:lumMod val="50000"/>
                      </a:srgbClr>
                    </a:solidFill>
                  </a:rPr>
                  <a:t>Clean Fuels</a:t>
                </a:r>
              </a:p>
              <a:p>
                <a:pPr marL="285684" indent="-285684" defTabSz="914186">
                  <a:buFont typeface="Arial" panose="020B0604020202020204" pitchFamily="34" charset="0"/>
                  <a:buChar char="•"/>
                </a:pPr>
                <a:r>
                  <a:rPr lang="en-US" sz="1300" b="1" dirty="0">
                    <a:solidFill>
                      <a:srgbClr val="956B43">
                        <a:lumMod val="50000"/>
                      </a:srgbClr>
                    </a:solidFill>
                  </a:rPr>
                  <a:t>Methane Capture</a:t>
                </a:r>
              </a:p>
            </p:txBody>
          </p:sp>
        </p:grpSp>
        <p:grpSp>
          <p:nvGrpSpPr>
            <p:cNvPr id="41" name="Group 40"/>
            <p:cNvGrpSpPr/>
            <p:nvPr/>
          </p:nvGrpSpPr>
          <p:grpSpPr>
            <a:xfrm>
              <a:off x="5196025" y="1219194"/>
              <a:ext cx="2921210" cy="1857605"/>
              <a:chOff x="5040009" y="1142994"/>
              <a:chExt cx="2921210" cy="1857605"/>
            </a:xfrm>
          </p:grpSpPr>
          <p:cxnSp>
            <p:nvCxnSpPr>
              <p:cNvPr id="9" name="Straight Connector 8"/>
              <p:cNvCxnSpPr/>
              <p:nvPr/>
            </p:nvCxnSpPr>
            <p:spPr>
              <a:xfrm flipH="1">
                <a:off x="5279302" y="1802545"/>
                <a:ext cx="378968"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7" name="Straight Connector 6"/>
              <p:cNvCxnSpPr/>
              <p:nvPr/>
            </p:nvCxnSpPr>
            <p:spPr>
              <a:xfrm flipH="1">
                <a:off x="5040009" y="1268578"/>
                <a:ext cx="623718" cy="152399"/>
              </a:xfrm>
              <a:prstGeom prst="line">
                <a:avLst/>
              </a:prstGeom>
              <a:ln/>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5658270" y="1142994"/>
                <a:ext cx="2302949" cy="1857605"/>
              </a:xfrm>
              <a:prstGeom prst="rect">
                <a:avLst/>
              </a:prstGeom>
              <a:noFill/>
              <a:ln>
                <a:solidFill>
                  <a:schemeClr val="accent5"/>
                </a:solidFill>
              </a:ln>
            </p:spPr>
            <p:txBody>
              <a:bodyPr wrap="square" rtlCol="0">
                <a:spAutoFit/>
              </a:bodyPr>
              <a:lstStyle/>
              <a:p>
                <a:pPr marL="282509" indent="-282509" defTabSz="914186">
                  <a:buFont typeface="Arial" panose="020B0604020202020204" pitchFamily="34" charset="0"/>
                  <a:buChar char="•"/>
                </a:pPr>
                <a:r>
                  <a:rPr lang="en-US" sz="1300" b="1" dirty="0">
                    <a:solidFill>
                      <a:srgbClr val="956B43">
                        <a:lumMod val="50000"/>
                      </a:srgbClr>
                    </a:solidFill>
                  </a:rPr>
                  <a:t>Crop &amp; Livestock Hardiness</a:t>
                </a:r>
              </a:p>
              <a:p>
                <a:pPr marL="282509" indent="-282509" defTabSz="914186">
                  <a:buFont typeface="Arial" panose="020B0604020202020204" pitchFamily="34" charset="0"/>
                  <a:buChar char="•"/>
                </a:pPr>
                <a:r>
                  <a:rPr lang="en-US" sz="1300" b="1" dirty="0">
                    <a:solidFill>
                      <a:srgbClr val="956B43">
                        <a:lumMod val="50000"/>
                      </a:srgbClr>
                    </a:solidFill>
                  </a:rPr>
                  <a:t>Erratic Weather</a:t>
                </a:r>
              </a:p>
              <a:p>
                <a:pPr marL="282509" indent="-282509" defTabSz="914186">
                  <a:buFont typeface="Arial" panose="020B0604020202020204" pitchFamily="34" charset="0"/>
                  <a:buChar char="•"/>
                </a:pPr>
                <a:r>
                  <a:rPr lang="en-US" sz="1300" b="1" dirty="0">
                    <a:solidFill>
                      <a:srgbClr val="956B43">
                        <a:lumMod val="50000"/>
                      </a:srgbClr>
                    </a:solidFill>
                  </a:rPr>
                  <a:t>Mitigation of Environmental Impacts</a:t>
                </a:r>
              </a:p>
              <a:p>
                <a:pPr marL="282509" indent="-282509" defTabSz="914186">
                  <a:buFont typeface="Arial" panose="020B0604020202020204" pitchFamily="34" charset="0"/>
                  <a:buChar char="•"/>
                </a:pPr>
                <a:r>
                  <a:rPr lang="en-US" sz="1300" b="1" dirty="0">
                    <a:solidFill>
                      <a:srgbClr val="956B43">
                        <a:lumMod val="50000"/>
                      </a:srgbClr>
                    </a:solidFill>
                  </a:rPr>
                  <a:t>Water Use Efficiency</a:t>
                </a:r>
              </a:p>
              <a:p>
                <a:pPr marL="282509" indent="-282509" defTabSz="914186">
                  <a:buFont typeface="Arial" panose="020B0604020202020204" pitchFamily="34" charset="0"/>
                  <a:buChar char="•"/>
                </a:pPr>
                <a:r>
                  <a:rPr lang="en-US" sz="1300" b="1" dirty="0">
                    <a:solidFill>
                      <a:srgbClr val="956B43">
                        <a:lumMod val="50000"/>
                      </a:srgbClr>
                    </a:solidFill>
                  </a:rPr>
                  <a:t>Pest &amp; Invasive Species Management</a:t>
                </a:r>
              </a:p>
            </p:txBody>
          </p:sp>
        </p:grpSp>
        <p:grpSp>
          <p:nvGrpSpPr>
            <p:cNvPr id="39" name="Group 38"/>
            <p:cNvGrpSpPr/>
            <p:nvPr/>
          </p:nvGrpSpPr>
          <p:grpSpPr>
            <a:xfrm>
              <a:off x="941367" y="2659879"/>
              <a:ext cx="1992566" cy="1608649"/>
              <a:chOff x="915730" y="2667000"/>
              <a:chExt cx="1992566" cy="1608649"/>
            </a:xfrm>
          </p:grpSpPr>
          <p:cxnSp>
            <p:nvCxnSpPr>
              <p:cNvPr id="38" name="Straight Connector 37"/>
              <p:cNvCxnSpPr/>
              <p:nvPr/>
            </p:nvCxnSpPr>
            <p:spPr>
              <a:xfrm flipV="1">
                <a:off x="2363529" y="3917277"/>
                <a:ext cx="544766" cy="121324"/>
              </a:xfrm>
              <a:prstGeom prst="line">
                <a:avLst/>
              </a:prstGeom>
            </p:spPr>
            <p:style>
              <a:lnRef idx="2">
                <a:schemeClr val="accent5"/>
              </a:lnRef>
              <a:fillRef idx="0">
                <a:schemeClr val="accent5"/>
              </a:fillRef>
              <a:effectRef idx="1">
                <a:schemeClr val="accent5"/>
              </a:effectRef>
              <a:fontRef idx="minor">
                <a:schemeClr val="tx1"/>
              </a:fontRef>
            </p:style>
          </p:cxnSp>
          <p:grpSp>
            <p:nvGrpSpPr>
              <p:cNvPr id="36" name="Group 35"/>
              <p:cNvGrpSpPr/>
              <p:nvPr/>
            </p:nvGrpSpPr>
            <p:grpSpPr>
              <a:xfrm>
                <a:off x="915730" y="2667000"/>
                <a:ext cx="1992566" cy="1608649"/>
                <a:chOff x="915730" y="2667000"/>
                <a:chExt cx="1992566" cy="1608649"/>
              </a:xfrm>
            </p:grpSpPr>
            <p:sp>
              <p:nvSpPr>
                <p:cNvPr id="11" name="TextBox 10"/>
                <p:cNvSpPr txBox="1"/>
                <p:nvPr/>
              </p:nvSpPr>
              <p:spPr>
                <a:xfrm>
                  <a:off x="915730" y="2667000"/>
                  <a:ext cx="1447800" cy="1608649"/>
                </a:xfrm>
                <a:prstGeom prst="rect">
                  <a:avLst/>
                </a:prstGeom>
                <a:noFill/>
                <a:ln>
                  <a:solidFill>
                    <a:schemeClr val="accent5"/>
                  </a:solidFill>
                </a:ln>
              </p:spPr>
              <p:txBody>
                <a:bodyPr wrap="square" rtlCol="0">
                  <a:spAutoFit/>
                </a:bodyPr>
                <a:lstStyle/>
                <a:p>
                  <a:pPr marL="285684" indent="-285684" defTabSz="914186">
                    <a:buFont typeface="Arial" panose="020B0604020202020204" pitchFamily="34" charset="0"/>
                    <a:buChar char="•"/>
                  </a:pPr>
                  <a:r>
                    <a:rPr lang="en-US" sz="1300" b="1" dirty="0">
                      <a:solidFill>
                        <a:srgbClr val="956B43">
                          <a:lumMod val="50000"/>
                        </a:srgbClr>
                      </a:solidFill>
                    </a:rPr>
                    <a:t>Feed</a:t>
                  </a:r>
                </a:p>
                <a:p>
                  <a:pPr marL="285684" indent="-285684" defTabSz="914186">
                    <a:buFont typeface="Arial" panose="020B0604020202020204" pitchFamily="34" charset="0"/>
                    <a:buChar char="•"/>
                  </a:pPr>
                  <a:r>
                    <a:rPr lang="en-US" sz="1300" b="1" dirty="0">
                      <a:solidFill>
                        <a:srgbClr val="956B43">
                          <a:lumMod val="50000"/>
                        </a:srgbClr>
                      </a:solidFill>
                    </a:rPr>
                    <a:t>Food</a:t>
                  </a:r>
                </a:p>
                <a:p>
                  <a:pPr marL="285684" indent="-285684" defTabSz="914186">
                    <a:buFont typeface="Arial" panose="020B0604020202020204" pitchFamily="34" charset="0"/>
                    <a:buChar char="•"/>
                  </a:pPr>
                  <a:r>
                    <a:rPr lang="en-US" sz="1300" b="1" dirty="0">
                      <a:solidFill>
                        <a:srgbClr val="956B43">
                          <a:lumMod val="50000"/>
                        </a:srgbClr>
                      </a:solidFill>
                    </a:rPr>
                    <a:t>Fiber</a:t>
                  </a:r>
                </a:p>
                <a:p>
                  <a:pPr marL="285684" indent="-285684" defTabSz="914186">
                    <a:buFont typeface="Arial" panose="020B0604020202020204" pitchFamily="34" charset="0"/>
                    <a:buChar char="•"/>
                  </a:pPr>
                  <a:r>
                    <a:rPr lang="en-US" sz="1300" b="1" dirty="0">
                      <a:solidFill>
                        <a:srgbClr val="956B43">
                          <a:lumMod val="50000"/>
                        </a:srgbClr>
                      </a:solidFill>
                    </a:rPr>
                    <a:t>Energy</a:t>
                  </a:r>
                </a:p>
                <a:p>
                  <a:pPr marL="285684" indent="-285684" defTabSz="914186">
                    <a:buFont typeface="Arial" panose="020B0604020202020204" pitchFamily="34" charset="0"/>
                    <a:buChar char="•"/>
                  </a:pPr>
                  <a:r>
                    <a:rPr lang="en-US" sz="1300" b="1" dirty="0">
                      <a:solidFill>
                        <a:srgbClr val="956B43">
                          <a:lumMod val="50000"/>
                        </a:srgbClr>
                      </a:solidFill>
                    </a:rPr>
                    <a:t>Ecosystem </a:t>
                  </a:r>
                  <a:br>
                    <a:rPr lang="en-US" sz="1300" b="1" dirty="0">
                      <a:solidFill>
                        <a:srgbClr val="956B43">
                          <a:lumMod val="50000"/>
                        </a:srgbClr>
                      </a:solidFill>
                    </a:rPr>
                  </a:br>
                  <a:r>
                    <a:rPr lang="en-US" sz="1300" b="1" dirty="0">
                      <a:solidFill>
                        <a:srgbClr val="956B43">
                          <a:lumMod val="50000"/>
                        </a:srgbClr>
                      </a:solidFill>
                    </a:rPr>
                    <a:t>Services</a:t>
                  </a:r>
                </a:p>
              </p:txBody>
            </p:sp>
            <p:cxnSp>
              <p:nvCxnSpPr>
                <p:cNvPr id="32" name="Straight Connector 31"/>
                <p:cNvCxnSpPr/>
                <p:nvPr/>
              </p:nvCxnSpPr>
              <p:spPr>
                <a:xfrm>
                  <a:off x="2363530" y="3657599"/>
                  <a:ext cx="544766" cy="152400"/>
                </a:xfrm>
                <a:prstGeom prst="line">
                  <a:avLst/>
                </a:prstGeom>
              </p:spPr>
              <p:style>
                <a:lnRef idx="2">
                  <a:schemeClr val="accent5"/>
                </a:lnRef>
                <a:fillRef idx="0">
                  <a:schemeClr val="accent5"/>
                </a:fillRef>
                <a:effectRef idx="1">
                  <a:schemeClr val="accent5"/>
                </a:effectRef>
                <a:fontRef idx="minor">
                  <a:schemeClr val="tx1"/>
                </a:fontRef>
              </p:style>
            </p:cxnSp>
          </p:grpSp>
        </p:grpSp>
        <p:graphicFrame>
          <p:nvGraphicFramePr>
            <p:cNvPr id="4" name="Diagram 3"/>
            <p:cNvGraphicFramePr/>
            <p:nvPr>
              <p:extLst>
                <p:ext uri="{D42A27DB-BD31-4B8C-83A1-F6EECF244321}">
                  <p14:modId xmlns:p14="http://schemas.microsoft.com/office/powerpoint/2010/main" val="2880506542"/>
                </p:ext>
              </p:extLst>
            </p:nvPr>
          </p:nvGraphicFramePr>
          <p:xfrm>
            <a:off x="1872029" y="1219200"/>
            <a:ext cx="5399942" cy="4019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 name="Title 1"/>
          <p:cNvSpPr>
            <a:spLocks noGrp="1"/>
          </p:cNvSpPr>
          <p:nvPr>
            <p:ph type="ctrTitle"/>
          </p:nvPr>
        </p:nvSpPr>
        <p:spPr>
          <a:xfrm>
            <a:off x="-246763" y="133472"/>
            <a:ext cx="8686800" cy="838199"/>
          </a:xfrm>
        </p:spPr>
        <p:txBody>
          <a:bodyPr>
            <a:normAutofit/>
          </a:bodyPr>
          <a:lstStyle/>
          <a:p>
            <a:r>
              <a:rPr lang="en-US" sz="2800" b="1" dirty="0" smtClean="0">
                <a:solidFill>
                  <a:schemeClr val="accent5">
                    <a:lumMod val="50000"/>
                  </a:schemeClr>
                </a:solidFill>
                <a:latin typeface="Constantia" panose="02030602050306030303" pitchFamily="18" charset="0"/>
              </a:rPr>
              <a:t>NACSAA </a:t>
            </a:r>
            <a:r>
              <a:rPr lang="en-US" sz="2000" b="1" dirty="0" smtClean="0">
                <a:solidFill>
                  <a:schemeClr val="accent5"/>
                </a:solidFill>
                <a:latin typeface="Constantia" panose="02030602050306030303" pitchFamily="18" charset="0"/>
              </a:rPr>
              <a:t>A </a:t>
            </a:r>
            <a:r>
              <a:rPr lang="en-US" sz="2000" b="1" u="sng" dirty="0">
                <a:solidFill>
                  <a:schemeClr val="accent5"/>
                </a:solidFill>
                <a:latin typeface="Constantia" panose="02030602050306030303" pitchFamily="18" charset="0"/>
              </a:rPr>
              <a:t>platform</a:t>
            </a:r>
            <a:r>
              <a:rPr lang="en-US" sz="2000" b="1" dirty="0">
                <a:solidFill>
                  <a:schemeClr val="accent5"/>
                </a:solidFill>
                <a:latin typeface="Constantia" panose="02030602050306030303" pitchFamily="18" charset="0"/>
              </a:rPr>
              <a:t> for knowledge sharing and the </a:t>
            </a:r>
            <a:r>
              <a:rPr lang="en-US" sz="2000" b="1" dirty="0" smtClean="0">
                <a:solidFill>
                  <a:schemeClr val="accent5"/>
                </a:solidFill>
                <a:latin typeface="Constantia" panose="02030602050306030303" pitchFamily="18" charset="0"/>
              </a:rPr>
              <a:t/>
            </a:r>
            <a:br>
              <a:rPr lang="en-US" sz="2000" b="1" dirty="0" smtClean="0">
                <a:solidFill>
                  <a:schemeClr val="accent5"/>
                </a:solidFill>
                <a:latin typeface="Constantia" panose="02030602050306030303" pitchFamily="18" charset="0"/>
              </a:rPr>
            </a:br>
            <a:r>
              <a:rPr lang="en-US" sz="2000" b="1" dirty="0" smtClean="0">
                <a:solidFill>
                  <a:schemeClr val="accent5"/>
                </a:solidFill>
                <a:latin typeface="Constantia" panose="02030602050306030303" pitchFamily="18" charset="0"/>
              </a:rPr>
              <a:t>application </a:t>
            </a:r>
            <a:r>
              <a:rPr lang="en-US" sz="2000" b="1" dirty="0">
                <a:solidFill>
                  <a:schemeClr val="accent5"/>
                </a:solidFill>
                <a:latin typeface="Constantia" panose="02030602050306030303" pitchFamily="18" charset="0"/>
              </a:rPr>
              <a:t>of climate science to agriculture</a:t>
            </a:r>
          </a:p>
        </p:txBody>
      </p:sp>
      <p:grpSp>
        <p:nvGrpSpPr>
          <p:cNvPr id="84" name="Group 83"/>
          <p:cNvGrpSpPr/>
          <p:nvPr/>
        </p:nvGrpSpPr>
        <p:grpSpPr>
          <a:xfrm>
            <a:off x="219473" y="5647765"/>
            <a:ext cx="8705057" cy="685805"/>
            <a:chOff x="244978" y="6400799"/>
            <a:chExt cx="9575563" cy="777246"/>
          </a:xfrm>
        </p:grpSpPr>
        <p:sp>
          <p:nvSpPr>
            <p:cNvPr id="67" name="Rectangle 66"/>
            <p:cNvSpPr/>
            <p:nvPr/>
          </p:nvSpPr>
          <p:spPr>
            <a:xfrm>
              <a:off x="244978" y="6400799"/>
              <a:ext cx="9575563" cy="777240"/>
            </a:xfrm>
            <a:prstGeom prst="rect">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lIns="101882" tIns="50941" rIns="101882" bIns="50941" rtlCol="0" anchor="ctr"/>
            <a:lstStyle/>
            <a:p>
              <a:pPr algn="ctr" defTabSz="914186"/>
              <a:endParaRPr lang="en-US">
                <a:solidFill>
                  <a:prstClr val="black"/>
                </a:solidFill>
              </a:endParaRPr>
            </a:p>
          </p:txBody>
        </p:sp>
        <p:grpSp>
          <p:nvGrpSpPr>
            <p:cNvPr id="83" name="Group 82"/>
            <p:cNvGrpSpPr/>
            <p:nvPr/>
          </p:nvGrpSpPr>
          <p:grpSpPr>
            <a:xfrm>
              <a:off x="244978" y="6400800"/>
              <a:ext cx="9575563" cy="777245"/>
              <a:chOff x="254238" y="6504741"/>
              <a:chExt cx="9575563" cy="777245"/>
            </a:xfrm>
          </p:grpSpPr>
          <p:sp>
            <p:nvSpPr>
              <p:cNvPr id="68" name="Subtitle 2"/>
              <p:cNvSpPr txBox="1">
                <a:spLocks/>
              </p:cNvSpPr>
              <p:nvPr/>
            </p:nvSpPr>
            <p:spPr>
              <a:xfrm>
                <a:off x="254238" y="6504742"/>
                <a:ext cx="1081853"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Knowledge Sharing</a:t>
                </a:r>
                <a:endParaRPr lang="en-US" sz="1200" b="1" u="sng" dirty="0">
                  <a:solidFill>
                    <a:srgbClr val="3E3D2D"/>
                  </a:solidFill>
                  <a:latin typeface="Cambria" panose="02040503050406030204" pitchFamily="18" charset="0"/>
                </a:endParaRPr>
              </a:p>
            </p:txBody>
          </p:sp>
          <p:sp>
            <p:nvSpPr>
              <p:cNvPr id="69" name="Subtitle 2"/>
              <p:cNvSpPr txBox="1">
                <a:spLocks/>
              </p:cNvSpPr>
              <p:nvPr/>
            </p:nvSpPr>
            <p:spPr>
              <a:xfrm>
                <a:off x="1336090" y="6504747"/>
                <a:ext cx="1529545"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Communication, Outreach, and Education</a:t>
                </a:r>
                <a:endParaRPr lang="en-US" sz="1200" b="1" u="sng" dirty="0">
                  <a:solidFill>
                    <a:srgbClr val="3E3D2D"/>
                  </a:solidFill>
                  <a:latin typeface="Cambria" panose="02040503050406030204" pitchFamily="18" charset="0"/>
                </a:endParaRPr>
              </a:p>
            </p:txBody>
          </p:sp>
          <p:sp>
            <p:nvSpPr>
              <p:cNvPr id="70" name="Subtitle 2"/>
              <p:cNvSpPr txBox="1">
                <a:spLocks/>
              </p:cNvSpPr>
              <p:nvPr/>
            </p:nvSpPr>
            <p:spPr>
              <a:xfrm>
                <a:off x="2865637" y="6504744"/>
                <a:ext cx="1096764"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Place- Based Planning</a:t>
                </a:r>
                <a:endParaRPr lang="en-US" sz="1200" b="1" u="sng" dirty="0">
                  <a:solidFill>
                    <a:srgbClr val="3E3D2D"/>
                  </a:solidFill>
                  <a:latin typeface="Cambria" panose="02040503050406030204" pitchFamily="18" charset="0"/>
                </a:endParaRPr>
              </a:p>
            </p:txBody>
          </p:sp>
          <p:sp>
            <p:nvSpPr>
              <p:cNvPr id="71" name="Subtitle 2"/>
              <p:cNvSpPr txBox="1">
                <a:spLocks/>
              </p:cNvSpPr>
              <p:nvPr/>
            </p:nvSpPr>
            <p:spPr>
              <a:xfrm>
                <a:off x="3962401" y="6504747"/>
                <a:ext cx="1246189"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Data Collection &amp; Aggregation</a:t>
                </a:r>
                <a:endParaRPr lang="en-US" sz="1200" b="1" u="sng" dirty="0">
                  <a:solidFill>
                    <a:srgbClr val="3E3D2D"/>
                  </a:solidFill>
                  <a:latin typeface="Cambria" panose="02040503050406030204" pitchFamily="18" charset="0"/>
                </a:endParaRPr>
              </a:p>
            </p:txBody>
          </p:sp>
          <p:sp>
            <p:nvSpPr>
              <p:cNvPr id="72" name="Subtitle 2"/>
              <p:cNvSpPr txBox="1">
                <a:spLocks/>
              </p:cNvSpPr>
              <p:nvPr/>
            </p:nvSpPr>
            <p:spPr>
              <a:xfrm>
                <a:off x="5208590" y="6504747"/>
                <a:ext cx="1116011"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Decision Support Tools</a:t>
                </a:r>
                <a:endParaRPr lang="en-US" sz="1200" b="1" u="sng" dirty="0">
                  <a:solidFill>
                    <a:srgbClr val="3E3D2D"/>
                  </a:solidFill>
                  <a:latin typeface="Cambria" panose="02040503050406030204" pitchFamily="18" charset="0"/>
                </a:endParaRPr>
              </a:p>
            </p:txBody>
          </p:sp>
          <p:sp>
            <p:nvSpPr>
              <p:cNvPr id="73" name="Subtitle 2"/>
              <p:cNvSpPr txBox="1">
                <a:spLocks/>
              </p:cNvSpPr>
              <p:nvPr/>
            </p:nvSpPr>
            <p:spPr>
              <a:xfrm>
                <a:off x="6324601" y="6504747"/>
                <a:ext cx="1066799"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Innovation Forum</a:t>
                </a:r>
                <a:endParaRPr lang="en-US" sz="1200" b="1" u="sng" dirty="0">
                  <a:solidFill>
                    <a:srgbClr val="3E3D2D"/>
                  </a:solidFill>
                  <a:latin typeface="Cambria" panose="02040503050406030204" pitchFamily="18" charset="0"/>
                </a:endParaRPr>
              </a:p>
            </p:txBody>
          </p:sp>
          <p:sp>
            <p:nvSpPr>
              <p:cNvPr id="74" name="Subtitle 2"/>
              <p:cNvSpPr txBox="1">
                <a:spLocks/>
              </p:cNvSpPr>
              <p:nvPr/>
            </p:nvSpPr>
            <p:spPr>
              <a:xfrm>
                <a:off x="7391401" y="6504747"/>
                <a:ext cx="1143000" cy="777239"/>
              </a:xfrm>
              <a:prstGeom prst="rect">
                <a:avLst/>
              </a:prstGeom>
              <a:noFill/>
              <a:ln>
                <a:solidFill>
                  <a:schemeClr val="tx1"/>
                </a:solidFill>
              </a:ln>
            </p:spPr>
            <p:txBody>
              <a:bodyPr vert="horz" lIns="101882" tIns="50941" rIns="101882" bIns="50941" rtlCol="0" anchor="ctr">
                <a:normAutofit/>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Priority Needs Assessment</a:t>
                </a:r>
                <a:endParaRPr lang="en-US" sz="1200" b="1" u="sng" dirty="0">
                  <a:solidFill>
                    <a:srgbClr val="3E3D2D"/>
                  </a:solidFill>
                  <a:latin typeface="Cambria" panose="02040503050406030204" pitchFamily="18" charset="0"/>
                </a:endParaRPr>
              </a:p>
            </p:txBody>
          </p:sp>
          <p:sp>
            <p:nvSpPr>
              <p:cNvPr id="75" name="Subtitle 2"/>
              <p:cNvSpPr txBox="1">
                <a:spLocks/>
              </p:cNvSpPr>
              <p:nvPr/>
            </p:nvSpPr>
            <p:spPr>
              <a:xfrm>
                <a:off x="8534401" y="6504741"/>
                <a:ext cx="1295400" cy="777239"/>
              </a:xfrm>
              <a:prstGeom prst="rect">
                <a:avLst/>
              </a:prstGeom>
              <a:noFill/>
              <a:ln>
                <a:solidFill>
                  <a:schemeClr val="tx1"/>
                </a:solidFill>
              </a:ln>
            </p:spPr>
            <p:txBody>
              <a:bodyPr vert="horz" lIns="101882" tIns="50941" rIns="101882" bIns="50941" rtlCol="0" anchor="ctr">
                <a:normAutofit fontScale="85000" lnSpcReduction="20000"/>
              </a:bodyPr>
              <a:lstStyle>
                <a:lvl1pPr marL="0" indent="0" algn="ctr" defTabSz="1018824" rtl="0" eaLnBrk="1" latinLnBrk="0" hangingPunct="1">
                  <a:spcBef>
                    <a:spcPct val="20000"/>
                  </a:spcBef>
                  <a:buFont typeface="Arial" panose="020B0604020202020204" pitchFamily="34" charset="0"/>
                  <a:buNone/>
                  <a:defRPr sz="3600" kern="1200">
                    <a:solidFill>
                      <a:schemeClr val="tx1">
                        <a:tint val="75000"/>
                      </a:schemeClr>
                    </a:solidFill>
                    <a:latin typeface="+mn-lt"/>
                    <a:ea typeface="+mn-ea"/>
                    <a:cs typeface="+mn-cs"/>
                  </a:defRPr>
                </a:lvl1pPr>
                <a:lvl2pPr marL="509412" indent="0" algn="ctr" defTabSz="1018824" rtl="0" eaLnBrk="1" latinLnBrk="0" hangingPunct="1">
                  <a:spcBef>
                    <a:spcPct val="20000"/>
                  </a:spcBef>
                  <a:buFont typeface="Arial" panose="020B0604020202020204" pitchFamily="34" charset="0"/>
                  <a:buNone/>
                  <a:defRPr sz="3100" kern="1200">
                    <a:solidFill>
                      <a:schemeClr val="tx1">
                        <a:tint val="75000"/>
                      </a:schemeClr>
                    </a:solidFill>
                    <a:latin typeface="+mn-lt"/>
                    <a:ea typeface="+mn-ea"/>
                    <a:cs typeface="+mn-cs"/>
                  </a:defRPr>
                </a:lvl2pPr>
                <a:lvl3pPr marL="1018824" indent="0" algn="ctr" defTabSz="1018824"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28237"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4pPr>
                <a:lvl5pPr marL="2037649"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5pPr>
                <a:lvl6pPr marL="2547061"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6pPr>
                <a:lvl7pPr marL="3056473"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7pPr>
                <a:lvl8pPr marL="3565886"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8pPr>
                <a:lvl9pPr marL="4075298" indent="0" algn="ctr" defTabSz="1018824" rtl="0" eaLnBrk="1" latinLnBrk="0" hangingPunct="1">
                  <a:spcBef>
                    <a:spcPct val="20000"/>
                  </a:spcBef>
                  <a:buFont typeface="Arial" panose="020B0604020202020204" pitchFamily="34" charset="0"/>
                  <a:buNone/>
                  <a:defRPr sz="2200" kern="1200">
                    <a:solidFill>
                      <a:schemeClr val="tx1">
                        <a:tint val="75000"/>
                      </a:schemeClr>
                    </a:solidFill>
                    <a:latin typeface="+mn-lt"/>
                    <a:ea typeface="+mn-ea"/>
                    <a:cs typeface="+mn-cs"/>
                  </a:defRPr>
                </a:lvl9pPr>
              </a:lstStyle>
              <a:p>
                <a:r>
                  <a:rPr lang="en-US" sz="1300" b="1" dirty="0">
                    <a:solidFill>
                      <a:srgbClr val="3E3D2D"/>
                    </a:solidFill>
                    <a:latin typeface="Cambria" panose="02040503050406030204" pitchFamily="18" charset="0"/>
                  </a:rPr>
                  <a:t>Inter-Disciplinary Stakeholder Collaboration</a:t>
                </a:r>
                <a:endParaRPr lang="en-US" sz="1300" b="1" u="sng" dirty="0">
                  <a:solidFill>
                    <a:srgbClr val="3E3D2D"/>
                  </a:solidFill>
                  <a:latin typeface="Cambria" panose="02040503050406030204" pitchFamily="18" charset="0"/>
                </a:endParaRPr>
              </a:p>
            </p:txBody>
          </p:sp>
        </p:grpSp>
      </p:grpSp>
      <p:grpSp>
        <p:nvGrpSpPr>
          <p:cNvPr id="109" name="Group 108"/>
          <p:cNvGrpSpPr/>
          <p:nvPr/>
        </p:nvGrpSpPr>
        <p:grpSpPr>
          <a:xfrm>
            <a:off x="161976" y="6436992"/>
            <a:ext cx="8820049" cy="292388"/>
            <a:chOff x="178173" y="7295260"/>
            <a:chExt cx="9702054" cy="331373"/>
          </a:xfrm>
        </p:grpSpPr>
        <p:sp>
          <p:nvSpPr>
            <p:cNvPr id="80" name="TextBox 79"/>
            <p:cNvSpPr txBox="1"/>
            <p:nvPr/>
          </p:nvSpPr>
          <p:spPr>
            <a:xfrm>
              <a:off x="4136652" y="7295260"/>
              <a:ext cx="1785099" cy="331373"/>
            </a:xfrm>
            <a:prstGeom prst="rect">
              <a:avLst/>
            </a:prstGeom>
            <a:noFill/>
            <a:ln>
              <a:solidFill>
                <a:schemeClr val="accent5"/>
              </a:solidFill>
            </a:ln>
          </p:spPr>
          <p:txBody>
            <a:bodyPr wrap="none" rtlCol="0">
              <a:spAutoFit/>
            </a:bodyPr>
            <a:lstStyle/>
            <a:p>
              <a:pPr algn="ctr" defTabSz="914186"/>
              <a:r>
                <a:rPr lang="en-US" sz="1300" b="1" dirty="0">
                  <a:solidFill>
                    <a:srgbClr val="CAF278">
                      <a:lumMod val="50000"/>
                    </a:srgbClr>
                  </a:solidFill>
                  <a:latin typeface="Calisto MT"/>
                </a:rPr>
                <a:t>NACSAA Services</a:t>
              </a:r>
            </a:p>
          </p:txBody>
        </p:sp>
        <p:cxnSp>
          <p:nvCxnSpPr>
            <p:cNvPr id="94" name="Straight Arrow Connector 93"/>
            <p:cNvCxnSpPr>
              <a:stCxn id="80" idx="3"/>
            </p:cNvCxnSpPr>
            <p:nvPr/>
          </p:nvCxnSpPr>
          <p:spPr>
            <a:xfrm flipV="1">
              <a:off x="5921750" y="7449149"/>
              <a:ext cx="3958477" cy="1179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95" name="Straight Arrow Connector 94"/>
            <p:cNvCxnSpPr/>
            <p:nvPr/>
          </p:nvCxnSpPr>
          <p:spPr>
            <a:xfrm flipH="1">
              <a:off x="178173" y="7449149"/>
              <a:ext cx="411480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grpSp>
        <p:nvGrpSpPr>
          <p:cNvPr id="110" name="Group 109"/>
          <p:cNvGrpSpPr/>
          <p:nvPr/>
        </p:nvGrpSpPr>
        <p:grpSpPr>
          <a:xfrm>
            <a:off x="762002" y="5292110"/>
            <a:ext cx="7619517" cy="292388"/>
            <a:chOff x="838200" y="5997723"/>
            <a:chExt cx="8381469" cy="331373"/>
          </a:xfrm>
        </p:grpSpPr>
        <p:sp>
          <p:nvSpPr>
            <p:cNvPr id="51" name="TextBox 50"/>
            <p:cNvSpPr txBox="1"/>
            <p:nvPr/>
          </p:nvSpPr>
          <p:spPr>
            <a:xfrm>
              <a:off x="3977215" y="5997723"/>
              <a:ext cx="2103973" cy="331373"/>
            </a:xfrm>
            <a:prstGeom prst="rect">
              <a:avLst/>
            </a:prstGeom>
            <a:noFill/>
            <a:ln>
              <a:solidFill>
                <a:schemeClr val="accent5"/>
              </a:solidFill>
            </a:ln>
          </p:spPr>
          <p:txBody>
            <a:bodyPr wrap="none" rtlCol="0">
              <a:spAutoFit/>
            </a:bodyPr>
            <a:lstStyle/>
            <a:p>
              <a:pPr algn="ctr" defTabSz="914186"/>
              <a:r>
                <a:rPr lang="en-US" sz="1300" b="1" dirty="0">
                  <a:solidFill>
                    <a:srgbClr val="CAF278">
                      <a:lumMod val="50000"/>
                    </a:srgbClr>
                  </a:solidFill>
                  <a:latin typeface="Calisto MT"/>
                </a:rPr>
                <a:t>Partner Contributions</a:t>
              </a:r>
            </a:p>
          </p:txBody>
        </p:sp>
        <p:cxnSp>
          <p:nvCxnSpPr>
            <p:cNvPr id="99" name="Straight Arrow Connector 98"/>
            <p:cNvCxnSpPr/>
            <p:nvPr/>
          </p:nvCxnSpPr>
          <p:spPr>
            <a:xfrm flipH="1">
              <a:off x="838200" y="6151611"/>
              <a:ext cx="3274083"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01" name="Straight Arrow Connector 100"/>
            <p:cNvCxnSpPr/>
            <p:nvPr/>
          </p:nvCxnSpPr>
          <p:spPr>
            <a:xfrm>
              <a:off x="5946117" y="6151611"/>
              <a:ext cx="3273552"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grpSp>
        <p:nvGrpSpPr>
          <p:cNvPr id="107" name="Group 106"/>
          <p:cNvGrpSpPr/>
          <p:nvPr/>
        </p:nvGrpSpPr>
        <p:grpSpPr>
          <a:xfrm>
            <a:off x="840427" y="4504757"/>
            <a:ext cx="7468682" cy="685809"/>
            <a:chOff x="975809" y="5105393"/>
            <a:chExt cx="8215550" cy="777250"/>
          </a:xfrm>
        </p:grpSpPr>
        <p:sp>
          <p:nvSpPr>
            <p:cNvPr id="12" name="Rectangle 11"/>
            <p:cNvSpPr/>
            <p:nvPr/>
          </p:nvSpPr>
          <p:spPr>
            <a:xfrm>
              <a:off x="975810" y="5105399"/>
              <a:ext cx="8215549" cy="777239"/>
            </a:xfrm>
            <a:prstGeom prst="rect">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lIns="101882" tIns="50941" rIns="101882" bIns="50941" rtlCol="0" anchor="ctr"/>
            <a:lstStyle/>
            <a:p>
              <a:pPr algn="ctr" defTabSz="914186"/>
              <a:endParaRPr lang="en-US">
                <a:solidFill>
                  <a:prstClr val="black"/>
                </a:solidFill>
              </a:endParaRPr>
            </a:p>
          </p:txBody>
        </p:sp>
        <p:grpSp>
          <p:nvGrpSpPr>
            <p:cNvPr id="106" name="Group 105"/>
            <p:cNvGrpSpPr/>
            <p:nvPr/>
          </p:nvGrpSpPr>
          <p:grpSpPr>
            <a:xfrm>
              <a:off x="975809" y="5105393"/>
              <a:ext cx="8215550" cy="777250"/>
              <a:chOff x="1424344" y="5029193"/>
              <a:chExt cx="8215550" cy="777250"/>
            </a:xfrm>
          </p:grpSpPr>
          <p:sp>
            <p:nvSpPr>
              <p:cNvPr id="13" name="Subtitle 2"/>
              <p:cNvSpPr txBox="1">
                <a:spLocks/>
              </p:cNvSpPr>
              <p:nvPr/>
            </p:nvSpPr>
            <p:spPr>
              <a:xfrm>
                <a:off x="2784199" y="5029200"/>
                <a:ext cx="1365940" cy="777239"/>
              </a:xfrm>
              <a:prstGeom prst="rect">
                <a:avLst/>
              </a:prstGeom>
              <a:noFill/>
              <a:ln>
                <a:solidFill>
                  <a:schemeClr val="tx1"/>
                </a:solidFill>
              </a:ln>
            </p:spPr>
            <p:txBody>
              <a:bodyPr vert="horz" lIns="101882" tIns="50941" rIns="101882" bIns="50941"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Nutrient Use Efficiency</a:t>
                </a:r>
              </a:p>
            </p:txBody>
          </p:sp>
          <p:sp>
            <p:nvSpPr>
              <p:cNvPr id="14" name="Subtitle 2"/>
              <p:cNvSpPr txBox="1">
                <a:spLocks/>
              </p:cNvSpPr>
              <p:nvPr/>
            </p:nvSpPr>
            <p:spPr>
              <a:xfrm>
                <a:off x="4150139" y="5029201"/>
                <a:ext cx="1371600" cy="777239"/>
              </a:xfrm>
              <a:prstGeom prst="rect">
                <a:avLst/>
              </a:prstGeom>
              <a:noFill/>
              <a:ln>
                <a:solidFill>
                  <a:schemeClr val="tx1"/>
                </a:solidFill>
              </a:ln>
            </p:spPr>
            <p:txBody>
              <a:bodyPr vert="horz" lIns="101882" tIns="50941" rIns="101882" bIns="50941"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Precision Agriculture</a:t>
                </a:r>
                <a:endParaRPr lang="en-US" sz="1200" b="1" dirty="0">
                  <a:solidFill>
                    <a:prstClr val="black"/>
                  </a:solidFill>
                </a:endParaRPr>
              </a:p>
            </p:txBody>
          </p:sp>
          <p:sp>
            <p:nvSpPr>
              <p:cNvPr id="15" name="Subtitle 2"/>
              <p:cNvSpPr txBox="1">
                <a:spLocks/>
              </p:cNvSpPr>
              <p:nvPr/>
            </p:nvSpPr>
            <p:spPr>
              <a:xfrm>
                <a:off x="5521738" y="5029204"/>
                <a:ext cx="1374955" cy="777239"/>
              </a:xfrm>
              <a:prstGeom prst="rect">
                <a:avLst/>
              </a:prstGeom>
              <a:noFill/>
              <a:ln>
                <a:solidFill>
                  <a:schemeClr val="tx1"/>
                </a:solidFill>
              </a:ln>
            </p:spPr>
            <p:txBody>
              <a:bodyPr vert="horz" lIns="101882" tIns="50941" rIns="101882" bIns="50941"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Bio-power</a:t>
                </a:r>
              </a:p>
            </p:txBody>
          </p:sp>
          <p:sp>
            <p:nvSpPr>
              <p:cNvPr id="16" name="Subtitle 2"/>
              <p:cNvSpPr txBox="1">
                <a:spLocks/>
              </p:cNvSpPr>
              <p:nvPr/>
            </p:nvSpPr>
            <p:spPr>
              <a:xfrm>
                <a:off x="6896694" y="5029204"/>
                <a:ext cx="1371600" cy="777239"/>
              </a:xfrm>
              <a:prstGeom prst="rect">
                <a:avLst/>
              </a:prstGeom>
              <a:noFill/>
              <a:ln>
                <a:solidFill>
                  <a:schemeClr val="tx1"/>
                </a:solidFill>
              </a:ln>
            </p:spPr>
            <p:txBody>
              <a:bodyPr vert="horz" lIns="101882" tIns="50941" rIns="101882" bIns="50941"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Biofuels</a:t>
                </a:r>
              </a:p>
            </p:txBody>
          </p:sp>
          <p:sp>
            <p:nvSpPr>
              <p:cNvPr id="18" name="Subtitle 2"/>
              <p:cNvSpPr txBox="1">
                <a:spLocks/>
              </p:cNvSpPr>
              <p:nvPr/>
            </p:nvSpPr>
            <p:spPr>
              <a:xfrm>
                <a:off x="8268294" y="5029204"/>
                <a:ext cx="1371600" cy="777239"/>
              </a:xfrm>
              <a:prstGeom prst="rect">
                <a:avLst/>
              </a:prstGeom>
              <a:noFill/>
              <a:ln>
                <a:solidFill>
                  <a:schemeClr val="tx1"/>
                </a:solidFill>
              </a:ln>
            </p:spPr>
            <p:txBody>
              <a:bodyPr vert="horz" lIns="101882" tIns="50941" rIns="101882" bIns="50941"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Infrastructure</a:t>
                </a:r>
              </a:p>
            </p:txBody>
          </p:sp>
          <p:sp>
            <p:nvSpPr>
              <p:cNvPr id="105" name="Subtitle 2"/>
              <p:cNvSpPr txBox="1">
                <a:spLocks/>
              </p:cNvSpPr>
              <p:nvPr/>
            </p:nvSpPr>
            <p:spPr>
              <a:xfrm>
                <a:off x="1424344" y="5029193"/>
                <a:ext cx="1356811" cy="777245"/>
              </a:xfrm>
              <a:prstGeom prst="rect">
                <a:avLst/>
              </a:prstGeom>
              <a:noFill/>
              <a:ln>
                <a:solidFill>
                  <a:schemeClr val="tx1"/>
                </a:solidFill>
              </a:ln>
            </p:spPr>
            <p:txBody>
              <a:bodyPr vert="horz" lIns="101882" tIns="50941" rIns="101882" bIns="50941"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3E3D2D"/>
                    </a:solidFill>
                    <a:latin typeface="Cambria" panose="02040503050406030204" pitchFamily="18" charset="0"/>
                  </a:rPr>
                  <a:t>Soil Health</a:t>
                </a:r>
              </a:p>
            </p:txBody>
          </p:sp>
        </p:grpSp>
      </p:grpSp>
    </p:spTree>
    <p:extLst>
      <p:ext uri="{BB962C8B-B14F-4D97-AF65-F5344CB8AC3E}">
        <p14:creationId xmlns:p14="http://schemas.microsoft.com/office/powerpoint/2010/main" val="1976486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95400"/>
            <a:ext cx="8305800" cy="819912"/>
          </a:xfrm>
        </p:spPr>
        <p:txBody>
          <a:bodyPr>
            <a:normAutofit fontScale="90000"/>
          </a:bodyPr>
          <a:lstStyle/>
          <a:p>
            <a:r>
              <a:rPr lang="en-US" i="1" dirty="0" smtClean="0">
                <a:solidFill>
                  <a:srgbClr val="41631B"/>
                </a:solidFill>
                <a:latin typeface="+mn-lt"/>
              </a:rPr>
              <a:t>Engagement to Enable</a:t>
            </a:r>
            <a:br>
              <a:rPr lang="en-US" i="1" dirty="0" smtClean="0">
                <a:solidFill>
                  <a:srgbClr val="41631B"/>
                </a:solidFill>
                <a:latin typeface="+mn-lt"/>
              </a:rPr>
            </a:br>
            <a:r>
              <a:rPr lang="en-US" i="1" dirty="0">
                <a:solidFill>
                  <a:srgbClr val="41631B"/>
                </a:solidFill>
                <a:latin typeface="+mn-lt"/>
              </a:rPr>
              <a:t> </a:t>
            </a:r>
            <a:r>
              <a:rPr lang="en-US" i="1" dirty="0" smtClean="0">
                <a:solidFill>
                  <a:srgbClr val="41631B"/>
                </a:solidFill>
                <a:latin typeface="+mn-lt"/>
              </a:rPr>
              <a:t>      CSA practices</a:t>
            </a:r>
            <a:endParaRPr lang="en-US" i="1" dirty="0">
              <a:solidFill>
                <a:srgbClr val="41631B"/>
              </a:solidFill>
              <a:latin typeface="+mn-lt"/>
            </a:endParaRPr>
          </a:p>
        </p:txBody>
      </p:sp>
      <p:sp>
        <p:nvSpPr>
          <p:cNvPr id="3" name="TextBox 2"/>
          <p:cNvSpPr txBox="1"/>
          <p:nvPr/>
        </p:nvSpPr>
        <p:spPr>
          <a:xfrm>
            <a:off x="228600" y="2286000"/>
            <a:ext cx="8829084" cy="3416320"/>
          </a:xfrm>
          <a:prstGeom prst="rect">
            <a:avLst/>
          </a:prstGeom>
          <a:noFill/>
        </p:spPr>
        <p:txBody>
          <a:bodyPr wrap="none" rtlCol="0">
            <a:spAutoFit/>
          </a:bodyPr>
          <a:lstStyle/>
          <a:p>
            <a:r>
              <a:rPr lang="en-US" sz="3600" dirty="0" smtClean="0"/>
              <a:t>1. </a:t>
            </a:r>
            <a:r>
              <a:rPr lang="en-US" sz="3600" dirty="0" smtClean="0"/>
              <a:t>Producer</a:t>
            </a:r>
            <a:r>
              <a:rPr lang="en-US" sz="3600" dirty="0" smtClean="0"/>
              <a:t>-led </a:t>
            </a:r>
            <a:r>
              <a:rPr lang="en-US" sz="3600" dirty="0" smtClean="0"/>
              <a:t>catalytic leadership</a:t>
            </a:r>
          </a:p>
          <a:p>
            <a:r>
              <a:rPr lang="en-US" sz="3600" dirty="0" smtClean="0"/>
              <a:t>2. Knowledge sharing. Access &amp; use of local </a:t>
            </a:r>
          </a:p>
          <a:p>
            <a:r>
              <a:rPr lang="en-US" sz="3600" dirty="0"/>
              <a:t> </a:t>
            </a:r>
            <a:r>
              <a:rPr lang="en-US" sz="3600" dirty="0" smtClean="0"/>
              <a:t>      knowledge, science &amp; technologies</a:t>
            </a:r>
          </a:p>
          <a:p>
            <a:r>
              <a:rPr lang="en-US" sz="3600" dirty="0" smtClean="0"/>
              <a:t>3. Create policy environments to</a:t>
            </a:r>
          </a:p>
          <a:p>
            <a:r>
              <a:rPr lang="en-US" sz="3600" dirty="0"/>
              <a:t> </a:t>
            </a:r>
            <a:r>
              <a:rPr lang="en-US" sz="3600" dirty="0" smtClean="0"/>
              <a:t>       foster &amp; scale CSA</a:t>
            </a:r>
          </a:p>
          <a:p>
            <a:r>
              <a:rPr lang="en-US" sz="3600" dirty="0" smtClean="0"/>
              <a:t>4. Unlock financing to implement CSA </a:t>
            </a:r>
            <a:endParaRPr lang="en-US" sz="3600" dirty="0"/>
          </a:p>
        </p:txBody>
      </p:sp>
      <p:pic>
        <p:nvPicPr>
          <p:cNvPr id="4"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3233" y="5711112"/>
            <a:ext cx="1469219" cy="99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13425"/>
      </p:ext>
    </p:extLst>
  </p:cSld>
  <p:clrMapOvr>
    <a:masterClrMapping/>
  </p:clrMapOvr>
  <p:transition spd="slow" advClick="0"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idx="4294967295"/>
          </p:nvPr>
        </p:nvSpPr>
        <p:spPr>
          <a:xfrm>
            <a:off x="457200" y="685800"/>
            <a:ext cx="8229600" cy="762000"/>
          </a:xfrm>
        </p:spPr>
        <p:txBody>
          <a:bodyPr>
            <a:normAutofit fontScale="90000"/>
          </a:bodyPr>
          <a:lstStyle/>
          <a:p>
            <a:pPr algn="ctr" eaLnBrk="1" hangingPunct="1"/>
            <a:r>
              <a:rPr lang="en-US" b="1" dirty="0" smtClean="0">
                <a:solidFill>
                  <a:srgbClr val="88BC2B"/>
                </a:solidFill>
              </a:rPr>
              <a:t>Why is this work important?</a:t>
            </a:r>
          </a:p>
        </p:txBody>
      </p:sp>
      <p:sp>
        <p:nvSpPr>
          <p:cNvPr id="39938" name="Content Placeholder 2"/>
          <p:cNvSpPr>
            <a:spLocks noGrp="1"/>
          </p:cNvSpPr>
          <p:nvPr>
            <p:ph idx="4294967295"/>
          </p:nvPr>
        </p:nvSpPr>
        <p:spPr>
          <a:xfrm>
            <a:off x="457200" y="1676400"/>
            <a:ext cx="8229600" cy="4449763"/>
          </a:xfrm>
        </p:spPr>
        <p:txBody>
          <a:bodyPr/>
          <a:lstStyle/>
          <a:p>
            <a:pPr>
              <a:spcBef>
                <a:spcPts val="500"/>
              </a:spcBef>
              <a:buClr>
                <a:srgbClr val="F79646">
                  <a:lumMod val="75000"/>
                </a:srgbClr>
              </a:buClr>
              <a:buFont typeface="Wingdings" pitchFamily="2" charset="2"/>
              <a:buChar char="§"/>
              <a:defRPr/>
            </a:pPr>
            <a:r>
              <a:rPr lang="en-US" sz="2800" dirty="0">
                <a:solidFill>
                  <a:prstClr val="black"/>
                </a:solidFill>
              </a:rPr>
              <a:t>Climate change will present </a:t>
            </a:r>
            <a:r>
              <a:rPr lang="en-US" sz="2800" u="sng" dirty="0">
                <a:solidFill>
                  <a:prstClr val="black"/>
                </a:solidFill>
              </a:rPr>
              <a:t>new opportunities and challenges</a:t>
            </a:r>
            <a:r>
              <a:rPr lang="en-US" sz="2800" dirty="0">
                <a:solidFill>
                  <a:prstClr val="black"/>
                </a:solidFill>
              </a:rPr>
              <a:t> for agriculture and forestry</a:t>
            </a:r>
          </a:p>
          <a:p>
            <a:pPr>
              <a:spcBef>
                <a:spcPts val="500"/>
              </a:spcBef>
              <a:buClr>
                <a:srgbClr val="F79646">
                  <a:lumMod val="75000"/>
                </a:srgbClr>
              </a:buClr>
              <a:buFont typeface="Wingdings" pitchFamily="2" charset="2"/>
              <a:buChar char="§"/>
              <a:defRPr/>
            </a:pPr>
            <a:r>
              <a:rPr lang="en-US" sz="2800" dirty="0">
                <a:solidFill>
                  <a:prstClr val="black"/>
                </a:solidFill>
              </a:rPr>
              <a:t>Through </a:t>
            </a:r>
            <a:r>
              <a:rPr lang="en-US" sz="2800" u="sng" dirty="0">
                <a:solidFill>
                  <a:prstClr val="black"/>
                </a:solidFill>
              </a:rPr>
              <a:t>dialogue</a:t>
            </a:r>
            <a:r>
              <a:rPr lang="en-US" sz="2800" dirty="0">
                <a:solidFill>
                  <a:prstClr val="black"/>
                </a:solidFill>
              </a:rPr>
              <a:t> and the appropriate measures, producers can adapt to a changing climate</a:t>
            </a:r>
          </a:p>
          <a:p>
            <a:pPr>
              <a:spcBef>
                <a:spcPts val="500"/>
              </a:spcBef>
              <a:buClr>
                <a:srgbClr val="F79646">
                  <a:lumMod val="75000"/>
                </a:srgbClr>
              </a:buClr>
              <a:buFont typeface="Wingdings" pitchFamily="2" charset="2"/>
              <a:buChar char="§"/>
              <a:defRPr/>
            </a:pPr>
            <a:r>
              <a:rPr lang="en-US" sz="2800" dirty="0" smtClean="0">
                <a:solidFill>
                  <a:prstClr val="black"/>
                </a:solidFill>
              </a:rPr>
              <a:t>Adaptation </a:t>
            </a:r>
            <a:r>
              <a:rPr lang="en-US" sz="2800" dirty="0">
                <a:solidFill>
                  <a:prstClr val="black"/>
                </a:solidFill>
              </a:rPr>
              <a:t>is </a:t>
            </a:r>
            <a:r>
              <a:rPr lang="en-US" sz="2800" u="sng" dirty="0">
                <a:solidFill>
                  <a:prstClr val="black"/>
                </a:solidFill>
              </a:rPr>
              <a:t>an investment </a:t>
            </a:r>
            <a:r>
              <a:rPr lang="en-US" sz="2800" dirty="0">
                <a:solidFill>
                  <a:prstClr val="black"/>
                </a:solidFill>
              </a:rPr>
              <a:t>into the future of our nation and its producers</a:t>
            </a:r>
          </a:p>
          <a:p>
            <a:pPr>
              <a:spcBef>
                <a:spcPts val="500"/>
              </a:spcBef>
              <a:buClr>
                <a:srgbClr val="F79646">
                  <a:lumMod val="75000"/>
                </a:srgbClr>
              </a:buClr>
              <a:buFont typeface="Wingdings" pitchFamily="2" charset="2"/>
              <a:buChar char="§"/>
              <a:defRPr/>
            </a:pPr>
            <a:r>
              <a:rPr lang="en-US" sz="2800" dirty="0">
                <a:solidFill>
                  <a:prstClr val="black"/>
                </a:solidFill>
              </a:rPr>
              <a:t>Many </a:t>
            </a:r>
            <a:r>
              <a:rPr lang="en-US" sz="2800" u="sng" dirty="0">
                <a:solidFill>
                  <a:prstClr val="black"/>
                </a:solidFill>
              </a:rPr>
              <a:t>adaptation</a:t>
            </a:r>
            <a:r>
              <a:rPr lang="en-US" sz="2800" dirty="0">
                <a:solidFill>
                  <a:prstClr val="black"/>
                </a:solidFill>
              </a:rPr>
              <a:t> actions will have added </a:t>
            </a:r>
            <a:r>
              <a:rPr lang="en-US" sz="2800" u="sng" dirty="0">
                <a:solidFill>
                  <a:prstClr val="black"/>
                </a:solidFill>
              </a:rPr>
              <a:t>benefits </a:t>
            </a:r>
            <a:r>
              <a:rPr lang="en-US" sz="2800" dirty="0">
                <a:solidFill>
                  <a:prstClr val="black"/>
                </a:solidFill>
              </a:rPr>
              <a:t>such as reducing costs, increasing productivity, and expanding market access</a:t>
            </a:r>
          </a:p>
          <a:p>
            <a:pPr eaLnBrk="1" hangingPunct="1">
              <a:buClr>
                <a:srgbClr val="88BC2B"/>
              </a:buClr>
              <a:buFont typeface="Wingdings" pitchFamily="2" charset="2"/>
              <a:buChar char="§"/>
            </a:pPr>
            <a:endParaRPr lang="en-US" dirty="0" smtClean="0"/>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57436CE-FC61-473A-B922-8362F62CBFB7}" type="slidenum">
              <a:rPr lang="en-US" sz="1200">
                <a:solidFill>
                  <a:schemeClr val="tx1">
                    <a:tint val="75000"/>
                  </a:schemeClr>
                </a:solidFill>
                <a:latin typeface="+mn-lt"/>
              </a:rPr>
              <a:pPr algn="r" fontAlgn="auto">
                <a:spcBef>
                  <a:spcPts val="0"/>
                </a:spcBef>
                <a:spcAft>
                  <a:spcPts val="0"/>
                </a:spcAft>
                <a:defRPr/>
              </a:pPr>
              <a:t>23</a:t>
            </a:fld>
            <a:endParaRPr lang="en-US" sz="1200" dirty="0">
              <a:solidFill>
                <a:schemeClr val="tx1">
                  <a:tint val="75000"/>
                </a:schemeClr>
              </a:solidFill>
              <a:latin typeface="+mn-lt"/>
            </a:endParaRPr>
          </a:p>
        </p:txBody>
      </p:sp>
      <p:pic>
        <p:nvPicPr>
          <p:cNvPr id="39940" name="Picture 5"/>
          <p:cNvPicPr>
            <a:picLocks noChangeAspect="1"/>
          </p:cNvPicPr>
          <p:nvPr/>
        </p:nvPicPr>
        <p:blipFill>
          <a:blip r:embed="rId3"/>
          <a:srcRect/>
          <a:stretch>
            <a:fillRect/>
          </a:stretch>
        </p:blipFill>
        <p:spPr bwMode="auto">
          <a:xfrm>
            <a:off x="6955619" y="5637882"/>
            <a:ext cx="1447800" cy="1083593"/>
          </a:xfrm>
          <a:prstGeom prst="rect">
            <a:avLst/>
          </a:prstGeom>
          <a:noFill/>
          <a:ln w="9525">
            <a:noFill/>
            <a:miter lim="800000"/>
            <a:headEnd/>
            <a:tailEnd/>
          </a:ln>
        </p:spPr>
      </p:pic>
      <p:pic>
        <p:nvPicPr>
          <p:cNvPr id="6"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5650958"/>
            <a:ext cx="1469219" cy="99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193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1000"/>
                    </a14:imgEffect>
                  </a14:imgLayer>
                </a14:imgProps>
              </a:ext>
              <a:ext uri="{28A0092B-C50C-407E-A947-70E740481C1C}">
                <a14:useLocalDpi xmlns:a14="http://schemas.microsoft.com/office/drawing/2010/main" val="0"/>
              </a:ext>
            </a:extLst>
          </a:blip>
          <a:stretch>
            <a:fillRect/>
          </a:stretch>
        </p:blipFill>
        <p:spPr>
          <a:xfrm>
            <a:off x="304800" y="228600"/>
            <a:ext cx="8385093" cy="6374944"/>
          </a:xfrm>
          <a:prstGeom prst="rect">
            <a:avLst/>
          </a:prstGeom>
        </p:spPr>
      </p:pic>
      <p:sp>
        <p:nvSpPr>
          <p:cNvPr id="3" name="TextBox 2"/>
          <p:cNvSpPr txBox="1"/>
          <p:nvPr/>
        </p:nvSpPr>
        <p:spPr>
          <a:xfrm>
            <a:off x="762000" y="1292413"/>
            <a:ext cx="7315201" cy="4247317"/>
          </a:xfrm>
          <a:prstGeom prst="rect">
            <a:avLst/>
          </a:prstGeom>
          <a:noFill/>
        </p:spPr>
        <p:txBody>
          <a:bodyPr wrap="square" rtlCol="0">
            <a:spAutoFit/>
          </a:bodyPr>
          <a:lstStyle/>
          <a:p>
            <a:pPr algn="ctr"/>
            <a:r>
              <a:rPr lang="en-US" sz="5400" dirty="0" smtClean="0">
                <a:ln>
                  <a:solidFill>
                    <a:srgbClr val="88BC2B"/>
                  </a:solidFill>
                </a:ln>
                <a:uFill>
                  <a:solidFill>
                    <a:schemeClr val="bg1"/>
                  </a:solidFill>
                </a:uFill>
              </a:rPr>
              <a:t>A world where agriculture moves from the source of problems to the source of solutions</a:t>
            </a:r>
            <a:endParaRPr lang="en-US" sz="5400" dirty="0">
              <a:ln>
                <a:solidFill>
                  <a:srgbClr val="88BC2B"/>
                </a:solidFill>
              </a:ln>
              <a:uFill>
                <a:solidFill>
                  <a:schemeClr val="bg1"/>
                </a:solidFill>
              </a:uFill>
            </a:endParaRPr>
          </a:p>
        </p:txBody>
      </p:sp>
    </p:spTree>
    <p:extLst>
      <p:ext uri="{BB962C8B-B14F-4D97-AF65-F5344CB8AC3E}">
        <p14:creationId xmlns:p14="http://schemas.microsoft.com/office/powerpoint/2010/main" val="2594422232"/>
      </p:ext>
    </p:extLst>
  </p:cSld>
  <p:clrMapOvr>
    <a:masterClrMapping/>
  </p:clrMapOvr>
  <p:transition spd="slow" advClick="0" advTm="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724400"/>
            <a:ext cx="6019800" cy="1143000"/>
          </a:xfrm>
        </p:spPr>
        <p:txBody>
          <a:bodyPr>
            <a:normAutofit fontScale="90000"/>
          </a:bodyPr>
          <a:lstStyle/>
          <a:p>
            <a:r>
              <a:rPr lang="en-US" dirty="0" smtClean="0"/>
              <a:t/>
            </a:r>
            <a:br>
              <a:rPr lang="en-US" dirty="0" smtClean="0"/>
            </a:br>
            <a:r>
              <a:rPr lang="en-US" sz="8000" dirty="0" smtClean="0">
                <a:solidFill>
                  <a:srgbClr val="41631B"/>
                </a:solidFill>
                <a:latin typeface="+mn-lt"/>
              </a:rPr>
              <a:t>Please join us!</a:t>
            </a:r>
            <a:endParaRPr lang="en-US" sz="8000" dirty="0">
              <a:solidFill>
                <a:srgbClr val="41631B"/>
              </a:solidFill>
              <a:latin typeface="+mn-lt"/>
            </a:endParaRPr>
          </a:p>
        </p:txBody>
      </p:sp>
      <p:pic>
        <p:nvPicPr>
          <p:cNvPr id="4" name="Picture 3"/>
          <p:cNvPicPr>
            <a:picLocks noChangeAspect="1"/>
          </p:cNvPicPr>
          <p:nvPr/>
        </p:nvPicPr>
        <p:blipFill>
          <a:blip r:embed="rId2"/>
          <a:stretch>
            <a:fillRect/>
          </a:stretch>
        </p:blipFill>
        <p:spPr>
          <a:xfrm>
            <a:off x="1294270" y="1219200"/>
            <a:ext cx="6431238" cy="2631831"/>
          </a:xfrm>
          <a:prstGeom prst="rect">
            <a:avLst/>
          </a:prstGeom>
          <a:ln w="76200">
            <a:solidFill>
              <a:srgbClr val="41631B"/>
            </a:solidFill>
          </a:ln>
        </p:spPr>
      </p:pic>
      <p:sp>
        <p:nvSpPr>
          <p:cNvPr id="7" name="TextBox 6"/>
          <p:cNvSpPr txBox="1"/>
          <p:nvPr/>
        </p:nvSpPr>
        <p:spPr>
          <a:xfrm>
            <a:off x="2590800" y="4038600"/>
            <a:ext cx="3618876" cy="369332"/>
          </a:xfrm>
          <a:prstGeom prst="rect">
            <a:avLst/>
          </a:prstGeom>
          <a:noFill/>
        </p:spPr>
        <p:txBody>
          <a:bodyPr wrap="none" rtlCol="0">
            <a:spAutoFit/>
          </a:bodyPr>
          <a:lstStyle/>
          <a:p>
            <a:r>
              <a:rPr lang="en-US" dirty="0" smtClean="0"/>
              <a:t>Midwest corn-soybean farmer 2012</a:t>
            </a:r>
            <a:endParaRPr lang="en-US" dirty="0"/>
          </a:p>
        </p:txBody>
      </p:sp>
    </p:spTree>
    <p:extLst>
      <p:ext uri="{BB962C8B-B14F-4D97-AF65-F5344CB8AC3E}">
        <p14:creationId xmlns:p14="http://schemas.microsoft.com/office/powerpoint/2010/main" val="1586002462"/>
      </p:ext>
    </p:extLst>
  </p:cSld>
  <p:clrMapOvr>
    <a:masterClrMapping/>
  </p:clrMapOvr>
  <p:transition spd="slow" advClick="0"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418164" y="1743737"/>
            <a:ext cx="5545161" cy="443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8201" y="197502"/>
            <a:ext cx="7696200" cy="892552"/>
          </a:xfrm>
          <a:prstGeom prst="rect">
            <a:avLst/>
          </a:prstGeom>
        </p:spPr>
        <p:txBody>
          <a:bodyPr wrap="square">
            <a:spAutoFit/>
          </a:bodyPr>
          <a:lstStyle/>
          <a:p>
            <a:r>
              <a:rPr lang="en-US" sz="2800" b="1" dirty="0" smtClean="0">
                <a:cs typeface="Arial" panose="020B0604020202020204" pitchFamily="34" charset="0"/>
              </a:rPr>
              <a:t>    USDA-NIFA Climate &amp; Sustainable</a:t>
            </a:r>
            <a:r>
              <a:rPr lang="en-US" sz="2400" b="1" dirty="0" smtClean="0">
                <a:latin typeface="Arial" panose="020B0604020202020204" pitchFamily="34" charset="0"/>
                <a:cs typeface="Arial" panose="020B0604020202020204" pitchFamily="34" charset="0"/>
              </a:rPr>
              <a:t> Corn </a:t>
            </a:r>
          </a:p>
          <a:p>
            <a:r>
              <a:rPr lang="en-US" sz="2400" b="1" dirty="0" smtClean="0">
                <a:latin typeface="Arial" panose="020B0604020202020204" pitchFamily="34" charset="0"/>
                <a:cs typeface="Arial" panose="020B0604020202020204" pitchFamily="34" charset="0"/>
              </a:rPr>
              <a:t>Coordinated </a:t>
            </a:r>
            <a:r>
              <a:rPr lang="en-US" sz="2400" b="1" dirty="0">
                <a:latin typeface="Arial" panose="020B0604020202020204" pitchFamily="34" charset="0"/>
                <a:cs typeface="Arial" panose="020B0604020202020204" pitchFamily="34" charset="0"/>
              </a:rPr>
              <a:t>Agricultural Project (CAP</a:t>
            </a:r>
            <a:r>
              <a:rPr lang="en-US" sz="2400" b="1" dirty="0" smtClean="0">
                <a:latin typeface="Arial" panose="020B0604020202020204" pitchFamily="34" charset="0"/>
                <a:cs typeface="Arial" panose="020B0604020202020204" pitchFamily="34" charset="0"/>
              </a:rPr>
              <a:t>)  2011-2017</a:t>
            </a:r>
            <a:endParaRPr lang="en-US" sz="2400" b="1" dirty="0">
              <a:latin typeface="Arial" panose="020B0604020202020204" pitchFamily="34" charset="0"/>
              <a:cs typeface="Arial" panose="020B0604020202020204" pitchFamily="34" charset="0"/>
            </a:endParaRPr>
          </a:p>
        </p:txBody>
      </p:sp>
      <p:sp>
        <p:nvSpPr>
          <p:cNvPr id="4" name="TextBox 3"/>
          <p:cNvSpPr txBox="1"/>
          <p:nvPr/>
        </p:nvSpPr>
        <p:spPr>
          <a:xfrm>
            <a:off x="381000" y="1063677"/>
            <a:ext cx="4594335" cy="5016758"/>
          </a:xfrm>
          <a:prstGeom prst="rect">
            <a:avLst/>
          </a:prstGeom>
          <a:noFill/>
        </p:spPr>
        <p:txBody>
          <a:bodyPr wrap="none" rtlCol="0">
            <a:spAutoFit/>
          </a:bodyPr>
          <a:lstStyle/>
          <a:p>
            <a:r>
              <a:rPr lang="en-US" dirty="0" smtClean="0">
                <a:solidFill>
                  <a:schemeClr val="accent4">
                    <a:lumMod val="10000"/>
                  </a:schemeClr>
                </a:solidFill>
                <a:latin typeface="+mn-lt"/>
              </a:rPr>
              <a:t> </a:t>
            </a:r>
          </a:p>
          <a:p>
            <a:r>
              <a:rPr lang="en-US" sz="2400" dirty="0">
                <a:solidFill>
                  <a:srgbClr val="C00000"/>
                </a:solidFill>
              </a:rPr>
              <a:t>36 research </a:t>
            </a:r>
            <a:r>
              <a:rPr lang="en-US" sz="2400" dirty="0" smtClean="0">
                <a:solidFill>
                  <a:srgbClr val="C00000"/>
                </a:solidFill>
              </a:rPr>
              <a:t>sites, </a:t>
            </a:r>
            <a:r>
              <a:rPr lang="en-US" sz="2400" dirty="0">
                <a:solidFill>
                  <a:srgbClr val="C00000"/>
                </a:solidFill>
              </a:rPr>
              <a:t>field experiments</a:t>
            </a:r>
          </a:p>
          <a:p>
            <a:r>
              <a:rPr lang="en-US" sz="2400" dirty="0">
                <a:solidFill>
                  <a:srgbClr val="C00000"/>
                </a:solidFill>
              </a:rPr>
              <a:t>14 </a:t>
            </a:r>
            <a:r>
              <a:rPr lang="en-US" sz="2400" dirty="0" smtClean="0">
                <a:solidFill>
                  <a:srgbClr val="C00000"/>
                </a:solidFill>
              </a:rPr>
              <a:t>sites, </a:t>
            </a:r>
            <a:r>
              <a:rPr lang="en-US" sz="2400" dirty="0">
                <a:solidFill>
                  <a:srgbClr val="C00000"/>
                </a:solidFill>
              </a:rPr>
              <a:t>GHG </a:t>
            </a:r>
            <a:r>
              <a:rPr lang="en-US" sz="2400" dirty="0" smtClean="0">
                <a:solidFill>
                  <a:srgbClr val="C00000"/>
                </a:solidFill>
              </a:rPr>
              <a:t>measurements</a:t>
            </a:r>
            <a:endParaRPr lang="en-US" sz="2400" dirty="0">
              <a:solidFill>
                <a:srgbClr val="C00000"/>
              </a:solidFill>
            </a:endParaRPr>
          </a:p>
          <a:p>
            <a:endParaRPr lang="en-US" dirty="0" smtClean="0">
              <a:solidFill>
                <a:schemeClr val="accent4">
                  <a:lumMod val="10000"/>
                </a:schemeClr>
              </a:solidFill>
              <a:latin typeface="+mn-lt"/>
            </a:endParaRPr>
          </a:p>
          <a:p>
            <a:r>
              <a:rPr lang="en-US" dirty="0" smtClean="0">
                <a:solidFill>
                  <a:schemeClr val="accent4">
                    <a:lumMod val="10000"/>
                  </a:schemeClr>
                </a:solidFill>
                <a:latin typeface="+mn-lt"/>
              </a:rPr>
              <a:t> </a:t>
            </a:r>
            <a:r>
              <a:rPr lang="en-US" sz="2400" dirty="0" smtClean="0">
                <a:solidFill>
                  <a:srgbClr val="0033CC"/>
                </a:solidFill>
                <a:latin typeface="+mn-lt"/>
              </a:rPr>
              <a:t>9 Upper Midwest states</a:t>
            </a:r>
          </a:p>
          <a:p>
            <a:r>
              <a:rPr lang="en-US" sz="2400" dirty="0" smtClean="0">
                <a:solidFill>
                  <a:srgbClr val="0033CC"/>
                </a:solidFill>
                <a:latin typeface="+mn-lt"/>
              </a:rPr>
              <a:t>10 Land Grant Universities</a:t>
            </a:r>
          </a:p>
          <a:p>
            <a:r>
              <a:rPr lang="en-US" sz="2400" dirty="0" smtClean="0">
                <a:solidFill>
                  <a:srgbClr val="0033CC"/>
                </a:solidFill>
                <a:latin typeface="+mn-lt"/>
              </a:rPr>
              <a:t>     USDA-ARS</a:t>
            </a:r>
          </a:p>
          <a:p>
            <a:r>
              <a:rPr lang="en-US" sz="2400" dirty="0" smtClean="0">
                <a:solidFill>
                  <a:srgbClr val="0033CC"/>
                </a:solidFill>
                <a:latin typeface="+mn-lt"/>
              </a:rPr>
              <a:t>~140 faculty, graduate</a:t>
            </a:r>
          </a:p>
          <a:p>
            <a:r>
              <a:rPr lang="en-US" sz="2400" dirty="0">
                <a:solidFill>
                  <a:srgbClr val="0033CC"/>
                </a:solidFill>
                <a:latin typeface="+mn-lt"/>
              </a:rPr>
              <a:t> </a:t>
            </a:r>
            <a:r>
              <a:rPr lang="en-US" sz="2400" dirty="0" smtClean="0">
                <a:solidFill>
                  <a:srgbClr val="0033CC"/>
                </a:solidFill>
                <a:latin typeface="+mn-lt"/>
              </a:rPr>
              <a:t>  students, post docs,</a:t>
            </a:r>
          </a:p>
          <a:p>
            <a:r>
              <a:rPr lang="en-US" sz="2400" dirty="0">
                <a:solidFill>
                  <a:srgbClr val="0033CC"/>
                </a:solidFill>
                <a:latin typeface="+mn-lt"/>
              </a:rPr>
              <a:t> </a:t>
            </a:r>
            <a:r>
              <a:rPr lang="en-US" sz="2400" dirty="0" smtClean="0">
                <a:solidFill>
                  <a:srgbClr val="0033CC"/>
                </a:solidFill>
                <a:latin typeface="+mn-lt"/>
              </a:rPr>
              <a:t>  &amp; technical staff</a:t>
            </a:r>
          </a:p>
          <a:p>
            <a:endParaRPr lang="en-US" sz="2000" dirty="0" smtClean="0">
              <a:solidFill>
                <a:schemeClr val="accent4">
                  <a:lumMod val="10000"/>
                </a:schemeClr>
              </a:solidFill>
              <a:latin typeface="+mn-lt"/>
            </a:endParaRPr>
          </a:p>
          <a:p>
            <a:r>
              <a:rPr lang="en-US" dirty="0" smtClean="0">
                <a:solidFill>
                  <a:schemeClr val="accent4">
                    <a:lumMod val="10000"/>
                  </a:schemeClr>
                </a:solidFill>
                <a:latin typeface="+mn-lt"/>
              </a:rPr>
              <a:t>~200 farmers</a:t>
            </a:r>
          </a:p>
          <a:p>
            <a:r>
              <a:rPr lang="en-US" dirty="0" smtClean="0">
                <a:solidFill>
                  <a:schemeClr val="accent4">
                    <a:lumMod val="10000"/>
                  </a:schemeClr>
                </a:solidFill>
                <a:latin typeface="+mn-lt"/>
              </a:rPr>
              <a:t>Advisory board of industry,</a:t>
            </a:r>
          </a:p>
          <a:p>
            <a:r>
              <a:rPr lang="en-US" dirty="0" smtClean="0">
                <a:solidFill>
                  <a:schemeClr val="accent4">
                    <a:lumMod val="10000"/>
                  </a:schemeClr>
                </a:solidFill>
                <a:latin typeface="+mn-lt"/>
              </a:rPr>
              <a:t>NGO, agencies, </a:t>
            </a:r>
          </a:p>
          <a:p>
            <a:r>
              <a:rPr lang="en-US" dirty="0" smtClean="0">
                <a:solidFill>
                  <a:schemeClr val="accent4">
                    <a:lumMod val="10000"/>
                  </a:schemeClr>
                </a:solidFill>
                <a:latin typeface="+mn-lt"/>
              </a:rPr>
              <a:t>farmers &amp; educators</a:t>
            </a:r>
            <a:endParaRPr lang="en-US" dirty="0">
              <a:solidFill>
                <a:schemeClr val="accent4">
                  <a:lumMod val="10000"/>
                </a:schemeClr>
              </a:solidFill>
              <a:latin typeface="+mn-lt"/>
            </a:endParaRPr>
          </a:p>
        </p:txBody>
      </p:sp>
      <p:pic>
        <p:nvPicPr>
          <p:cNvPr id="7" name="Picture 3" descr="\\iastate.edu\soc\Climate Cap\Cap Operations\Project Identity\Logos\USDA NIFA\Digital JPG\usda_nifa_c_rgb_3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72400" y="6019800"/>
            <a:ext cx="1251644" cy="5139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9357" y="6281505"/>
            <a:ext cx="8745561" cy="507831"/>
          </a:xfrm>
          <a:prstGeom prst="rect">
            <a:avLst/>
          </a:prstGeom>
        </p:spPr>
        <p:txBody>
          <a:bodyPr wrap="square">
            <a:spAutoFit/>
          </a:bodyPr>
          <a:lstStyle/>
          <a:p>
            <a:r>
              <a:rPr lang="en-US" sz="900" dirty="0"/>
              <a:t>The 11 institutions comprising the project team include the following Land Grant Universities and USDA Agricultural Research Service (ARS): </a:t>
            </a:r>
            <a:endParaRPr lang="en-US" sz="900" dirty="0" smtClean="0"/>
          </a:p>
          <a:p>
            <a:r>
              <a:rPr lang="en-US" sz="900" dirty="0" smtClean="0"/>
              <a:t>Iowa </a:t>
            </a:r>
            <a:r>
              <a:rPr lang="en-US" sz="900" dirty="0"/>
              <a:t>State University, Lincoln University, Michigan State University, The Ohio State University, Purdue University, South Dakota State University, </a:t>
            </a:r>
            <a:endParaRPr lang="en-US" sz="900" dirty="0" smtClean="0"/>
          </a:p>
          <a:p>
            <a:r>
              <a:rPr lang="en-US" sz="900" dirty="0" smtClean="0"/>
              <a:t>University </a:t>
            </a:r>
            <a:r>
              <a:rPr lang="en-US" sz="900" dirty="0"/>
              <a:t>of Illinois, University of Minnesota, University of Missouri, University of Wisconsin, and USDA-ARS Columbus, Ohio. </a:t>
            </a:r>
          </a:p>
        </p:txBody>
      </p:sp>
    </p:spTree>
    <p:extLst>
      <p:ext uri="{BB962C8B-B14F-4D97-AF65-F5344CB8AC3E}">
        <p14:creationId xmlns:p14="http://schemas.microsoft.com/office/powerpoint/2010/main" val="615302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950" t="43334" b="10462"/>
          <a:stretch/>
        </p:blipFill>
        <p:spPr>
          <a:xfrm>
            <a:off x="486198" y="3962400"/>
            <a:ext cx="7315200" cy="2667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589" y="1491762"/>
            <a:ext cx="3505200" cy="23370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676400"/>
            <a:ext cx="3860800" cy="2895600"/>
          </a:xfrm>
          <a:prstGeom prst="rect">
            <a:avLst/>
          </a:prstGeom>
        </p:spPr>
      </p:pic>
      <p:sp>
        <p:nvSpPr>
          <p:cNvPr id="6" name="TextBox 5"/>
          <p:cNvSpPr txBox="1"/>
          <p:nvPr/>
        </p:nvSpPr>
        <p:spPr>
          <a:xfrm>
            <a:off x="457200" y="783876"/>
            <a:ext cx="5181290" cy="707886"/>
          </a:xfrm>
          <a:prstGeom prst="rect">
            <a:avLst/>
          </a:prstGeom>
          <a:noFill/>
        </p:spPr>
        <p:txBody>
          <a:bodyPr wrap="none" rtlCol="0">
            <a:spAutoFit/>
          </a:bodyPr>
          <a:lstStyle/>
          <a:p>
            <a:r>
              <a:rPr lang="en-US" sz="4000" dirty="0" smtClean="0"/>
              <a:t>Outwash Terrace Farm</a:t>
            </a:r>
            <a:endParaRPr lang="en-US" sz="4000" dirty="0"/>
          </a:p>
        </p:txBody>
      </p:sp>
    </p:spTree>
    <p:extLst>
      <p:ext uri="{BB962C8B-B14F-4D97-AF65-F5344CB8AC3E}">
        <p14:creationId xmlns:p14="http://schemas.microsoft.com/office/powerpoint/2010/main" val="1338662873"/>
      </p:ext>
    </p:extLst>
  </p:cSld>
  <p:clrMapOvr>
    <a:masterClrMapping/>
  </p:clrMapOvr>
  <p:transition spd="slow" advClick="0"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lieb.31\Documents\General Info\Pyramid.jpg"/>
          <p:cNvPicPr/>
          <p:nvPr/>
        </p:nvPicPr>
        <p:blipFill>
          <a:blip r:embed="rId3" cstate="print"/>
          <a:srcRect/>
          <a:stretch>
            <a:fillRect/>
          </a:stretch>
        </p:blipFill>
        <p:spPr bwMode="auto">
          <a:xfrm>
            <a:off x="3101644" y="1447800"/>
            <a:ext cx="5943600" cy="4495800"/>
          </a:xfrm>
          <a:prstGeom prst="rect">
            <a:avLst/>
          </a:prstGeom>
          <a:noFill/>
          <a:ln w="9525">
            <a:noFill/>
            <a:miter lim="800000"/>
            <a:headEnd/>
            <a:tailEnd/>
          </a:ln>
        </p:spPr>
      </p:pic>
      <p:sp>
        <p:nvSpPr>
          <p:cNvPr id="5" name="TextBox 4"/>
          <p:cNvSpPr txBox="1"/>
          <p:nvPr/>
        </p:nvSpPr>
        <p:spPr>
          <a:xfrm>
            <a:off x="990600" y="6019800"/>
            <a:ext cx="7327900" cy="646331"/>
          </a:xfrm>
          <a:prstGeom prst="rect">
            <a:avLst/>
          </a:prstGeom>
          <a:noFill/>
          <a:ln>
            <a:solidFill>
              <a:schemeClr val="tx1"/>
            </a:solidFill>
          </a:ln>
        </p:spPr>
        <p:txBody>
          <a:bodyPr wrap="square" rtlCol="0">
            <a:spAutoFit/>
          </a:bodyPr>
          <a:lstStyle/>
          <a:p>
            <a:pPr algn="just"/>
            <a:r>
              <a:rPr lang="en-US" sz="1200" dirty="0" smtClean="0"/>
              <a:t>Figure Source: Bobby D. Moser, Vice President for Agricultural Administration and Dean, College of Food, Agricultural, and Environmental Services, The Ohio State University. “An Agricultural Call to Arms: Addressing Society’s Concerns”, &lt;http://ohioline.osu.edu/paradigm/a0.pdf&gt;</a:t>
            </a:r>
            <a:endParaRPr lang="en-US" sz="1200" dirty="0"/>
          </a:p>
        </p:txBody>
      </p:sp>
      <p:sp>
        <p:nvSpPr>
          <p:cNvPr id="2" name="TextBox 1"/>
          <p:cNvSpPr txBox="1"/>
          <p:nvPr/>
        </p:nvSpPr>
        <p:spPr>
          <a:xfrm>
            <a:off x="233571" y="1339362"/>
            <a:ext cx="5810565" cy="2062103"/>
          </a:xfrm>
          <a:prstGeom prst="rect">
            <a:avLst/>
          </a:prstGeom>
          <a:noFill/>
        </p:spPr>
        <p:txBody>
          <a:bodyPr wrap="none" rtlCol="0">
            <a:spAutoFit/>
          </a:bodyPr>
          <a:lstStyle/>
          <a:p>
            <a:r>
              <a:rPr lang="en-US" sz="3200" dirty="0" smtClean="0"/>
              <a:t>Farmers, specialty crop growers,</a:t>
            </a:r>
          </a:p>
          <a:p>
            <a:r>
              <a:rPr lang="en-US" sz="3200" dirty="0" smtClean="0"/>
              <a:t>ranchers, foresters, and </a:t>
            </a:r>
          </a:p>
          <a:p>
            <a:r>
              <a:rPr lang="en-US" sz="3200" dirty="0" smtClean="0"/>
              <a:t>our entire value chain are </a:t>
            </a:r>
          </a:p>
          <a:p>
            <a:r>
              <a:rPr lang="en-US" sz="3200" dirty="0" smtClean="0"/>
              <a:t>juggling lots of balls</a:t>
            </a:r>
            <a:endParaRPr lang="en-US" sz="3200" dirty="0"/>
          </a:p>
        </p:txBody>
      </p:sp>
    </p:spTree>
    <p:extLst>
      <p:ext uri="{BB962C8B-B14F-4D97-AF65-F5344CB8AC3E}">
        <p14:creationId xmlns:p14="http://schemas.microsoft.com/office/powerpoint/2010/main" val="2976950417"/>
      </p:ext>
    </p:extLst>
  </p:cSld>
  <p:clrMapOvr>
    <a:masterClrMapping/>
  </p:clrMapOvr>
  <p:transition spd="slow" advClick="0"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864120" y="1524000"/>
            <a:ext cx="5679680" cy="44176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999231" y="4702987"/>
            <a:ext cx="1295400" cy="478971"/>
            <a:chOff x="762000" y="4855029"/>
            <a:chExt cx="1295400" cy="478971"/>
          </a:xfrm>
          <a:solidFill>
            <a:srgbClr val="88BC2B"/>
          </a:solidFill>
        </p:grpSpPr>
        <p:sp>
          <p:nvSpPr>
            <p:cNvPr id="7" name="Rectangle 6"/>
            <p:cNvSpPr/>
            <p:nvPr/>
          </p:nvSpPr>
          <p:spPr>
            <a:xfrm>
              <a:off x="762000" y="4855029"/>
              <a:ext cx="1295400" cy="4789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47196" y="4909848"/>
              <a:ext cx="725007" cy="369332"/>
            </a:xfrm>
            <a:prstGeom prst="rect">
              <a:avLst/>
            </a:prstGeom>
            <a:grpFill/>
          </p:spPr>
          <p:txBody>
            <a:bodyPr wrap="none" rtlCol="0">
              <a:spAutoFit/>
            </a:bodyPr>
            <a:lstStyle/>
            <a:p>
              <a:pPr algn="ctr"/>
              <a:r>
                <a:rPr lang="en-US" b="1" u="sng" dirty="0" smtClean="0">
                  <a:solidFill>
                    <a:schemeClr val="bg1"/>
                  </a:solidFill>
                </a:rPr>
                <a:t>Food</a:t>
              </a:r>
              <a:endParaRPr lang="en-US" b="1" u="sng" dirty="0">
                <a:solidFill>
                  <a:schemeClr val="bg1"/>
                </a:solidFill>
              </a:endParaRPr>
            </a:p>
          </p:txBody>
        </p:sp>
      </p:grpSp>
      <p:grpSp>
        <p:nvGrpSpPr>
          <p:cNvPr id="17" name="Group 16"/>
          <p:cNvGrpSpPr/>
          <p:nvPr/>
        </p:nvGrpSpPr>
        <p:grpSpPr>
          <a:xfrm>
            <a:off x="6766673" y="4363662"/>
            <a:ext cx="2007055" cy="478971"/>
            <a:chOff x="6257015" y="4517931"/>
            <a:chExt cx="2007055" cy="478971"/>
          </a:xfrm>
          <a:solidFill>
            <a:srgbClr val="88BC2B"/>
          </a:solidFill>
        </p:grpSpPr>
        <p:sp>
          <p:nvSpPr>
            <p:cNvPr id="11" name="Rectangle 10"/>
            <p:cNvSpPr/>
            <p:nvPr/>
          </p:nvSpPr>
          <p:spPr>
            <a:xfrm>
              <a:off x="6257015" y="4517931"/>
              <a:ext cx="2007055" cy="4789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55892" y="4573141"/>
              <a:ext cx="1730831" cy="369332"/>
            </a:xfrm>
            <a:prstGeom prst="rect">
              <a:avLst/>
            </a:prstGeom>
            <a:grpFill/>
          </p:spPr>
          <p:txBody>
            <a:bodyPr wrap="square" rtlCol="0">
              <a:spAutoFit/>
            </a:bodyPr>
            <a:lstStyle/>
            <a:p>
              <a:pPr algn="ctr"/>
              <a:r>
                <a:rPr lang="en-US" b="1" u="sng" dirty="0" smtClean="0">
                  <a:solidFill>
                    <a:schemeClr val="bg1"/>
                  </a:solidFill>
                </a:rPr>
                <a:t>Clean Energy</a:t>
              </a:r>
              <a:endParaRPr lang="en-US" b="1" u="sng" dirty="0">
                <a:solidFill>
                  <a:schemeClr val="bg1"/>
                </a:solidFill>
              </a:endParaRPr>
            </a:p>
          </p:txBody>
        </p:sp>
      </p:grpSp>
      <p:grpSp>
        <p:nvGrpSpPr>
          <p:cNvPr id="13" name="Group 12"/>
          <p:cNvGrpSpPr/>
          <p:nvPr/>
        </p:nvGrpSpPr>
        <p:grpSpPr>
          <a:xfrm>
            <a:off x="3200400" y="411470"/>
            <a:ext cx="2396864" cy="478971"/>
            <a:chOff x="353598" y="4855029"/>
            <a:chExt cx="2112203" cy="478971"/>
          </a:xfrm>
          <a:solidFill>
            <a:srgbClr val="88BC2B"/>
          </a:solidFill>
        </p:grpSpPr>
        <p:sp>
          <p:nvSpPr>
            <p:cNvPr id="14" name="Rectangle 13"/>
            <p:cNvSpPr/>
            <p:nvPr/>
          </p:nvSpPr>
          <p:spPr>
            <a:xfrm>
              <a:off x="353598" y="4855029"/>
              <a:ext cx="2112203" cy="4789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14087" y="4909848"/>
              <a:ext cx="1991235" cy="369332"/>
            </a:xfrm>
            <a:prstGeom prst="rect">
              <a:avLst/>
            </a:prstGeom>
            <a:grpFill/>
          </p:spPr>
          <p:txBody>
            <a:bodyPr wrap="none" rtlCol="0">
              <a:spAutoFit/>
            </a:bodyPr>
            <a:lstStyle/>
            <a:p>
              <a:pPr algn="ctr"/>
              <a:r>
                <a:rPr lang="en-US" b="1" u="sng" dirty="0" smtClean="0">
                  <a:solidFill>
                    <a:schemeClr val="bg1"/>
                  </a:solidFill>
                </a:rPr>
                <a:t>Ecosystem Services</a:t>
              </a:r>
              <a:endParaRPr lang="en-US" b="1" u="sng" dirty="0">
                <a:solidFill>
                  <a:schemeClr val="bg1"/>
                </a:solidFill>
              </a:endParaRPr>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278819"/>
            <a:ext cx="3066254" cy="1520061"/>
          </a:xfrm>
          <a:prstGeom prst="rect">
            <a:avLst/>
          </a:prstGeom>
        </p:spPr>
      </p:pic>
      <p:pic>
        <p:nvPicPr>
          <p:cNvPr id="1030" name="Picture 6" descr="Wind, Turbines, Farm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084380"/>
            <a:ext cx="25622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ke, Fall, Colours, Reflection, Autum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333" y="996344"/>
            <a:ext cx="2286000" cy="131762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714034" y="1337743"/>
            <a:ext cx="1295400" cy="478971"/>
            <a:chOff x="762000" y="4855029"/>
            <a:chExt cx="1295400" cy="478971"/>
          </a:xfrm>
          <a:solidFill>
            <a:srgbClr val="88BC2B"/>
          </a:solidFill>
        </p:grpSpPr>
        <p:sp>
          <p:nvSpPr>
            <p:cNvPr id="21" name="Rectangle 20"/>
            <p:cNvSpPr/>
            <p:nvPr/>
          </p:nvSpPr>
          <p:spPr>
            <a:xfrm>
              <a:off x="762000" y="4855029"/>
              <a:ext cx="1295400" cy="4789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61624" y="4909848"/>
              <a:ext cx="696153" cy="369332"/>
            </a:xfrm>
            <a:prstGeom prst="rect">
              <a:avLst/>
            </a:prstGeom>
            <a:grpFill/>
          </p:spPr>
          <p:txBody>
            <a:bodyPr wrap="none" rtlCol="0">
              <a:spAutoFit/>
            </a:bodyPr>
            <a:lstStyle/>
            <a:p>
              <a:pPr algn="ctr"/>
              <a:r>
                <a:rPr lang="en-US" b="1" u="sng" dirty="0" smtClean="0">
                  <a:solidFill>
                    <a:schemeClr val="bg1"/>
                  </a:solidFill>
                </a:rPr>
                <a:t>Feed</a:t>
              </a:r>
              <a:endParaRPr lang="en-US" b="1" u="sng" dirty="0">
                <a:solidFill>
                  <a:schemeClr val="bg1"/>
                </a:solidFill>
              </a:endParaRPr>
            </a:p>
          </p:txBody>
        </p:sp>
      </p:grpSp>
      <p:grpSp>
        <p:nvGrpSpPr>
          <p:cNvPr id="24" name="Group 23"/>
          <p:cNvGrpSpPr/>
          <p:nvPr/>
        </p:nvGrpSpPr>
        <p:grpSpPr>
          <a:xfrm>
            <a:off x="7083265" y="1199951"/>
            <a:ext cx="1295400" cy="478971"/>
            <a:chOff x="762000" y="4855029"/>
            <a:chExt cx="1295400" cy="478971"/>
          </a:xfrm>
          <a:solidFill>
            <a:srgbClr val="88BC2B"/>
          </a:solidFill>
        </p:grpSpPr>
        <p:sp>
          <p:nvSpPr>
            <p:cNvPr id="25" name="Rectangle 24"/>
            <p:cNvSpPr/>
            <p:nvPr/>
          </p:nvSpPr>
          <p:spPr>
            <a:xfrm>
              <a:off x="762000" y="4855029"/>
              <a:ext cx="1295400" cy="47897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32352" y="4909848"/>
              <a:ext cx="754695" cy="369332"/>
            </a:xfrm>
            <a:prstGeom prst="rect">
              <a:avLst/>
            </a:prstGeom>
            <a:grpFill/>
          </p:spPr>
          <p:txBody>
            <a:bodyPr wrap="none" rtlCol="0">
              <a:spAutoFit/>
            </a:bodyPr>
            <a:lstStyle/>
            <a:p>
              <a:pPr algn="ctr"/>
              <a:r>
                <a:rPr lang="en-US" b="1" u="sng" dirty="0" smtClean="0">
                  <a:solidFill>
                    <a:schemeClr val="bg1"/>
                  </a:solidFill>
                </a:rPr>
                <a:t>Fiber</a:t>
              </a:r>
              <a:endParaRPr lang="en-US" b="1" u="sng" dirty="0">
                <a:solidFill>
                  <a:schemeClr val="bg1"/>
                </a:solidFill>
              </a:endParaRPr>
            </a:p>
          </p:txBody>
        </p:sp>
      </p:gr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396" y="1919538"/>
            <a:ext cx="2007056" cy="153937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700" y="2007666"/>
            <a:ext cx="1992783" cy="2410277"/>
          </a:xfrm>
          <a:prstGeom prst="rect">
            <a:avLst/>
          </a:prstGeom>
        </p:spPr>
      </p:pic>
      <p:sp>
        <p:nvSpPr>
          <p:cNvPr id="2" name="Rectangle 1"/>
          <p:cNvSpPr/>
          <p:nvPr/>
        </p:nvSpPr>
        <p:spPr>
          <a:xfrm>
            <a:off x="2667792" y="2852596"/>
            <a:ext cx="4572000" cy="1938992"/>
          </a:xfrm>
          <a:prstGeom prst="rect">
            <a:avLst/>
          </a:prstGeom>
        </p:spPr>
        <p:txBody>
          <a:bodyPr>
            <a:spAutoFit/>
          </a:bodyPr>
          <a:lstStyle/>
          <a:p>
            <a:r>
              <a:rPr lang="en-US" sz="4000" b="1" dirty="0"/>
              <a:t>Core Functions</a:t>
            </a:r>
          </a:p>
          <a:p>
            <a:pPr algn="ctr"/>
            <a:r>
              <a:rPr lang="en-US" sz="4000" b="1" dirty="0" smtClean="0"/>
              <a:t>of</a:t>
            </a:r>
          </a:p>
          <a:p>
            <a:pPr algn="ctr"/>
            <a:r>
              <a:rPr lang="en-US" sz="4000" b="1" dirty="0" smtClean="0"/>
              <a:t>Agriculture</a:t>
            </a:r>
            <a:endParaRPr lang="en-US" sz="4000" b="1" dirty="0"/>
          </a:p>
        </p:txBody>
      </p:sp>
    </p:spTree>
    <p:extLst>
      <p:ext uri="{BB962C8B-B14F-4D97-AF65-F5344CB8AC3E}">
        <p14:creationId xmlns:p14="http://schemas.microsoft.com/office/powerpoint/2010/main" val="116189155"/>
      </p:ext>
    </p:extLst>
  </p:cSld>
  <p:clrMapOvr>
    <a:masterClrMapping/>
  </p:clrMapOvr>
  <p:transition spd="slow" advClick="0"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52046" y="1355940"/>
            <a:ext cx="8229600" cy="743712"/>
          </a:xfrm>
        </p:spPr>
        <p:txBody>
          <a:bodyPr>
            <a:normAutofit fontScale="90000"/>
          </a:bodyPr>
          <a:lstStyle/>
          <a:p>
            <a:pPr algn="ctr" eaLnBrk="1" hangingPunct="1"/>
            <a:r>
              <a:rPr lang="en-US" b="1" dirty="0">
                <a:solidFill>
                  <a:srgbClr val="99CC00"/>
                </a:solidFill>
                <a:latin typeface="+mn-lt"/>
              </a:rPr>
              <a:t>Solutions from the Land Vision</a:t>
            </a:r>
          </a:p>
        </p:txBody>
      </p:sp>
      <p:sp>
        <p:nvSpPr>
          <p:cNvPr id="5" name="Content Placeholder 4"/>
          <p:cNvSpPr>
            <a:spLocks noGrp="1"/>
          </p:cNvSpPr>
          <p:nvPr>
            <p:ph idx="1"/>
          </p:nvPr>
        </p:nvSpPr>
        <p:spPr>
          <a:xfrm>
            <a:off x="480646" y="2355239"/>
            <a:ext cx="8001000" cy="3810000"/>
          </a:xfrm>
        </p:spPr>
        <p:txBody>
          <a:bodyPr>
            <a:normAutofit lnSpcReduction="10000"/>
          </a:bodyPr>
          <a:lstStyle/>
          <a:p>
            <a:pPr marL="0" indent="0" eaLnBrk="1" hangingPunct="1">
              <a:lnSpc>
                <a:spcPct val="80000"/>
              </a:lnSpc>
              <a:buFont typeface="Arial" pitchFamily="-65" charset="0"/>
              <a:buNone/>
            </a:pPr>
            <a:r>
              <a:rPr lang="en-US" b="1" dirty="0"/>
              <a:t>By 2050, agricultural systems and forests can be simultaneously managed to</a:t>
            </a:r>
            <a:r>
              <a:rPr lang="en-US" b="1" dirty="0" smtClean="0"/>
              <a:t>:</a:t>
            </a:r>
          </a:p>
          <a:p>
            <a:pPr marL="0" indent="0" eaLnBrk="1" hangingPunct="1">
              <a:lnSpc>
                <a:spcPct val="80000"/>
              </a:lnSpc>
              <a:buFont typeface="Arial" pitchFamily="-65" charset="0"/>
              <a:buNone/>
            </a:pPr>
            <a:endParaRPr lang="en-US" b="1" dirty="0"/>
          </a:p>
          <a:p>
            <a:pPr lvl="1" eaLnBrk="1" hangingPunct="1">
              <a:lnSpc>
                <a:spcPct val="80000"/>
              </a:lnSpc>
              <a:buFont typeface="Arial" pitchFamily="-65" charset="0"/>
              <a:buChar char="•"/>
            </a:pPr>
            <a:r>
              <a:rPr lang="en-US" sz="2400" dirty="0"/>
              <a:t> satisfy </a:t>
            </a:r>
            <a:r>
              <a:rPr lang="en-US" sz="2400" dirty="0">
                <a:solidFill>
                  <a:srgbClr val="FF0000"/>
                </a:solidFill>
              </a:rPr>
              <a:t>domestic and global demand for safe, abundant and affordable</a:t>
            </a:r>
            <a:r>
              <a:rPr lang="en-US" sz="2400" dirty="0"/>
              <a:t> food, feed, fuel, and fiber; </a:t>
            </a:r>
          </a:p>
          <a:p>
            <a:pPr lvl="1" eaLnBrk="1" hangingPunct="1">
              <a:lnSpc>
                <a:spcPct val="80000"/>
              </a:lnSpc>
              <a:buFont typeface="Arial" pitchFamily="-65" charset="0"/>
              <a:buChar char="•"/>
            </a:pPr>
            <a:r>
              <a:rPr lang="en-US" sz="2400" dirty="0"/>
              <a:t>support </a:t>
            </a:r>
            <a:r>
              <a:rPr lang="en-US" sz="2400" dirty="0">
                <a:solidFill>
                  <a:srgbClr val="FF0000"/>
                </a:solidFill>
              </a:rPr>
              <a:t>economic growth and sustainable development</a:t>
            </a:r>
            <a:r>
              <a:rPr lang="en-US" sz="2400" dirty="0"/>
              <a:t>; reduce hunger and malnutrition; </a:t>
            </a:r>
          </a:p>
          <a:p>
            <a:pPr lvl="1" eaLnBrk="1" hangingPunct="1">
              <a:lnSpc>
                <a:spcPct val="80000"/>
              </a:lnSpc>
              <a:buFont typeface="Arial" pitchFamily="-65" charset="0"/>
              <a:buChar char="•"/>
            </a:pPr>
            <a:r>
              <a:rPr lang="en-US" sz="2400" dirty="0"/>
              <a:t>improve </a:t>
            </a:r>
            <a:r>
              <a:rPr lang="en-US" sz="2400" dirty="0">
                <a:solidFill>
                  <a:srgbClr val="FF0000"/>
                </a:solidFill>
              </a:rPr>
              <a:t>soil, water and air quality</a:t>
            </a:r>
            <a:r>
              <a:rPr lang="en-US" sz="2400" dirty="0"/>
              <a:t>; enhance biodiversity and ensure ecosystem health, including preserving habitats; </a:t>
            </a:r>
          </a:p>
          <a:p>
            <a:pPr lvl="1" eaLnBrk="1" hangingPunct="1">
              <a:lnSpc>
                <a:spcPct val="80000"/>
              </a:lnSpc>
              <a:buFont typeface="Arial" pitchFamily="-65" charset="0"/>
              <a:buChar char="•"/>
            </a:pPr>
            <a:r>
              <a:rPr lang="en-US" sz="2400" dirty="0"/>
              <a:t>and deliver </a:t>
            </a:r>
            <a:r>
              <a:rPr lang="en-US" sz="2400" dirty="0">
                <a:solidFill>
                  <a:srgbClr val="FF0000"/>
                </a:solidFill>
              </a:rPr>
              <a:t>mitigation and adaptation </a:t>
            </a:r>
            <a:r>
              <a:rPr lang="en-US" sz="2400" dirty="0"/>
              <a:t>solutions to mounting global</a:t>
            </a:r>
            <a:r>
              <a:rPr lang="en-US" sz="2400" dirty="0" smtClean="0"/>
              <a:t> climate </a:t>
            </a:r>
            <a:r>
              <a:rPr lang="en-US" sz="2400" dirty="0"/>
              <a:t>challenges.</a:t>
            </a:r>
          </a:p>
          <a:p>
            <a:pPr marL="0" indent="0" eaLnBrk="1" hangingPunct="1">
              <a:lnSpc>
                <a:spcPct val="80000"/>
              </a:lnSpc>
            </a:pPr>
            <a:endParaRPr lang="en-US" sz="2700" dirty="0"/>
          </a:p>
        </p:txBody>
      </p:sp>
      <p:sp>
        <p:nvSpPr>
          <p:cNvPr id="3" name="Slide Number Placeholder 2"/>
          <p:cNvSpPr>
            <a:spLocks noGrp="1"/>
          </p:cNvSpPr>
          <p:nvPr>
            <p:ph type="sldNum" sz="quarter" idx="12"/>
          </p:nvPr>
        </p:nvSpPr>
        <p:spPr/>
        <p:txBody>
          <a:bodyPr/>
          <a:lstStyle/>
          <a:p>
            <a:fld id="{54E4E537-CFCD-084E-80FA-21F71D35CA92}" type="slidenum">
              <a:rPr lang="en-US"/>
              <a:pPr/>
              <a:t>7</a:t>
            </a:fld>
            <a:endParaRPr lang="en-US"/>
          </a:p>
        </p:txBody>
      </p:sp>
      <p:pic>
        <p:nvPicPr>
          <p:cNvPr id="9221" name="Picture 5"/>
          <p:cNvPicPr>
            <a:picLocks noChangeAspect="1"/>
          </p:cNvPicPr>
          <p:nvPr/>
        </p:nvPicPr>
        <p:blipFill>
          <a:blip r:embed="rId3"/>
          <a:srcRect/>
          <a:stretch>
            <a:fillRect/>
          </a:stretch>
        </p:blipFill>
        <p:spPr bwMode="auto">
          <a:xfrm>
            <a:off x="6781801" y="6002056"/>
            <a:ext cx="838200" cy="627343"/>
          </a:xfrm>
          <a:prstGeom prst="rect">
            <a:avLst/>
          </a:prstGeom>
          <a:noFill/>
          <a:ln w="9525">
            <a:noFill/>
            <a:miter lim="800000"/>
            <a:headEnd/>
            <a:tailEnd/>
          </a:ln>
        </p:spPr>
      </p:pic>
    </p:spTree>
    <p:extLst>
      <p:ext uri="{BB962C8B-B14F-4D97-AF65-F5344CB8AC3E}">
        <p14:creationId xmlns:p14="http://schemas.microsoft.com/office/powerpoint/2010/main" val="2421460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idx="4294967295"/>
          </p:nvPr>
        </p:nvSpPr>
        <p:spPr/>
        <p:txBody>
          <a:bodyPr>
            <a:normAutofit fontScale="90000"/>
          </a:bodyPr>
          <a:lstStyle/>
          <a:p>
            <a:r>
              <a:rPr lang="en-US" b="1" dirty="0" smtClean="0">
                <a:solidFill>
                  <a:srgbClr val="88BC2B"/>
                </a:solidFill>
                <a:latin typeface="+mn-lt"/>
              </a:rPr>
              <a:t>SfL’s </a:t>
            </a:r>
            <a:r>
              <a:rPr lang="en-US" b="1" dirty="0">
                <a:solidFill>
                  <a:srgbClr val="88BC2B"/>
                </a:solidFill>
                <a:latin typeface="+mn-lt"/>
              </a:rPr>
              <a:t>L</a:t>
            </a:r>
            <a:r>
              <a:rPr lang="en-US" b="1" dirty="0" smtClean="0">
                <a:solidFill>
                  <a:srgbClr val="88BC2B"/>
                </a:solidFill>
                <a:latin typeface="+mn-lt"/>
              </a:rPr>
              <a:t>and Management Model</a:t>
            </a:r>
          </a:p>
        </p:txBody>
      </p:sp>
      <p:sp>
        <p:nvSpPr>
          <p:cNvPr id="52226" name="Content Placeholder 2"/>
          <p:cNvSpPr>
            <a:spLocks noGrp="1"/>
          </p:cNvSpPr>
          <p:nvPr>
            <p:ph idx="4294967295"/>
          </p:nvPr>
        </p:nvSpPr>
        <p:spPr>
          <a:xfrm>
            <a:off x="457200" y="2218055"/>
            <a:ext cx="8610600" cy="4389120"/>
          </a:xfrm>
        </p:spPr>
        <p:txBody>
          <a:bodyPr>
            <a:noAutofit/>
          </a:bodyPr>
          <a:lstStyle/>
          <a:p>
            <a:pPr marL="514350" indent="-514350"/>
            <a:r>
              <a:rPr lang="en-US" sz="3200" dirty="0" smtClean="0"/>
              <a:t>Less government driven</a:t>
            </a:r>
          </a:p>
          <a:p>
            <a:pPr marL="514350" indent="-514350"/>
            <a:r>
              <a:rPr lang="en-US" sz="3200" dirty="0" smtClean="0"/>
              <a:t>Multi-stakeholder partnerships</a:t>
            </a:r>
          </a:p>
          <a:p>
            <a:pPr marL="514350" indent="-514350"/>
            <a:r>
              <a:rPr lang="en-US" sz="3200" dirty="0"/>
              <a:t>I</a:t>
            </a:r>
            <a:r>
              <a:rPr lang="en-US" sz="3200" dirty="0" smtClean="0"/>
              <a:t>ntegrated planning</a:t>
            </a:r>
          </a:p>
          <a:p>
            <a:pPr marL="514350" indent="-514350"/>
            <a:r>
              <a:rPr lang="en-US" sz="3200" dirty="0" smtClean="0"/>
              <a:t>Landscape scale planning &amp; implementation</a:t>
            </a:r>
          </a:p>
          <a:p>
            <a:pPr marL="514350" indent="-514350"/>
            <a:r>
              <a:rPr lang="en-US" sz="3200" dirty="0" smtClean="0"/>
              <a:t>Incentive </a:t>
            </a:r>
            <a:r>
              <a:rPr lang="en-US" sz="3200" dirty="0" smtClean="0"/>
              <a:t>driven-rewards </a:t>
            </a:r>
            <a:r>
              <a:rPr lang="en-US" sz="3200" dirty="0" smtClean="0"/>
              <a:t>for ecosystem </a:t>
            </a:r>
            <a:endParaRPr lang="en-US" sz="3200" dirty="0" smtClean="0"/>
          </a:p>
          <a:p>
            <a:pPr marL="0" indent="0">
              <a:buNone/>
            </a:pPr>
            <a:r>
              <a:rPr lang="en-US" sz="3200" dirty="0"/>
              <a:t> </a:t>
            </a:r>
            <a:r>
              <a:rPr lang="en-US" sz="3200" dirty="0" smtClean="0"/>
              <a:t>	</a:t>
            </a:r>
            <a:r>
              <a:rPr lang="en-US" sz="3200" dirty="0" smtClean="0"/>
              <a:t>services </a:t>
            </a:r>
            <a:endParaRPr lang="en-US" sz="3200" dirty="0" smtClean="0"/>
          </a:p>
          <a:p>
            <a:pPr marL="514350" indent="-514350">
              <a:buFont typeface="Arial" charset="0"/>
              <a:buNone/>
            </a:pPr>
            <a:r>
              <a:rPr lang="en-US" sz="3200" dirty="0" smtClean="0"/>
              <a:t>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260A68-C6C9-4224-9B26-3BA46A1A5D7F}" type="slidenum">
              <a:rPr lang="en-US" sz="1200">
                <a:solidFill>
                  <a:schemeClr val="tx1">
                    <a:tint val="75000"/>
                  </a:schemeClr>
                </a:solidFill>
                <a:latin typeface="+mn-lt"/>
              </a:rPr>
              <a:pPr algn="r" fontAlgn="auto">
                <a:spcBef>
                  <a:spcPts val="0"/>
                </a:spcBef>
                <a:spcAft>
                  <a:spcPts val="0"/>
                </a:spcAft>
                <a:defRPr/>
              </a:pPr>
              <a:t>8</a:t>
            </a:fld>
            <a:endParaRPr lang="en-US" sz="1200">
              <a:solidFill>
                <a:schemeClr val="tx1">
                  <a:tint val="75000"/>
                </a:schemeClr>
              </a:solidFill>
              <a:latin typeface="+mn-lt"/>
            </a:endParaRPr>
          </a:p>
        </p:txBody>
      </p:sp>
      <p:pic>
        <p:nvPicPr>
          <p:cNvPr id="52228" name="Picture 4"/>
          <p:cNvPicPr>
            <a:picLocks noChangeAspect="1"/>
          </p:cNvPicPr>
          <p:nvPr/>
        </p:nvPicPr>
        <p:blipFill>
          <a:blip r:embed="rId3"/>
          <a:srcRect/>
          <a:stretch>
            <a:fillRect/>
          </a:stretch>
        </p:blipFill>
        <p:spPr bwMode="auto">
          <a:xfrm>
            <a:off x="6781800" y="5486400"/>
            <a:ext cx="1527175" cy="1143000"/>
          </a:xfrm>
          <a:prstGeom prst="rect">
            <a:avLst/>
          </a:prstGeom>
          <a:noFill/>
          <a:ln w="9525">
            <a:noFill/>
            <a:miter lim="800000"/>
            <a:headEnd/>
            <a:tailEnd/>
          </a:ln>
        </p:spPr>
      </p:pic>
    </p:spTree>
    <p:extLst>
      <p:ext uri="{BB962C8B-B14F-4D97-AF65-F5344CB8AC3E}">
        <p14:creationId xmlns:p14="http://schemas.microsoft.com/office/powerpoint/2010/main" val="3172710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49" y="250237"/>
            <a:ext cx="8905143" cy="1981200"/>
          </a:xfrm>
        </p:spPr>
        <p:txBody>
          <a:bodyPr>
            <a:normAutofit/>
          </a:bodyPr>
          <a:lstStyle/>
          <a:p>
            <a:pPr algn="ctr"/>
            <a:r>
              <a:rPr lang="en-US" i="1" dirty="0" smtClean="0">
                <a:solidFill>
                  <a:srgbClr val="41631B"/>
                </a:solidFill>
                <a:latin typeface="+mn-lt"/>
              </a:rPr>
              <a:t>many challenges to secure </a:t>
            </a:r>
            <a:r>
              <a:rPr lang="en-US" i="1" dirty="0" smtClean="0">
                <a:solidFill>
                  <a:srgbClr val="41631B"/>
                </a:solidFill>
                <a:latin typeface="+mn-lt"/>
              </a:rPr>
              <a:t>this  </a:t>
            </a:r>
            <a:r>
              <a:rPr lang="en-US" i="1" dirty="0" smtClean="0">
                <a:solidFill>
                  <a:srgbClr val="41631B"/>
                </a:solidFill>
                <a:latin typeface="+mn-lt"/>
              </a:rPr>
              <a:t/>
            </a:r>
            <a:br>
              <a:rPr lang="en-US" i="1" dirty="0" smtClean="0">
                <a:solidFill>
                  <a:srgbClr val="41631B"/>
                </a:solidFill>
                <a:latin typeface="+mn-lt"/>
              </a:rPr>
            </a:br>
            <a:r>
              <a:rPr lang="en-US" i="1" dirty="0">
                <a:solidFill>
                  <a:srgbClr val="41631B"/>
                </a:solidFill>
                <a:latin typeface="+mn-lt"/>
              </a:rPr>
              <a:t> </a:t>
            </a:r>
            <a:r>
              <a:rPr lang="en-US" i="1" dirty="0" smtClean="0">
                <a:solidFill>
                  <a:srgbClr val="41631B"/>
                </a:solidFill>
                <a:latin typeface="+mn-lt"/>
              </a:rPr>
              <a:t>       vision…</a:t>
            </a:r>
            <a:endParaRPr lang="en-US" i="1" dirty="0">
              <a:solidFill>
                <a:srgbClr val="41631B"/>
              </a:solidFill>
              <a:latin typeface="+mn-lt"/>
            </a:endParaRPr>
          </a:p>
        </p:txBody>
      </p:sp>
      <p:grpSp>
        <p:nvGrpSpPr>
          <p:cNvPr id="11" name="Group 10"/>
          <p:cNvGrpSpPr/>
          <p:nvPr/>
        </p:nvGrpSpPr>
        <p:grpSpPr>
          <a:xfrm>
            <a:off x="1776313" y="4564128"/>
            <a:ext cx="4125161" cy="1295400"/>
            <a:chOff x="4953000" y="2851666"/>
            <a:chExt cx="2743200" cy="1295400"/>
          </a:xfrm>
          <a:solidFill>
            <a:schemeClr val="bg2"/>
          </a:solidFill>
        </p:grpSpPr>
        <p:sp>
          <p:nvSpPr>
            <p:cNvPr id="9" name="Oval 8"/>
            <p:cNvSpPr/>
            <p:nvPr/>
          </p:nvSpPr>
          <p:spPr>
            <a:xfrm>
              <a:off x="4953000" y="2851666"/>
              <a:ext cx="2743200" cy="1295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33025" y="3307654"/>
              <a:ext cx="2318129" cy="461665"/>
            </a:xfrm>
            <a:prstGeom prst="rect">
              <a:avLst/>
            </a:prstGeom>
            <a:grpFill/>
          </p:spPr>
          <p:txBody>
            <a:bodyPr wrap="square" rtlCol="0">
              <a:spAutoFit/>
            </a:bodyPr>
            <a:lstStyle/>
            <a:p>
              <a:r>
                <a:rPr lang="en-US" sz="2400" b="1" dirty="0" smtClean="0"/>
                <a:t>Loss of Working Lands</a:t>
              </a:r>
              <a:endParaRPr lang="en-US" sz="2400" b="1" dirty="0"/>
            </a:p>
          </p:txBody>
        </p:sp>
      </p:grpSp>
      <p:grpSp>
        <p:nvGrpSpPr>
          <p:cNvPr id="12" name="Group 11"/>
          <p:cNvGrpSpPr/>
          <p:nvPr/>
        </p:nvGrpSpPr>
        <p:grpSpPr>
          <a:xfrm>
            <a:off x="914400" y="5521093"/>
            <a:ext cx="3052014" cy="1181100"/>
            <a:chOff x="2351478" y="2628900"/>
            <a:chExt cx="2013694" cy="1181100"/>
          </a:xfrm>
          <a:solidFill>
            <a:srgbClr val="88BC2B"/>
          </a:solidFill>
        </p:grpSpPr>
        <p:sp>
          <p:nvSpPr>
            <p:cNvPr id="10" name="Oval 9"/>
            <p:cNvSpPr/>
            <p:nvPr/>
          </p:nvSpPr>
          <p:spPr>
            <a:xfrm>
              <a:off x="2351478" y="2628900"/>
              <a:ext cx="2013694" cy="11811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87380" y="3007393"/>
              <a:ext cx="1771858" cy="461665"/>
            </a:xfrm>
            <a:prstGeom prst="rect">
              <a:avLst/>
            </a:prstGeom>
            <a:grpFill/>
          </p:spPr>
          <p:txBody>
            <a:bodyPr wrap="square" rtlCol="0">
              <a:spAutoFit/>
            </a:bodyPr>
            <a:lstStyle/>
            <a:p>
              <a:r>
                <a:rPr lang="en-US" sz="2400" b="1" dirty="0" smtClean="0"/>
                <a:t>Market Volatility</a:t>
              </a:r>
              <a:endParaRPr lang="en-US" sz="2400" b="1" dirty="0"/>
            </a:p>
          </p:txBody>
        </p:sp>
      </p:grpSp>
      <p:grpSp>
        <p:nvGrpSpPr>
          <p:cNvPr id="16" name="Group 15"/>
          <p:cNvGrpSpPr/>
          <p:nvPr/>
        </p:nvGrpSpPr>
        <p:grpSpPr>
          <a:xfrm>
            <a:off x="118935" y="1642576"/>
            <a:ext cx="3560558" cy="1590835"/>
            <a:chOff x="3749359" y="2858809"/>
            <a:chExt cx="2743200" cy="1295400"/>
          </a:xfrm>
          <a:solidFill>
            <a:schemeClr val="bg2"/>
          </a:solidFill>
        </p:grpSpPr>
        <p:sp>
          <p:nvSpPr>
            <p:cNvPr id="14" name="Oval 13"/>
            <p:cNvSpPr/>
            <p:nvPr/>
          </p:nvSpPr>
          <p:spPr>
            <a:xfrm>
              <a:off x="3749359" y="2858809"/>
              <a:ext cx="2743200" cy="1295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959167" y="3281072"/>
              <a:ext cx="2433367" cy="375929"/>
            </a:xfrm>
            <a:prstGeom prst="rect">
              <a:avLst/>
            </a:prstGeom>
            <a:grpFill/>
          </p:spPr>
          <p:txBody>
            <a:bodyPr wrap="square" rtlCol="0">
              <a:spAutoFit/>
            </a:bodyPr>
            <a:lstStyle/>
            <a:p>
              <a:r>
                <a:rPr lang="en-US" sz="2400" b="1" dirty="0" smtClean="0"/>
                <a:t>Conflicting Policies</a:t>
              </a:r>
              <a:endParaRPr lang="en-US" sz="2400" b="1" dirty="0"/>
            </a:p>
          </p:txBody>
        </p:sp>
      </p:grpSp>
      <p:grpSp>
        <p:nvGrpSpPr>
          <p:cNvPr id="20" name="Group 19"/>
          <p:cNvGrpSpPr/>
          <p:nvPr/>
        </p:nvGrpSpPr>
        <p:grpSpPr>
          <a:xfrm>
            <a:off x="2362200" y="2516485"/>
            <a:ext cx="8875126" cy="1295400"/>
            <a:chOff x="946221" y="3622872"/>
            <a:chExt cx="6548866" cy="1295400"/>
          </a:xfrm>
        </p:grpSpPr>
        <p:sp>
          <p:nvSpPr>
            <p:cNvPr id="18" name="Oval 17"/>
            <p:cNvSpPr/>
            <p:nvPr/>
          </p:nvSpPr>
          <p:spPr>
            <a:xfrm>
              <a:off x="946221" y="3622872"/>
              <a:ext cx="4893584" cy="1295400"/>
            </a:xfrm>
            <a:prstGeom prst="ellipse">
              <a:avLst/>
            </a:prstGeom>
            <a:solidFill>
              <a:srgbClr val="88BC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28958" y="4076014"/>
              <a:ext cx="6466129" cy="461665"/>
            </a:xfrm>
            <a:prstGeom prst="rect">
              <a:avLst/>
            </a:prstGeom>
            <a:noFill/>
          </p:spPr>
          <p:txBody>
            <a:bodyPr wrap="none" rtlCol="0">
              <a:spAutoFit/>
            </a:bodyPr>
            <a:lstStyle/>
            <a:p>
              <a:r>
                <a:rPr lang="en-US" sz="2400" b="1" dirty="0" smtClean="0"/>
                <a:t>Inadequate Rewards for Ecosystem Services</a:t>
              </a:r>
              <a:endParaRPr lang="en-US" sz="2400" b="1" dirty="0"/>
            </a:p>
          </p:txBody>
        </p:sp>
      </p:grpSp>
      <p:grpSp>
        <p:nvGrpSpPr>
          <p:cNvPr id="23" name="Group 22"/>
          <p:cNvGrpSpPr/>
          <p:nvPr/>
        </p:nvGrpSpPr>
        <p:grpSpPr>
          <a:xfrm>
            <a:off x="118935" y="3492082"/>
            <a:ext cx="8138830" cy="1295400"/>
            <a:chOff x="1371600" y="5324396"/>
            <a:chExt cx="5900522" cy="1295400"/>
          </a:xfrm>
          <a:solidFill>
            <a:srgbClr val="88BC2B"/>
          </a:solidFill>
        </p:grpSpPr>
        <p:sp>
          <p:nvSpPr>
            <p:cNvPr id="21" name="Oval 20"/>
            <p:cNvSpPr/>
            <p:nvPr/>
          </p:nvSpPr>
          <p:spPr>
            <a:xfrm>
              <a:off x="1371600" y="5324396"/>
              <a:ext cx="5900522" cy="12954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75403" y="5742711"/>
              <a:ext cx="5510568" cy="461665"/>
            </a:xfrm>
            <a:prstGeom prst="rect">
              <a:avLst/>
            </a:prstGeom>
            <a:grpFill/>
          </p:spPr>
          <p:txBody>
            <a:bodyPr wrap="square" rtlCol="0">
              <a:spAutoFit/>
            </a:bodyPr>
            <a:lstStyle/>
            <a:p>
              <a:r>
                <a:rPr lang="en-US" sz="2400" b="1" dirty="0" smtClean="0"/>
                <a:t>Declining Investments in Research and Innovation</a:t>
              </a:r>
              <a:endParaRPr lang="en-US" sz="2400" b="1" dirty="0"/>
            </a:p>
          </p:txBody>
        </p:sp>
      </p:grpSp>
      <p:grpSp>
        <p:nvGrpSpPr>
          <p:cNvPr id="27" name="Group 26"/>
          <p:cNvGrpSpPr/>
          <p:nvPr/>
        </p:nvGrpSpPr>
        <p:grpSpPr>
          <a:xfrm>
            <a:off x="5946064" y="5072530"/>
            <a:ext cx="2514599" cy="1685330"/>
            <a:chOff x="3048000" y="3810000"/>
            <a:chExt cx="2514599" cy="1685330"/>
          </a:xfrm>
        </p:grpSpPr>
        <p:sp>
          <p:nvSpPr>
            <p:cNvPr id="25" name="Oval 24"/>
            <p:cNvSpPr/>
            <p:nvPr/>
          </p:nvSpPr>
          <p:spPr>
            <a:xfrm>
              <a:off x="3048000" y="3810000"/>
              <a:ext cx="2514599" cy="16853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09967" y="4307532"/>
              <a:ext cx="1423788" cy="646331"/>
            </a:xfrm>
            <a:prstGeom prst="rect">
              <a:avLst/>
            </a:prstGeom>
            <a:noFill/>
          </p:spPr>
          <p:txBody>
            <a:bodyPr wrap="none" rtlCol="0">
              <a:spAutoFit/>
            </a:bodyPr>
            <a:lstStyle/>
            <a:p>
              <a:r>
                <a:rPr lang="en-US" sz="3600" b="1" u="sng" dirty="0" smtClean="0">
                  <a:solidFill>
                    <a:schemeClr val="bg1"/>
                  </a:solidFill>
                </a:rPr>
                <a:t>And…</a:t>
              </a:r>
              <a:endParaRPr lang="en-US" sz="3600" b="1" u="sng" dirty="0">
                <a:solidFill>
                  <a:schemeClr val="bg1"/>
                </a:solidFill>
              </a:endParaRPr>
            </a:p>
          </p:txBody>
        </p:sp>
      </p:grpSp>
    </p:spTree>
    <p:extLst>
      <p:ext uri="{BB962C8B-B14F-4D97-AF65-F5344CB8AC3E}">
        <p14:creationId xmlns:p14="http://schemas.microsoft.com/office/powerpoint/2010/main" val="1545435675"/>
      </p:ext>
    </p:extLst>
  </p:cSld>
  <p:clrMapOvr>
    <a:masterClrMapping/>
  </p:clrMapOvr>
  <p:transition spd="slow" advClick="0" advTm="20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6">
      <a:dk1>
        <a:sysClr val="windowText" lastClr="000000"/>
      </a:dk1>
      <a:lt1>
        <a:sysClr val="window" lastClr="FFFFFF"/>
      </a:lt1>
      <a:dk2>
        <a:srgbClr val="3E3D2D"/>
      </a:dk2>
      <a:lt2>
        <a:srgbClr val="CAF278"/>
      </a:lt2>
      <a:accent1>
        <a:srgbClr val="94C600"/>
      </a:accent1>
      <a:accent2>
        <a:srgbClr val="CAF278"/>
      </a:accent2>
      <a:accent3>
        <a:srgbClr val="FF6700"/>
      </a:accent3>
      <a:accent4>
        <a:srgbClr val="909465"/>
      </a:accent4>
      <a:accent5>
        <a:srgbClr val="956B43"/>
      </a:accent5>
      <a:accent6>
        <a:srgbClr val="FEA022"/>
      </a:accent6>
      <a:hlink>
        <a:srgbClr val="E68200"/>
      </a:hlink>
      <a:folHlink>
        <a:srgbClr val="FFA94A"/>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2923</TotalTime>
  <Words>1043</Words>
  <Application>Microsoft Office PowerPoint</Application>
  <PresentationFormat>On-screen Show (4:3)</PresentationFormat>
  <Paragraphs>194</Paragraphs>
  <Slides>25</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Calisto MT</vt:lpstr>
      <vt:lpstr>Cambria</vt:lpstr>
      <vt:lpstr>Century Gothic</vt:lpstr>
      <vt:lpstr>Constantia</vt:lpstr>
      <vt:lpstr>Times New Roman</vt:lpstr>
      <vt:lpstr>Wingdings</vt:lpstr>
      <vt:lpstr>Wingdings 2</vt:lpstr>
      <vt:lpstr>Flow</vt:lpstr>
      <vt:lpstr>Office Theme</vt:lpstr>
      <vt:lpstr> Climate Smart          Agriculture:    A New Vision &amp;    Model for Agriculture</vt:lpstr>
      <vt:lpstr>PowerPoint Presentation</vt:lpstr>
      <vt:lpstr>PowerPoint Presentation</vt:lpstr>
      <vt:lpstr>PowerPoint Presentation</vt:lpstr>
      <vt:lpstr>PowerPoint Presentation</vt:lpstr>
      <vt:lpstr>PowerPoint Presentation</vt:lpstr>
      <vt:lpstr>Solutions from the Land Vision</vt:lpstr>
      <vt:lpstr>SfL’s Land Management Model</vt:lpstr>
      <vt:lpstr>many challenges to secure this           vision…</vt:lpstr>
      <vt:lpstr>PowerPoint Presentation</vt:lpstr>
      <vt:lpstr>PowerPoint Presentation</vt:lpstr>
      <vt:lpstr>PowerPoint Presentation</vt:lpstr>
      <vt:lpstr>Impacts of Climate Change:</vt:lpstr>
      <vt:lpstr>PowerPoint Presentation</vt:lpstr>
      <vt:lpstr>PowerPoint Presentation</vt:lpstr>
      <vt:lpstr>PowerPoint Presentation</vt:lpstr>
      <vt:lpstr>PowerPoint Presentation</vt:lpstr>
      <vt:lpstr>PowerPoint Presentation</vt:lpstr>
      <vt:lpstr>PowerPoint Presentation</vt:lpstr>
      <vt:lpstr>                  </vt:lpstr>
      <vt:lpstr>NACSAA A platform for knowledge sharing and the  application of climate science to agriculture</vt:lpstr>
      <vt:lpstr>Engagement to Enable        CSA practices</vt:lpstr>
      <vt:lpstr>Why is this work important?</vt:lpstr>
      <vt:lpstr>PowerPoint Presentation</vt:lpstr>
      <vt:lpstr> Please join us!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Smart Agriculture: A New Vision and Model for Agriculture</dc:title>
  <dc:creator>Tim Fink</dc:creator>
  <cp:lastModifiedBy>Morton, Lois W [SOC A]</cp:lastModifiedBy>
  <cp:revision>139</cp:revision>
  <cp:lastPrinted>2018-02-14T02:50:41Z</cp:lastPrinted>
  <dcterms:created xsi:type="dcterms:W3CDTF">2015-06-16T17:08:32Z</dcterms:created>
  <dcterms:modified xsi:type="dcterms:W3CDTF">2018-02-14T17:50:48Z</dcterms:modified>
</cp:coreProperties>
</file>